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60" r:id="rId6"/>
    <p:sldId id="279" r:id="rId7"/>
    <p:sldId id="261" r:id="rId8"/>
    <p:sldId id="262" r:id="rId9"/>
    <p:sldId id="263" r:id="rId10"/>
    <p:sldId id="269" r:id="rId11"/>
    <p:sldId id="265" r:id="rId12"/>
    <p:sldId id="266" r:id="rId13"/>
    <p:sldId id="267" r:id="rId14"/>
    <p:sldId id="268" r:id="rId15"/>
    <p:sldId id="270" r:id="rId16"/>
    <p:sldId id="275" r:id="rId17"/>
    <p:sldId id="276" r:id="rId18"/>
    <p:sldId id="278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FAA3"/>
    <a:srgbClr val="FAF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94660"/>
  </p:normalViewPr>
  <p:slideViewPr>
    <p:cSldViewPr>
      <p:cViewPr>
        <p:scale>
          <a:sx n="66" d="100"/>
          <a:sy n="66" d="100"/>
        </p:scale>
        <p:origin x="-654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433FF6-CB71-4F7D-B436-6CBD8B0FFD2E}" type="doc">
      <dgm:prSet loTypeId="urn:microsoft.com/office/officeart/2005/8/layout/funnel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E91AD4-EA9B-434B-ABD9-471A9A561F6B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Safety First</a:t>
          </a:r>
          <a:endParaRPr lang="en-US" b="1" dirty="0">
            <a:solidFill>
              <a:schemeClr val="tx1"/>
            </a:solidFill>
          </a:endParaRPr>
        </a:p>
      </dgm:t>
    </dgm:pt>
    <dgm:pt modelId="{E486FCCD-4B85-4ED5-96D8-79EABF3B32FE}" type="parTrans" cxnId="{8AE154FD-2ECF-4030-A0C5-A4A9FD673E3B}">
      <dgm:prSet/>
      <dgm:spPr/>
      <dgm:t>
        <a:bodyPr/>
        <a:lstStyle/>
        <a:p>
          <a:endParaRPr lang="en-US"/>
        </a:p>
      </dgm:t>
    </dgm:pt>
    <dgm:pt modelId="{DC3B65BD-51B3-45CF-8403-21233755906E}" type="sibTrans" cxnId="{8AE154FD-2ECF-4030-A0C5-A4A9FD673E3B}">
      <dgm:prSet/>
      <dgm:spPr/>
      <dgm:t>
        <a:bodyPr/>
        <a:lstStyle/>
        <a:p>
          <a:endParaRPr lang="en-US"/>
        </a:p>
      </dgm:t>
    </dgm:pt>
    <dgm:pt modelId="{805C8185-74F6-45B7-8648-712E0E88A212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Profit over Provenance</a:t>
          </a:r>
          <a:endParaRPr lang="en-US" b="1" dirty="0">
            <a:solidFill>
              <a:schemeClr val="tx1"/>
            </a:solidFill>
          </a:endParaRPr>
        </a:p>
      </dgm:t>
    </dgm:pt>
    <dgm:pt modelId="{A702EF22-0702-48C3-B5C4-3A6705C69BE8}" type="parTrans" cxnId="{46349F68-C188-4C2F-B540-2A08D311B7B4}">
      <dgm:prSet/>
      <dgm:spPr/>
      <dgm:t>
        <a:bodyPr/>
        <a:lstStyle/>
        <a:p>
          <a:endParaRPr lang="en-US"/>
        </a:p>
      </dgm:t>
    </dgm:pt>
    <dgm:pt modelId="{899E326E-2624-4CEB-9EA5-BBDF4880F6DD}" type="sibTrans" cxnId="{46349F68-C188-4C2F-B540-2A08D311B7B4}">
      <dgm:prSet/>
      <dgm:spPr/>
      <dgm:t>
        <a:bodyPr/>
        <a:lstStyle/>
        <a:p>
          <a:endParaRPr lang="en-US"/>
        </a:p>
      </dgm:t>
    </dgm:pt>
    <dgm:pt modelId="{F9A429B3-6E90-42F2-8B41-FBF1C806ECDF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Science and Marketing</a:t>
          </a:r>
          <a:endParaRPr lang="en-US" b="1" dirty="0">
            <a:solidFill>
              <a:schemeClr val="tx1"/>
            </a:solidFill>
          </a:endParaRPr>
        </a:p>
      </dgm:t>
    </dgm:pt>
    <dgm:pt modelId="{FAEA1BFA-6230-474B-A3FB-D91889F47A1B}" type="parTrans" cxnId="{2666711E-2495-43F3-922A-DB4BF491C870}">
      <dgm:prSet/>
      <dgm:spPr/>
      <dgm:t>
        <a:bodyPr/>
        <a:lstStyle/>
        <a:p>
          <a:endParaRPr lang="en-US"/>
        </a:p>
      </dgm:t>
    </dgm:pt>
    <dgm:pt modelId="{BD6D5EB6-E3B5-40B9-AD6F-F356C7AE754A}" type="sibTrans" cxnId="{2666711E-2495-43F3-922A-DB4BF491C870}">
      <dgm:prSet/>
      <dgm:spPr/>
      <dgm:t>
        <a:bodyPr/>
        <a:lstStyle/>
        <a:p>
          <a:endParaRPr lang="en-US"/>
        </a:p>
      </dgm:t>
    </dgm:pt>
    <dgm:pt modelId="{7BF97AD9-8F01-43CD-BFE2-DF8450BB3F6B}">
      <dgm:prSet phldrT="[Text]" custT="1"/>
      <dgm:spPr/>
      <dgm:t>
        <a:bodyPr/>
        <a:lstStyle/>
        <a:p>
          <a:r>
            <a:rPr lang="en-US" sz="3600" dirty="0" smtClean="0">
              <a:latin typeface="QuickType Mono" panose="020B0509020104020203" pitchFamily="49" charset="0"/>
            </a:rPr>
            <a:t>The Modern Food System</a:t>
          </a:r>
          <a:endParaRPr lang="en-US" sz="3600" dirty="0">
            <a:latin typeface="QuickType Mono" panose="020B0509020104020203" pitchFamily="49" charset="0"/>
          </a:endParaRPr>
        </a:p>
      </dgm:t>
    </dgm:pt>
    <dgm:pt modelId="{195E4EEC-95A9-4F3B-982F-181948C1E9CD}" type="parTrans" cxnId="{FFE14D95-6578-491E-8520-4B5319E81B3F}">
      <dgm:prSet/>
      <dgm:spPr/>
      <dgm:t>
        <a:bodyPr/>
        <a:lstStyle/>
        <a:p>
          <a:endParaRPr lang="en-US"/>
        </a:p>
      </dgm:t>
    </dgm:pt>
    <dgm:pt modelId="{7C4B4DDB-12E0-4A8C-81BB-6912C13E446C}" type="sibTrans" cxnId="{FFE14D95-6578-491E-8520-4B5319E81B3F}">
      <dgm:prSet/>
      <dgm:spPr/>
      <dgm:t>
        <a:bodyPr/>
        <a:lstStyle/>
        <a:p>
          <a:endParaRPr lang="en-US"/>
        </a:p>
      </dgm:t>
    </dgm:pt>
    <dgm:pt modelId="{22B5C19A-6E52-4FC0-9028-D158FB6569B7}" type="pres">
      <dgm:prSet presAssocID="{5D433FF6-CB71-4F7D-B436-6CBD8B0FFD2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86AE74-92BB-4459-A8F9-C726B306F365}" type="pres">
      <dgm:prSet presAssocID="{5D433FF6-CB71-4F7D-B436-6CBD8B0FFD2E}" presName="ellipse" presStyleLbl="trBgShp" presStyleIdx="0" presStyleCnt="1"/>
      <dgm:spPr/>
    </dgm:pt>
    <dgm:pt modelId="{DFC12B1E-5BA8-4012-BE67-6F6542C0DAF5}" type="pres">
      <dgm:prSet presAssocID="{5D433FF6-CB71-4F7D-B436-6CBD8B0FFD2E}" presName="arrow1" presStyleLbl="fgShp" presStyleIdx="0" presStyleCnt="1"/>
      <dgm:spPr/>
    </dgm:pt>
    <dgm:pt modelId="{128E73FA-537B-4C5E-A6AC-7C43A082DD4D}" type="pres">
      <dgm:prSet presAssocID="{5D433FF6-CB71-4F7D-B436-6CBD8B0FFD2E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B6BBC-F344-4B28-84A2-D0D0930707B1}" type="pres">
      <dgm:prSet presAssocID="{805C8185-74F6-45B7-8648-712E0E88A212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3DF356-D2DF-4763-9AAD-35D0C8987321}" type="pres">
      <dgm:prSet presAssocID="{F9A429B3-6E90-42F2-8B41-FBF1C806ECD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598A1-C3A2-4FAB-9191-D526D209EA9E}" type="pres">
      <dgm:prSet presAssocID="{7BF97AD9-8F01-43CD-BFE2-DF8450BB3F6B}" presName="item3" presStyleLbl="node1" presStyleIdx="2" presStyleCnt="3" custLinFactNeighborX="1398" custLinFactNeighborY="-2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DE1E3-7C02-49B3-B410-4B0C44EF5172}" type="pres">
      <dgm:prSet presAssocID="{5D433FF6-CB71-4F7D-B436-6CBD8B0FFD2E}" presName="funnel" presStyleLbl="trAlignAcc1" presStyleIdx="0" presStyleCnt="1" custLinFactNeighborX="1043" custLinFactNeighborY="3321"/>
      <dgm:spPr/>
    </dgm:pt>
  </dgm:ptLst>
  <dgm:cxnLst>
    <dgm:cxn modelId="{D5A123E7-BFC7-4447-B73C-9ADAD3D3C0C2}" type="presOf" srcId="{7BF97AD9-8F01-43CD-BFE2-DF8450BB3F6B}" destId="{128E73FA-537B-4C5E-A6AC-7C43A082DD4D}" srcOrd="0" destOrd="0" presId="urn:microsoft.com/office/officeart/2005/8/layout/funnel1"/>
    <dgm:cxn modelId="{C325EE2E-E576-479E-BAA2-EA8A8EF3AD88}" type="presOf" srcId="{0CE91AD4-EA9B-434B-ABD9-471A9A561F6B}" destId="{72C598A1-C3A2-4FAB-9191-D526D209EA9E}" srcOrd="0" destOrd="0" presId="urn:microsoft.com/office/officeart/2005/8/layout/funnel1"/>
    <dgm:cxn modelId="{8AE154FD-2ECF-4030-A0C5-A4A9FD673E3B}" srcId="{5D433FF6-CB71-4F7D-B436-6CBD8B0FFD2E}" destId="{0CE91AD4-EA9B-434B-ABD9-471A9A561F6B}" srcOrd="0" destOrd="0" parTransId="{E486FCCD-4B85-4ED5-96D8-79EABF3B32FE}" sibTransId="{DC3B65BD-51B3-45CF-8403-21233755906E}"/>
    <dgm:cxn modelId="{AE379616-D234-44BB-9683-873C7A840F24}" type="presOf" srcId="{805C8185-74F6-45B7-8648-712E0E88A212}" destId="{E23DF356-D2DF-4763-9AAD-35D0C8987321}" srcOrd="0" destOrd="0" presId="urn:microsoft.com/office/officeart/2005/8/layout/funnel1"/>
    <dgm:cxn modelId="{FFE14D95-6578-491E-8520-4B5319E81B3F}" srcId="{5D433FF6-CB71-4F7D-B436-6CBD8B0FFD2E}" destId="{7BF97AD9-8F01-43CD-BFE2-DF8450BB3F6B}" srcOrd="3" destOrd="0" parTransId="{195E4EEC-95A9-4F3B-982F-181948C1E9CD}" sibTransId="{7C4B4DDB-12E0-4A8C-81BB-6912C13E446C}"/>
    <dgm:cxn modelId="{48542A5F-E84D-48BC-BCCD-F0AC332A697D}" type="presOf" srcId="{F9A429B3-6E90-42F2-8B41-FBF1C806ECDF}" destId="{D39B6BBC-F344-4B28-84A2-D0D0930707B1}" srcOrd="0" destOrd="0" presId="urn:microsoft.com/office/officeart/2005/8/layout/funnel1"/>
    <dgm:cxn modelId="{46349F68-C188-4C2F-B540-2A08D311B7B4}" srcId="{5D433FF6-CB71-4F7D-B436-6CBD8B0FFD2E}" destId="{805C8185-74F6-45B7-8648-712E0E88A212}" srcOrd="1" destOrd="0" parTransId="{A702EF22-0702-48C3-B5C4-3A6705C69BE8}" sibTransId="{899E326E-2624-4CEB-9EA5-BBDF4880F6DD}"/>
    <dgm:cxn modelId="{2666711E-2495-43F3-922A-DB4BF491C870}" srcId="{5D433FF6-CB71-4F7D-B436-6CBD8B0FFD2E}" destId="{F9A429B3-6E90-42F2-8B41-FBF1C806ECDF}" srcOrd="2" destOrd="0" parTransId="{FAEA1BFA-6230-474B-A3FB-D91889F47A1B}" sibTransId="{BD6D5EB6-E3B5-40B9-AD6F-F356C7AE754A}"/>
    <dgm:cxn modelId="{B0230093-B392-4B48-89C1-49D214717B3D}" type="presOf" srcId="{5D433FF6-CB71-4F7D-B436-6CBD8B0FFD2E}" destId="{22B5C19A-6E52-4FC0-9028-D158FB6569B7}" srcOrd="0" destOrd="0" presId="urn:microsoft.com/office/officeart/2005/8/layout/funnel1"/>
    <dgm:cxn modelId="{8B15C228-61E3-4C97-9CB1-F8F4B33A4BF5}" type="presParOf" srcId="{22B5C19A-6E52-4FC0-9028-D158FB6569B7}" destId="{AC86AE74-92BB-4459-A8F9-C726B306F365}" srcOrd="0" destOrd="0" presId="urn:microsoft.com/office/officeart/2005/8/layout/funnel1"/>
    <dgm:cxn modelId="{D85AE24A-39C0-4461-BC34-C79DA495D012}" type="presParOf" srcId="{22B5C19A-6E52-4FC0-9028-D158FB6569B7}" destId="{DFC12B1E-5BA8-4012-BE67-6F6542C0DAF5}" srcOrd="1" destOrd="0" presId="urn:microsoft.com/office/officeart/2005/8/layout/funnel1"/>
    <dgm:cxn modelId="{2A44D1F7-0167-4FCC-8CF2-1517F15C8D74}" type="presParOf" srcId="{22B5C19A-6E52-4FC0-9028-D158FB6569B7}" destId="{128E73FA-537B-4C5E-A6AC-7C43A082DD4D}" srcOrd="2" destOrd="0" presId="urn:microsoft.com/office/officeart/2005/8/layout/funnel1"/>
    <dgm:cxn modelId="{ED8DBB94-AC0A-4841-9844-C55E8FB50E8B}" type="presParOf" srcId="{22B5C19A-6E52-4FC0-9028-D158FB6569B7}" destId="{D39B6BBC-F344-4B28-84A2-D0D0930707B1}" srcOrd="3" destOrd="0" presId="urn:microsoft.com/office/officeart/2005/8/layout/funnel1"/>
    <dgm:cxn modelId="{DB7C9F70-A9AB-4BF0-A66B-6870A1FF2C5F}" type="presParOf" srcId="{22B5C19A-6E52-4FC0-9028-D158FB6569B7}" destId="{E23DF356-D2DF-4763-9AAD-35D0C8987321}" srcOrd="4" destOrd="0" presId="urn:microsoft.com/office/officeart/2005/8/layout/funnel1"/>
    <dgm:cxn modelId="{71C804C3-7C09-4E14-9047-FFE4A4B33C7D}" type="presParOf" srcId="{22B5C19A-6E52-4FC0-9028-D158FB6569B7}" destId="{72C598A1-C3A2-4FAB-9191-D526D209EA9E}" srcOrd="5" destOrd="0" presId="urn:microsoft.com/office/officeart/2005/8/layout/funnel1"/>
    <dgm:cxn modelId="{893BA49A-420D-4E7E-B5F0-9B8DEEA05423}" type="presParOf" srcId="{22B5C19A-6E52-4FC0-9028-D158FB6569B7}" destId="{99EDE1E3-7C02-49B3-B410-4B0C44EF517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98979-74D7-4D23-B8E4-F2E27AA52EAB}" type="doc">
      <dgm:prSet loTypeId="urn:microsoft.com/office/officeart/2011/layout/HexagonRadial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336958-11BC-4205-A550-DA79C574DA68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Food Rights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C0D3E554-BDDF-4D8B-A425-186AB757D2B3}" type="parTrans" cxnId="{643F2680-F706-4BD2-AF41-0D2F766BD7B9}">
      <dgm:prSet/>
      <dgm:spPr/>
      <dgm:t>
        <a:bodyPr/>
        <a:lstStyle/>
        <a:p>
          <a:endParaRPr lang="en-US"/>
        </a:p>
      </dgm:t>
    </dgm:pt>
    <dgm:pt modelId="{26B9567B-B689-4237-AFEE-E32A706D882B}" type="sibTrans" cxnId="{643F2680-F706-4BD2-AF41-0D2F766BD7B9}">
      <dgm:prSet/>
      <dgm:spPr/>
      <dgm:t>
        <a:bodyPr/>
        <a:lstStyle/>
        <a:p>
          <a:endParaRPr lang="en-US"/>
        </a:p>
      </dgm:t>
    </dgm:pt>
    <dgm:pt modelId="{55B921B2-0A8A-433F-9F86-614CC3DD7B79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Historical Perspective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1051BE51-A204-4818-A58C-08CA42719A8C}" type="parTrans" cxnId="{8C2897B2-60B1-4440-A4B8-6F6C555C200A}">
      <dgm:prSet/>
      <dgm:spPr/>
      <dgm:t>
        <a:bodyPr/>
        <a:lstStyle/>
        <a:p>
          <a:endParaRPr lang="en-US"/>
        </a:p>
      </dgm:t>
    </dgm:pt>
    <dgm:pt modelId="{EC4E8BB9-3F3C-46F1-B9E7-37E0C1DCDAA2}" type="sibTrans" cxnId="{8C2897B2-60B1-4440-A4B8-6F6C555C200A}">
      <dgm:prSet/>
      <dgm:spPr/>
      <dgm:t>
        <a:bodyPr/>
        <a:lstStyle/>
        <a:p>
          <a:endParaRPr lang="en-US"/>
        </a:p>
      </dgm:t>
    </dgm:pt>
    <dgm:pt modelId="{4526B68E-91CA-4BBB-95BD-6EFAB7FCF099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Dynamics of research science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417021DC-12E8-413D-9386-606BEFBF0F47}" type="parTrans" cxnId="{E6AD98A1-7ED1-47ED-8238-E3C9502302D0}">
      <dgm:prSet/>
      <dgm:spPr/>
      <dgm:t>
        <a:bodyPr/>
        <a:lstStyle/>
        <a:p>
          <a:endParaRPr lang="en-US"/>
        </a:p>
      </dgm:t>
    </dgm:pt>
    <dgm:pt modelId="{9C11F837-8B4C-41D8-9A94-736C3CAFB35F}" type="sibTrans" cxnId="{E6AD98A1-7ED1-47ED-8238-E3C9502302D0}">
      <dgm:prSet/>
      <dgm:spPr/>
      <dgm:t>
        <a:bodyPr/>
        <a:lstStyle/>
        <a:p>
          <a:endParaRPr lang="en-US"/>
        </a:p>
      </dgm:t>
    </dgm:pt>
    <dgm:pt modelId="{BE9CA5D4-EE82-43D8-923F-D7995D91C207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Lifestyle choice rights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DBE98E96-ECE8-4B39-A4F5-182A0E3EB0FC}" type="parTrans" cxnId="{28100C7D-767B-4EFA-95A4-5D70B9E972A5}">
      <dgm:prSet/>
      <dgm:spPr/>
      <dgm:t>
        <a:bodyPr/>
        <a:lstStyle/>
        <a:p>
          <a:endParaRPr lang="en-US"/>
        </a:p>
      </dgm:t>
    </dgm:pt>
    <dgm:pt modelId="{ED646C5B-1981-4A5E-8264-7659301BB699}" type="sibTrans" cxnId="{28100C7D-767B-4EFA-95A4-5D70B9E972A5}">
      <dgm:prSet/>
      <dgm:spPr/>
      <dgm:t>
        <a:bodyPr/>
        <a:lstStyle/>
        <a:p>
          <a:endParaRPr lang="en-US"/>
        </a:p>
      </dgm:t>
    </dgm:pt>
    <dgm:pt modelId="{6B7B186C-DCE0-4711-884E-003F24425BF6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Risk Acceptance Spectrum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213A2E8F-7AE1-4057-B527-FBB32B97D988}" type="parTrans" cxnId="{5EEFC3FE-2F98-45EF-8AF5-E5D9276966FF}">
      <dgm:prSet/>
      <dgm:spPr/>
      <dgm:t>
        <a:bodyPr/>
        <a:lstStyle/>
        <a:p>
          <a:endParaRPr lang="en-US"/>
        </a:p>
      </dgm:t>
    </dgm:pt>
    <dgm:pt modelId="{D69AFB8A-1338-4B6B-923A-2EAF18C597CB}" type="sibTrans" cxnId="{5EEFC3FE-2F98-45EF-8AF5-E5D9276966FF}">
      <dgm:prSet/>
      <dgm:spPr/>
      <dgm:t>
        <a:bodyPr/>
        <a:lstStyle/>
        <a:p>
          <a:endParaRPr lang="en-US"/>
        </a:p>
      </dgm:t>
    </dgm:pt>
    <dgm:pt modelId="{98AEE6CE-3266-4840-BC26-A739F7266749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Choices through knowledge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D0A8FFA-E1B2-4228-B623-4374D416BFA7}" type="parTrans" cxnId="{AC6F8E0F-6E18-4FD1-8A5B-1ED7E383AAB2}">
      <dgm:prSet/>
      <dgm:spPr/>
      <dgm:t>
        <a:bodyPr/>
        <a:lstStyle/>
        <a:p>
          <a:endParaRPr lang="en-US"/>
        </a:p>
      </dgm:t>
    </dgm:pt>
    <dgm:pt modelId="{C7F0AB24-56F0-475E-ADA6-C793AF005E64}" type="sibTrans" cxnId="{AC6F8E0F-6E18-4FD1-8A5B-1ED7E383AAB2}">
      <dgm:prSet/>
      <dgm:spPr/>
      <dgm:t>
        <a:bodyPr/>
        <a:lstStyle/>
        <a:p>
          <a:endParaRPr lang="en-US"/>
        </a:p>
      </dgm:t>
    </dgm:pt>
    <dgm:pt modelId="{ED7A9D42-A425-4E4D-8FEA-44620FD566BB}">
      <dgm:prSet phldrT="[Text]"/>
      <dgm:spPr/>
      <dgm:t>
        <a:bodyPr/>
        <a:lstStyle/>
        <a:p>
          <a:r>
            <a:rPr lang="en-US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Support of local markets and small producers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C34D9475-9798-44A9-AC1D-5220D4A613B5}" type="sibTrans" cxnId="{B251204F-8062-4083-978F-8D935A874CC1}">
      <dgm:prSet/>
      <dgm:spPr/>
      <dgm:t>
        <a:bodyPr/>
        <a:lstStyle/>
        <a:p>
          <a:endParaRPr lang="en-US"/>
        </a:p>
      </dgm:t>
    </dgm:pt>
    <dgm:pt modelId="{B1DC149D-9FD6-4916-8EBC-8C46D665EA39}" type="parTrans" cxnId="{B251204F-8062-4083-978F-8D935A874CC1}">
      <dgm:prSet/>
      <dgm:spPr/>
      <dgm:t>
        <a:bodyPr/>
        <a:lstStyle/>
        <a:p>
          <a:endParaRPr lang="en-US"/>
        </a:p>
      </dgm:t>
    </dgm:pt>
    <dgm:pt modelId="{A8996E4E-42A4-4D1A-BF1B-9908179E0ED2}" type="pres">
      <dgm:prSet presAssocID="{BCF98979-74D7-4D23-B8E4-F2E27AA52EA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425EFA9-CC1E-4842-B3FA-DA91F276BE1A}" type="pres">
      <dgm:prSet presAssocID="{13336958-11BC-4205-A550-DA79C574DA6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2EE99D7A-9087-4874-BCC0-EB5E34AB6155}" type="pres">
      <dgm:prSet presAssocID="{55B921B2-0A8A-433F-9F86-614CC3DD7B79}" presName="Accent1" presStyleCnt="0"/>
      <dgm:spPr/>
    </dgm:pt>
    <dgm:pt modelId="{9ABC4951-CE45-4162-AFC1-1216537EF646}" type="pres">
      <dgm:prSet presAssocID="{55B921B2-0A8A-433F-9F86-614CC3DD7B79}" presName="Accent" presStyleLbl="bgShp" presStyleIdx="0" presStyleCnt="6"/>
      <dgm:spPr/>
    </dgm:pt>
    <dgm:pt modelId="{30C6E3E2-872A-4934-8EFA-B68566C3C1F0}" type="pres">
      <dgm:prSet presAssocID="{55B921B2-0A8A-433F-9F86-614CC3DD7B79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DDAC1-E743-4829-B3F3-7F111AFF6744}" type="pres">
      <dgm:prSet presAssocID="{4526B68E-91CA-4BBB-95BD-6EFAB7FCF099}" presName="Accent2" presStyleCnt="0"/>
      <dgm:spPr/>
    </dgm:pt>
    <dgm:pt modelId="{AFA3A022-7F7E-42F7-96D7-92A91B650140}" type="pres">
      <dgm:prSet presAssocID="{4526B68E-91CA-4BBB-95BD-6EFAB7FCF099}" presName="Accent" presStyleLbl="bgShp" presStyleIdx="1" presStyleCnt="6"/>
      <dgm:spPr/>
    </dgm:pt>
    <dgm:pt modelId="{EDB77DA7-B955-4A0D-8296-0FE97D7B1358}" type="pres">
      <dgm:prSet presAssocID="{4526B68E-91CA-4BBB-95BD-6EFAB7FCF099}" presName="Child2" presStyleLbl="node1" presStyleIdx="1" presStyleCnt="6" custLinFactNeighborX="-2895" custLinFactNeighborY="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3CA5E-3DAC-4842-8FBA-CE87DC4845AC}" type="pres">
      <dgm:prSet presAssocID="{BE9CA5D4-EE82-43D8-923F-D7995D91C207}" presName="Accent3" presStyleCnt="0"/>
      <dgm:spPr/>
    </dgm:pt>
    <dgm:pt modelId="{0C8C1440-DA21-466A-BFA4-A881B6D533FC}" type="pres">
      <dgm:prSet presAssocID="{BE9CA5D4-EE82-43D8-923F-D7995D91C207}" presName="Accent" presStyleLbl="bgShp" presStyleIdx="2" presStyleCnt="6"/>
      <dgm:spPr/>
    </dgm:pt>
    <dgm:pt modelId="{8DA05B0B-3434-4B75-9A98-B3FCEBDA2206}" type="pres">
      <dgm:prSet presAssocID="{BE9CA5D4-EE82-43D8-923F-D7995D91C207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3C6CD7-565F-4D95-82F9-2EBC0B7951BB}" type="pres">
      <dgm:prSet presAssocID="{6B7B186C-DCE0-4711-884E-003F24425BF6}" presName="Accent4" presStyleCnt="0"/>
      <dgm:spPr/>
    </dgm:pt>
    <dgm:pt modelId="{4ABB70AD-F3D1-4270-84B7-C5A6668B65B0}" type="pres">
      <dgm:prSet presAssocID="{6B7B186C-DCE0-4711-884E-003F24425BF6}" presName="Accent" presStyleLbl="bgShp" presStyleIdx="3" presStyleCnt="6"/>
      <dgm:spPr/>
    </dgm:pt>
    <dgm:pt modelId="{05323E53-1CDA-4D17-BC16-1DC3BC707B07}" type="pres">
      <dgm:prSet presAssocID="{6B7B186C-DCE0-4711-884E-003F24425BF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5B227-720A-4794-9769-BB8208987EED}" type="pres">
      <dgm:prSet presAssocID="{ED7A9D42-A425-4E4D-8FEA-44620FD566BB}" presName="Accent5" presStyleCnt="0"/>
      <dgm:spPr/>
    </dgm:pt>
    <dgm:pt modelId="{0A25B872-F187-47AC-B01E-E7FC941C7D9B}" type="pres">
      <dgm:prSet presAssocID="{ED7A9D42-A425-4E4D-8FEA-44620FD566BB}" presName="Accent" presStyleLbl="bgShp" presStyleIdx="4" presStyleCnt="6"/>
      <dgm:spPr/>
    </dgm:pt>
    <dgm:pt modelId="{EDB19D1D-2BD2-4FAE-AEB4-5F0E2AC8CCB0}" type="pres">
      <dgm:prSet presAssocID="{ED7A9D42-A425-4E4D-8FEA-44620FD566B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815671-0EA4-4E16-AF46-B29A9D3F978D}" type="pres">
      <dgm:prSet presAssocID="{98AEE6CE-3266-4840-BC26-A739F7266749}" presName="Accent6" presStyleCnt="0"/>
      <dgm:spPr/>
    </dgm:pt>
    <dgm:pt modelId="{34AAE80F-5067-48DA-9D56-036B391C247E}" type="pres">
      <dgm:prSet presAssocID="{98AEE6CE-3266-4840-BC26-A739F7266749}" presName="Accent" presStyleLbl="bgShp" presStyleIdx="5" presStyleCnt="6"/>
      <dgm:spPr/>
    </dgm:pt>
    <dgm:pt modelId="{544848EB-DBED-45F5-B6F3-7889F581804D}" type="pres">
      <dgm:prSet presAssocID="{98AEE6CE-3266-4840-BC26-A739F7266749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BDBE8C-D4F6-4B63-841D-C6162A637BCE}" type="presOf" srcId="{6B7B186C-DCE0-4711-884E-003F24425BF6}" destId="{05323E53-1CDA-4D17-BC16-1DC3BC707B07}" srcOrd="0" destOrd="0" presId="urn:microsoft.com/office/officeart/2011/layout/HexagonRadial"/>
    <dgm:cxn modelId="{AC6F8E0F-6E18-4FD1-8A5B-1ED7E383AAB2}" srcId="{13336958-11BC-4205-A550-DA79C574DA68}" destId="{98AEE6CE-3266-4840-BC26-A739F7266749}" srcOrd="5" destOrd="0" parTransId="{9D0A8FFA-E1B2-4228-B623-4374D416BFA7}" sibTransId="{C7F0AB24-56F0-475E-ADA6-C793AF005E64}"/>
    <dgm:cxn modelId="{3ACC29D6-91C0-4119-8B46-EEE965402D54}" type="presOf" srcId="{4526B68E-91CA-4BBB-95BD-6EFAB7FCF099}" destId="{EDB77DA7-B955-4A0D-8296-0FE97D7B1358}" srcOrd="0" destOrd="0" presId="urn:microsoft.com/office/officeart/2011/layout/HexagonRadial"/>
    <dgm:cxn modelId="{46EEFAA7-8DA4-4E70-8AF9-E1B64AF66E09}" type="presOf" srcId="{98AEE6CE-3266-4840-BC26-A739F7266749}" destId="{544848EB-DBED-45F5-B6F3-7889F581804D}" srcOrd="0" destOrd="0" presId="urn:microsoft.com/office/officeart/2011/layout/HexagonRadial"/>
    <dgm:cxn modelId="{E7BCB40A-98CA-4678-B146-2A008558C9F2}" type="presOf" srcId="{BCF98979-74D7-4D23-B8E4-F2E27AA52EAB}" destId="{A8996E4E-42A4-4D1A-BF1B-9908179E0ED2}" srcOrd="0" destOrd="0" presId="urn:microsoft.com/office/officeart/2011/layout/HexagonRadial"/>
    <dgm:cxn modelId="{28100C7D-767B-4EFA-95A4-5D70B9E972A5}" srcId="{13336958-11BC-4205-A550-DA79C574DA68}" destId="{BE9CA5D4-EE82-43D8-923F-D7995D91C207}" srcOrd="2" destOrd="0" parTransId="{DBE98E96-ECE8-4B39-A4F5-182A0E3EB0FC}" sibTransId="{ED646C5B-1981-4A5E-8264-7659301BB699}"/>
    <dgm:cxn modelId="{F52B81D8-84BB-4238-A4C2-1D7F86D46677}" type="presOf" srcId="{55B921B2-0A8A-433F-9F86-614CC3DD7B79}" destId="{30C6E3E2-872A-4934-8EFA-B68566C3C1F0}" srcOrd="0" destOrd="0" presId="urn:microsoft.com/office/officeart/2011/layout/HexagonRadial"/>
    <dgm:cxn modelId="{643F2680-F706-4BD2-AF41-0D2F766BD7B9}" srcId="{BCF98979-74D7-4D23-B8E4-F2E27AA52EAB}" destId="{13336958-11BC-4205-A550-DA79C574DA68}" srcOrd="0" destOrd="0" parTransId="{C0D3E554-BDDF-4D8B-A425-186AB757D2B3}" sibTransId="{26B9567B-B689-4237-AFEE-E32A706D882B}"/>
    <dgm:cxn modelId="{5EEFC3FE-2F98-45EF-8AF5-E5D9276966FF}" srcId="{13336958-11BC-4205-A550-DA79C574DA68}" destId="{6B7B186C-DCE0-4711-884E-003F24425BF6}" srcOrd="3" destOrd="0" parTransId="{213A2E8F-7AE1-4057-B527-FBB32B97D988}" sibTransId="{D69AFB8A-1338-4B6B-923A-2EAF18C597CB}"/>
    <dgm:cxn modelId="{DEEB9A34-AAE9-4B6D-A910-7521253B2406}" type="presOf" srcId="{13336958-11BC-4205-A550-DA79C574DA68}" destId="{8425EFA9-CC1E-4842-B3FA-DA91F276BE1A}" srcOrd="0" destOrd="0" presId="urn:microsoft.com/office/officeart/2011/layout/HexagonRadial"/>
    <dgm:cxn modelId="{8830FB88-2C9C-4AF0-8D47-DAD5B42B0483}" type="presOf" srcId="{BE9CA5D4-EE82-43D8-923F-D7995D91C207}" destId="{8DA05B0B-3434-4B75-9A98-B3FCEBDA2206}" srcOrd="0" destOrd="0" presId="urn:microsoft.com/office/officeart/2011/layout/HexagonRadial"/>
    <dgm:cxn modelId="{B251204F-8062-4083-978F-8D935A874CC1}" srcId="{13336958-11BC-4205-A550-DA79C574DA68}" destId="{ED7A9D42-A425-4E4D-8FEA-44620FD566BB}" srcOrd="4" destOrd="0" parTransId="{B1DC149D-9FD6-4916-8EBC-8C46D665EA39}" sibTransId="{C34D9475-9798-44A9-AC1D-5220D4A613B5}"/>
    <dgm:cxn modelId="{8C2897B2-60B1-4440-A4B8-6F6C555C200A}" srcId="{13336958-11BC-4205-A550-DA79C574DA68}" destId="{55B921B2-0A8A-433F-9F86-614CC3DD7B79}" srcOrd="0" destOrd="0" parTransId="{1051BE51-A204-4818-A58C-08CA42719A8C}" sibTransId="{EC4E8BB9-3F3C-46F1-B9E7-37E0C1DCDAA2}"/>
    <dgm:cxn modelId="{49840BF8-2709-414F-BAE5-BCBE0AE37ACC}" type="presOf" srcId="{ED7A9D42-A425-4E4D-8FEA-44620FD566BB}" destId="{EDB19D1D-2BD2-4FAE-AEB4-5F0E2AC8CCB0}" srcOrd="0" destOrd="0" presId="urn:microsoft.com/office/officeart/2011/layout/HexagonRadial"/>
    <dgm:cxn modelId="{E6AD98A1-7ED1-47ED-8238-E3C9502302D0}" srcId="{13336958-11BC-4205-A550-DA79C574DA68}" destId="{4526B68E-91CA-4BBB-95BD-6EFAB7FCF099}" srcOrd="1" destOrd="0" parTransId="{417021DC-12E8-413D-9386-606BEFBF0F47}" sibTransId="{9C11F837-8B4C-41D8-9A94-736C3CAFB35F}"/>
    <dgm:cxn modelId="{4CC5738A-EDDD-4B5C-B6B7-652887B015E3}" type="presParOf" srcId="{A8996E4E-42A4-4D1A-BF1B-9908179E0ED2}" destId="{8425EFA9-CC1E-4842-B3FA-DA91F276BE1A}" srcOrd="0" destOrd="0" presId="urn:microsoft.com/office/officeart/2011/layout/HexagonRadial"/>
    <dgm:cxn modelId="{18C1C372-17DE-4B9A-946A-12139BE7F17D}" type="presParOf" srcId="{A8996E4E-42A4-4D1A-BF1B-9908179E0ED2}" destId="{2EE99D7A-9087-4874-BCC0-EB5E34AB6155}" srcOrd="1" destOrd="0" presId="urn:microsoft.com/office/officeart/2011/layout/HexagonRadial"/>
    <dgm:cxn modelId="{4E9B60F5-8A34-4E49-B7DF-CCC8E6C0DF0B}" type="presParOf" srcId="{2EE99D7A-9087-4874-BCC0-EB5E34AB6155}" destId="{9ABC4951-CE45-4162-AFC1-1216537EF646}" srcOrd="0" destOrd="0" presId="urn:microsoft.com/office/officeart/2011/layout/HexagonRadial"/>
    <dgm:cxn modelId="{83D3E9B3-EA9A-41B1-A6DE-921DA5A11AE0}" type="presParOf" srcId="{A8996E4E-42A4-4D1A-BF1B-9908179E0ED2}" destId="{30C6E3E2-872A-4934-8EFA-B68566C3C1F0}" srcOrd="2" destOrd="0" presId="urn:microsoft.com/office/officeart/2011/layout/HexagonRadial"/>
    <dgm:cxn modelId="{C02702BA-7EAA-48B6-B081-831D337FEE93}" type="presParOf" srcId="{A8996E4E-42A4-4D1A-BF1B-9908179E0ED2}" destId="{91CDDAC1-E743-4829-B3F3-7F111AFF6744}" srcOrd="3" destOrd="0" presId="urn:microsoft.com/office/officeart/2011/layout/HexagonRadial"/>
    <dgm:cxn modelId="{DFEB17CB-6CCC-499D-9AF8-5FB394659CE0}" type="presParOf" srcId="{91CDDAC1-E743-4829-B3F3-7F111AFF6744}" destId="{AFA3A022-7F7E-42F7-96D7-92A91B650140}" srcOrd="0" destOrd="0" presId="urn:microsoft.com/office/officeart/2011/layout/HexagonRadial"/>
    <dgm:cxn modelId="{0EA68A0D-7A0D-42AA-A5FE-9FE6631B58FA}" type="presParOf" srcId="{A8996E4E-42A4-4D1A-BF1B-9908179E0ED2}" destId="{EDB77DA7-B955-4A0D-8296-0FE97D7B1358}" srcOrd="4" destOrd="0" presId="urn:microsoft.com/office/officeart/2011/layout/HexagonRadial"/>
    <dgm:cxn modelId="{1ECA9DEB-54A9-4ABD-9B47-636204C27C01}" type="presParOf" srcId="{A8996E4E-42A4-4D1A-BF1B-9908179E0ED2}" destId="{F5A3CA5E-3DAC-4842-8FBA-CE87DC4845AC}" srcOrd="5" destOrd="0" presId="urn:microsoft.com/office/officeart/2011/layout/HexagonRadial"/>
    <dgm:cxn modelId="{ECEF96E5-13AF-4E5A-8429-2D850FB3FC53}" type="presParOf" srcId="{F5A3CA5E-3DAC-4842-8FBA-CE87DC4845AC}" destId="{0C8C1440-DA21-466A-BFA4-A881B6D533FC}" srcOrd="0" destOrd="0" presId="urn:microsoft.com/office/officeart/2011/layout/HexagonRadial"/>
    <dgm:cxn modelId="{1C5DDCEE-69FB-4528-88B1-B3C2A1A70390}" type="presParOf" srcId="{A8996E4E-42A4-4D1A-BF1B-9908179E0ED2}" destId="{8DA05B0B-3434-4B75-9A98-B3FCEBDA2206}" srcOrd="6" destOrd="0" presId="urn:microsoft.com/office/officeart/2011/layout/HexagonRadial"/>
    <dgm:cxn modelId="{0F5A82BB-DE6D-4644-A27E-7A117DBD53DD}" type="presParOf" srcId="{A8996E4E-42A4-4D1A-BF1B-9908179E0ED2}" destId="{293C6CD7-565F-4D95-82F9-2EBC0B7951BB}" srcOrd="7" destOrd="0" presId="urn:microsoft.com/office/officeart/2011/layout/HexagonRadial"/>
    <dgm:cxn modelId="{E5608D12-E8C6-4C3F-885C-672F06C08460}" type="presParOf" srcId="{293C6CD7-565F-4D95-82F9-2EBC0B7951BB}" destId="{4ABB70AD-F3D1-4270-84B7-C5A6668B65B0}" srcOrd="0" destOrd="0" presId="urn:microsoft.com/office/officeart/2011/layout/HexagonRadial"/>
    <dgm:cxn modelId="{A935D3C8-72B2-49B6-A333-AC3503EEE135}" type="presParOf" srcId="{A8996E4E-42A4-4D1A-BF1B-9908179E0ED2}" destId="{05323E53-1CDA-4D17-BC16-1DC3BC707B07}" srcOrd="8" destOrd="0" presId="urn:microsoft.com/office/officeart/2011/layout/HexagonRadial"/>
    <dgm:cxn modelId="{309B1B8F-01D5-4AAB-8DF5-24277F43EB4C}" type="presParOf" srcId="{A8996E4E-42A4-4D1A-BF1B-9908179E0ED2}" destId="{68A5B227-720A-4794-9769-BB8208987EED}" srcOrd="9" destOrd="0" presId="urn:microsoft.com/office/officeart/2011/layout/HexagonRadial"/>
    <dgm:cxn modelId="{E2E4B316-0B57-425C-83B6-A67290513A1A}" type="presParOf" srcId="{68A5B227-720A-4794-9769-BB8208987EED}" destId="{0A25B872-F187-47AC-B01E-E7FC941C7D9B}" srcOrd="0" destOrd="0" presId="urn:microsoft.com/office/officeart/2011/layout/HexagonRadial"/>
    <dgm:cxn modelId="{B5B21C77-CDEE-4A03-841F-206AEAEE8580}" type="presParOf" srcId="{A8996E4E-42A4-4D1A-BF1B-9908179E0ED2}" destId="{EDB19D1D-2BD2-4FAE-AEB4-5F0E2AC8CCB0}" srcOrd="10" destOrd="0" presId="urn:microsoft.com/office/officeart/2011/layout/HexagonRadial"/>
    <dgm:cxn modelId="{DEE77517-A14E-4C99-970D-5DD871B1E6E0}" type="presParOf" srcId="{A8996E4E-42A4-4D1A-BF1B-9908179E0ED2}" destId="{7F815671-0EA4-4E16-AF46-B29A9D3F978D}" srcOrd="11" destOrd="0" presId="urn:microsoft.com/office/officeart/2011/layout/HexagonRadial"/>
    <dgm:cxn modelId="{A0534A91-13C3-4EDF-B5E0-E20981E54633}" type="presParOf" srcId="{7F815671-0EA4-4E16-AF46-B29A9D3F978D}" destId="{34AAE80F-5067-48DA-9D56-036B391C247E}" srcOrd="0" destOrd="0" presId="urn:microsoft.com/office/officeart/2011/layout/HexagonRadial"/>
    <dgm:cxn modelId="{4A42E3BD-16C7-453F-986C-3FB5F5A10086}" type="presParOf" srcId="{A8996E4E-42A4-4D1A-BF1B-9908179E0ED2}" destId="{544848EB-DBED-45F5-B6F3-7889F581804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6AE74-92BB-4459-A8F9-C726B306F365}">
      <dsp:nvSpPr>
        <dsp:cNvPr id="0" name=""/>
        <dsp:cNvSpPr/>
      </dsp:nvSpPr>
      <dsp:spPr>
        <a:xfrm>
          <a:off x="1196987" y="365188"/>
          <a:ext cx="4374261" cy="1519123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12B1E-5BA8-4012-BE67-6F6542C0DAF5}">
      <dsp:nvSpPr>
        <dsp:cNvPr id="0" name=""/>
        <dsp:cNvSpPr/>
      </dsp:nvSpPr>
      <dsp:spPr>
        <a:xfrm>
          <a:off x="2967037" y="4085005"/>
          <a:ext cx="847725" cy="542544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8E73FA-537B-4C5E-A6AC-7C43A082DD4D}">
      <dsp:nvSpPr>
        <dsp:cNvPr id="0" name=""/>
        <dsp:cNvSpPr/>
      </dsp:nvSpPr>
      <dsp:spPr>
        <a:xfrm>
          <a:off x="1356359" y="4519041"/>
          <a:ext cx="4069080" cy="1017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QuickType Mono" panose="020B0509020104020203" pitchFamily="49" charset="0"/>
            </a:rPr>
            <a:t>The Modern Food System</a:t>
          </a:r>
          <a:endParaRPr lang="en-US" sz="3600" kern="1200" dirty="0">
            <a:latin typeface="QuickType Mono" panose="020B0509020104020203" pitchFamily="49" charset="0"/>
          </a:endParaRPr>
        </a:p>
      </dsp:txBody>
      <dsp:txXfrm>
        <a:off x="1356359" y="4519041"/>
        <a:ext cx="4069080" cy="1017270"/>
      </dsp:txXfrm>
    </dsp:sp>
    <dsp:sp modelId="{D39B6BBC-F344-4B28-84A2-D0D0930707B1}">
      <dsp:nvSpPr>
        <dsp:cNvPr id="0" name=""/>
        <dsp:cNvSpPr/>
      </dsp:nvSpPr>
      <dsp:spPr>
        <a:xfrm>
          <a:off x="2787319" y="2001636"/>
          <a:ext cx="1525905" cy="152590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Science and Marketing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010783" y="2225100"/>
        <a:ext cx="1078977" cy="1078977"/>
      </dsp:txXfrm>
    </dsp:sp>
    <dsp:sp modelId="{E23DF356-D2DF-4763-9AAD-35D0C8987321}">
      <dsp:nvSpPr>
        <dsp:cNvPr id="0" name=""/>
        <dsp:cNvSpPr/>
      </dsp:nvSpPr>
      <dsp:spPr>
        <a:xfrm>
          <a:off x="1695450" y="856868"/>
          <a:ext cx="1525905" cy="1525905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Profit over Provenance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918914" y="1080332"/>
        <a:ext cx="1078977" cy="1078977"/>
      </dsp:txXfrm>
    </dsp:sp>
    <dsp:sp modelId="{72C598A1-C3A2-4FAB-9191-D526D209EA9E}">
      <dsp:nvSpPr>
        <dsp:cNvPr id="0" name=""/>
        <dsp:cNvSpPr/>
      </dsp:nvSpPr>
      <dsp:spPr>
        <a:xfrm>
          <a:off x="3276596" y="457207"/>
          <a:ext cx="1525905" cy="152590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Safety First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500060" y="680671"/>
        <a:ext cx="1078977" cy="1078977"/>
      </dsp:txXfrm>
    </dsp:sp>
    <dsp:sp modelId="{99EDE1E3-7C02-49B3-B410-4B0C44EF5172}">
      <dsp:nvSpPr>
        <dsp:cNvPr id="0" name=""/>
        <dsp:cNvSpPr/>
      </dsp:nvSpPr>
      <dsp:spPr>
        <a:xfrm>
          <a:off x="1066783" y="304814"/>
          <a:ext cx="4747260" cy="379780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6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7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6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FA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5E779-2DC4-432A-B19D-1D78137A248E}" type="datetimeFigureOut">
              <a:rPr lang="en-US" smtClean="0"/>
              <a:t>11/11/2013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ABDF-5860-418D-97C8-51B714DC8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49"/>
          <a:stretch/>
        </p:blipFill>
        <p:spPr>
          <a:xfrm>
            <a:off x="304800" y="381000"/>
            <a:ext cx="8563429" cy="609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486400"/>
            <a:ext cx="8001000" cy="762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Gianaclis</a:t>
            </a:r>
            <a:r>
              <a:rPr lang="en-US" i="1" dirty="0" smtClean="0">
                <a:solidFill>
                  <a:schemeClr val="tx1"/>
                </a:solidFill>
              </a:rPr>
              <a:t> Caldwell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86" y="1066800"/>
            <a:ext cx="91103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Story of Milk </a:t>
            </a:r>
            <a:b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n-US" sz="5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Revered, Repurposed, Repackaged</a:t>
            </a:r>
            <a:endParaRPr lang="en-US" sz="54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Beginnings of the Industrial Dairy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/>
          <a:stretch/>
        </p:blipFill>
        <p:spPr>
          <a:xfrm>
            <a:off x="3886200" y="1393372"/>
            <a:ext cx="5037492" cy="470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4290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Urban Growth </a:t>
            </a:r>
          </a:p>
          <a:p>
            <a:r>
              <a:rPr lang="en-US" dirty="0" smtClean="0"/>
              <a:t>Milk popularity</a:t>
            </a:r>
          </a:p>
          <a:p>
            <a:r>
              <a:rPr lang="en-US" dirty="0" smtClean="0"/>
              <a:t>The Dutch Paradox</a:t>
            </a:r>
          </a:p>
          <a:p>
            <a:pPr lvl="1"/>
            <a:r>
              <a:rPr lang="en-US" dirty="0" smtClean="0"/>
              <a:t>Pasture management and fertility</a:t>
            </a:r>
          </a:p>
          <a:p>
            <a:pPr lvl="1"/>
            <a:r>
              <a:rPr lang="en-US" dirty="0" smtClean="0"/>
              <a:t>productive cow</a:t>
            </a:r>
          </a:p>
          <a:p>
            <a:pPr lvl="1"/>
            <a:r>
              <a:rPr lang="en-US" dirty="0" smtClean="0"/>
              <a:t>Urban demand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028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in North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000" dirty="0">
                <a:solidFill>
                  <a:prstClr val="black"/>
                </a:solidFill>
              </a:rPr>
              <a:t>Protestant influence</a:t>
            </a:r>
          </a:p>
          <a:p>
            <a:pPr lvl="1"/>
            <a:r>
              <a:rPr lang="en-US" sz="2600" dirty="0">
                <a:solidFill>
                  <a:prstClr val="black"/>
                </a:solidFill>
              </a:rPr>
              <a:t>“nourished without indulgence”</a:t>
            </a:r>
          </a:p>
          <a:p>
            <a:r>
              <a:rPr lang="en-US" dirty="0" smtClean="0"/>
              <a:t>Family cow = independence and health</a:t>
            </a:r>
          </a:p>
          <a:p>
            <a:r>
              <a:rPr lang="en-US" dirty="0" smtClean="0"/>
              <a:t>Growth of cities</a:t>
            </a:r>
          </a:p>
          <a:p>
            <a:r>
              <a:rPr lang="en-US" dirty="0" smtClean="0"/>
              <a:t>The Oleo effect</a:t>
            </a:r>
          </a:p>
          <a:p>
            <a:r>
              <a:rPr lang="en-US" dirty="0" smtClean="0"/>
              <a:t>Ice and rail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 r="21295"/>
          <a:stretch/>
        </p:blipFill>
        <p:spPr bwMode="auto">
          <a:xfrm>
            <a:off x="5029200" y="1600200"/>
            <a:ext cx="3395662" cy="430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3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Perfect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038600" cy="4754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wet nurse paradox</a:t>
            </a:r>
          </a:p>
          <a:p>
            <a:r>
              <a:rPr lang="en-US" dirty="0" smtClean="0"/>
              <a:t>Urban poor</a:t>
            </a:r>
          </a:p>
          <a:p>
            <a:r>
              <a:rPr lang="en-US" dirty="0" smtClean="0"/>
              <a:t>Alcohol and milk</a:t>
            </a:r>
          </a:p>
          <a:p>
            <a:r>
              <a:rPr lang="en-US" dirty="0" smtClean="0"/>
              <a:t>Sanitation and disease</a:t>
            </a:r>
          </a:p>
          <a:p>
            <a:r>
              <a:rPr lang="en-US" dirty="0" smtClean="0"/>
              <a:t>Dilution and tainting</a:t>
            </a:r>
          </a:p>
          <a:p>
            <a:r>
              <a:rPr lang="en-US" dirty="0" smtClean="0"/>
              <a:t>Infant mortality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567">
            <a:off x="4419600" y="1266825"/>
            <a:ext cx="4463143" cy="3030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10381" b="-3265"/>
          <a:stretch/>
        </p:blipFill>
        <p:spPr bwMode="auto">
          <a:xfrm>
            <a:off x="3733801" y="3721678"/>
            <a:ext cx="4191000" cy="284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5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276600" cy="4830763"/>
          </a:xfrm>
        </p:spPr>
        <p:txBody>
          <a:bodyPr/>
          <a:lstStyle/>
          <a:p>
            <a:r>
              <a:rPr lang="en-US" dirty="0" smtClean="0"/>
              <a:t>The Certified Dairy</a:t>
            </a:r>
          </a:p>
          <a:p>
            <a:r>
              <a:rPr lang="en-US" dirty="0" smtClean="0"/>
              <a:t>Chemical “sanitation”</a:t>
            </a:r>
          </a:p>
          <a:p>
            <a:r>
              <a:rPr lang="en-US" dirty="0" smtClean="0"/>
              <a:t>Pasteurization</a:t>
            </a:r>
          </a:p>
          <a:p>
            <a:r>
              <a:rPr lang="en-US" dirty="0" smtClean="0"/>
              <a:t>The birth of the regulatory juggernaut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t="4380" r="5870" b="27143"/>
          <a:stretch/>
        </p:blipFill>
        <p:spPr bwMode="auto">
          <a:xfrm rot="554774">
            <a:off x="3783334" y="531098"/>
            <a:ext cx="4949373" cy="291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719">
            <a:off x="4205894" y="2658822"/>
            <a:ext cx="2667000" cy="362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7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Milk 2.2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Studies Show…</a:t>
            </a:r>
          </a:p>
          <a:p>
            <a:r>
              <a:rPr lang="en-US" dirty="0" smtClean="0"/>
              <a:t>The Rise of Soda and the Sweet Revolution</a:t>
            </a:r>
          </a:p>
          <a:p>
            <a:r>
              <a:rPr lang="en-US" dirty="0" smtClean="0"/>
              <a:t>Fighting for market shares</a:t>
            </a:r>
          </a:p>
          <a:p>
            <a:pPr lvl="1"/>
            <a:r>
              <a:rPr lang="en-US" dirty="0" smtClean="0"/>
              <a:t>Flavors, vitamins, fads</a:t>
            </a:r>
          </a:p>
          <a:p>
            <a:r>
              <a:rPr lang="en-US" dirty="0" smtClean="0"/>
              <a:t>Production Paradox</a:t>
            </a:r>
          </a:p>
          <a:p>
            <a:pPr lvl="1"/>
            <a:r>
              <a:rPr lang="en-US" dirty="0" smtClean="0"/>
              <a:t>Overly productive cows and </a:t>
            </a:r>
            <a:r>
              <a:rPr lang="en-US" dirty="0" err="1" smtClean="0"/>
              <a:t>rBST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Milk pricing</a:t>
            </a:r>
          </a:p>
          <a:p>
            <a:r>
              <a:rPr lang="en-US" dirty="0" smtClean="0"/>
              <a:t>Fear of Food and the Numbing of Taste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12"/>
          <a:stretch/>
        </p:blipFill>
        <p:spPr bwMode="auto">
          <a:xfrm rot="181516">
            <a:off x="5935492" y="533400"/>
            <a:ext cx="2765948" cy="374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4"/>
          <a:stretch/>
        </p:blipFill>
        <p:spPr bwMode="auto">
          <a:xfrm rot="21211763">
            <a:off x="5353061" y="3566706"/>
            <a:ext cx="3204681" cy="292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0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Nurturing a New Paradigm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7907655"/>
              </p:ext>
            </p:extLst>
          </p:nvPr>
        </p:nvGraphicFramePr>
        <p:xfrm>
          <a:off x="1219200" y="1600200"/>
          <a:ext cx="7010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0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25EFA9-CC1E-4842-B3FA-DA91F276B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425EFA9-CC1E-4842-B3FA-DA91F276B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BC4951-CE45-4162-AFC1-1216537EF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ABC4951-CE45-4162-AFC1-1216537EF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C6E3E2-872A-4934-8EFA-B68566C3C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30C6E3E2-872A-4934-8EFA-B68566C3C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A3A022-7F7E-42F7-96D7-92A91B650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AFA3A022-7F7E-42F7-96D7-92A91B6501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B77DA7-B955-4A0D-8296-0FE97D7B1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DB77DA7-B955-4A0D-8296-0FE97D7B1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8C1440-DA21-466A-BFA4-A881B6D53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C8C1440-DA21-466A-BFA4-A881B6D533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A05B0B-3434-4B75-9A98-B3FCEBDA2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8DA05B0B-3434-4B75-9A98-B3FCEBDA2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BB70AD-F3D1-4270-84B7-C5A6668B6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4ABB70AD-F3D1-4270-84B7-C5A6668B6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323E53-1CDA-4D17-BC16-1DC3BC707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05323E53-1CDA-4D17-BC16-1DC3BC707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25B872-F187-47AC-B01E-E7FC941C7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A25B872-F187-47AC-B01E-E7FC941C7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B19D1D-2BD2-4FAE-AEB4-5F0E2AC8C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EDB19D1D-2BD2-4FAE-AEB4-5F0E2AC8C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AE80F-5067-48DA-9D56-036B391C2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4AAE80F-5067-48DA-9D56-036B391C24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4848EB-DBED-45F5-B6F3-7889F58180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544848EB-DBED-45F5-B6F3-7889F58180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Sense Criteria for Food Choices – Applied to Milk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924800" cy="498316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317500"/>
          </a:effectLst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dirty="0" smtClean="0"/>
              <a:t>If an ingredient or process is used to :</a:t>
            </a:r>
          </a:p>
          <a:p>
            <a:pPr lvl="2"/>
            <a:r>
              <a:rPr lang="en-US" dirty="0" smtClean="0"/>
              <a:t>Replace a  more expensive ingredient or process</a:t>
            </a:r>
          </a:p>
          <a:p>
            <a:pPr lvl="3"/>
            <a:r>
              <a:rPr lang="en-US" dirty="0" smtClean="0"/>
              <a:t>e.g. pasteurization instead of holistic animal management and careful collection </a:t>
            </a:r>
          </a:p>
          <a:p>
            <a:pPr lvl="2"/>
            <a:r>
              <a:rPr lang="en-US" dirty="0" smtClean="0"/>
              <a:t>Replace a nutrient that was removed by processing</a:t>
            </a:r>
          </a:p>
          <a:p>
            <a:pPr lvl="3"/>
            <a:r>
              <a:rPr lang="en-US" dirty="0" err="1" smtClean="0"/>
              <a:t>e.g.Vitamin</a:t>
            </a:r>
            <a:r>
              <a:rPr lang="en-US" dirty="0" smtClean="0"/>
              <a:t> D</a:t>
            </a:r>
          </a:p>
          <a:p>
            <a:pPr lvl="2"/>
            <a:r>
              <a:rPr lang="en-US" dirty="0" smtClean="0"/>
              <a:t>Add a nutrient/ingredient not naturally present</a:t>
            </a:r>
          </a:p>
          <a:p>
            <a:pPr lvl="3"/>
            <a:r>
              <a:rPr lang="en-US" dirty="0" smtClean="0"/>
              <a:t>e.g. Fiber, fish oil</a:t>
            </a:r>
          </a:p>
          <a:p>
            <a:pPr lvl="2"/>
            <a:r>
              <a:rPr lang="en-US" dirty="0" smtClean="0"/>
              <a:t>Make the process cheaper and easier</a:t>
            </a:r>
          </a:p>
          <a:p>
            <a:pPr lvl="3"/>
            <a:r>
              <a:rPr lang="en-US" dirty="0" smtClean="0"/>
              <a:t>e. g. feeding practices, genetics</a:t>
            </a:r>
          </a:p>
          <a:p>
            <a:pPr lvl="2"/>
            <a:r>
              <a:rPr lang="en-US" dirty="0" smtClean="0"/>
              <a:t>Increase shelf life and stability </a:t>
            </a:r>
          </a:p>
          <a:p>
            <a:pPr lvl="3"/>
            <a:r>
              <a:rPr lang="en-US" dirty="0" smtClean="0"/>
              <a:t>UHT milk, thickeners</a:t>
            </a:r>
          </a:p>
          <a:p>
            <a:pPr lvl="2"/>
            <a:r>
              <a:rPr lang="en-US" dirty="0" smtClean="0"/>
              <a:t>Boost flavor, eye appeal, convenience</a:t>
            </a:r>
          </a:p>
          <a:p>
            <a:pPr lvl="3"/>
            <a:r>
              <a:rPr lang="en-US" dirty="0" smtClean="0"/>
              <a:t>Homogenization, flavoring</a:t>
            </a:r>
          </a:p>
          <a:p>
            <a:pPr marL="0" indent="0" algn="ctr">
              <a:buNone/>
            </a:pPr>
            <a:r>
              <a:rPr lang="en-US" dirty="0" smtClean="0"/>
              <a:t>Then Question It!</a:t>
            </a:r>
          </a:p>
          <a:p>
            <a:pPr lvl="4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367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  <a:solidFill>
            <a:schemeClr val="bg2"/>
          </a:solidFill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Wise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Traditions !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0173">
            <a:off x="659593" y="1238708"/>
            <a:ext cx="3553313" cy="507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Gianaclis\Pictures\MAC\MasteringArtisanCheeseMakingCoverHiRes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145">
            <a:off x="4626825" y="1378778"/>
            <a:ext cx="3788959" cy="473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3886200" cy="555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3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84175"/>
            <a:ext cx="85661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Read More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Milk, a Local and Global History,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Deborah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Valenze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Surprising Story of Milk Through the Ages,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Anne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Mendelson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Liberty, and the Pursuit of Food Rights: The Escalating Battle over Who Decides What We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David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Gumpert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Untold Story of Milk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Ron Schmidt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62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Milk’s 12,000 Year Journey from: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87237"/>
            <a:ext cx="4648200" cy="448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2" t="21726" r="27551" b="6760"/>
          <a:stretch/>
        </p:blipFill>
        <p:spPr>
          <a:xfrm>
            <a:off x="228600" y="1585686"/>
            <a:ext cx="3649057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75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Today’s Food System Paradigm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451439"/>
              </p:ext>
            </p:extLst>
          </p:nvPr>
        </p:nvGraphicFramePr>
        <p:xfrm>
          <a:off x="1219200" y="762000"/>
          <a:ext cx="6781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39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EDE1E3-7C02-49B3-B410-4B0C44EF5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86AE74-92BB-4459-A8F9-C726B306F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C12B1E-5BA8-4012-BE67-6F6542C0DA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C598A1-C3A2-4FAB-9191-D526D209E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3DF356-D2DF-4763-9AAD-35D0C8987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9B6BBC-F344-4B28-84A2-D0D0930707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8E73FA-537B-4C5E-A6AC-7C43A082D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Modern Food System Paradigm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Safety First Mentality</a:t>
            </a:r>
          </a:p>
          <a:p>
            <a:pPr lvl="1"/>
            <a:r>
              <a:rPr lang="en-US" dirty="0" smtClean="0"/>
              <a:t>Antibiotics, </a:t>
            </a:r>
            <a:r>
              <a:rPr lang="en-US" dirty="0" err="1" smtClean="0"/>
              <a:t>antibacterials</a:t>
            </a:r>
            <a:r>
              <a:rPr lang="en-US" dirty="0" smtClean="0"/>
              <a:t> and antiseptics</a:t>
            </a:r>
          </a:p>
          <a:p>
            <a:pPr lvl="1"/>
            <a:r>
              <a:rPr lang="en-US" dirty="0" err="1" smtClean="0"/>
              <a:t>Playgounds</a:t>
            </a:r>
            <a:r>
              <a:rPr lang="en-US" dirty="0" smtClean="0"/>
              <a:t>, tools</a:t>
            </a:r>
          </a:p>
          <a:p>
            <a:pPr lvl="1"/>
            <a:r>
              <a:rPr lang="en-US" dirty="0" smtClean="0"/>
              <a:t>Increasing regulatory oversight</a:t>
            </a:r>
          </a:p>
          <a:p>
            <a:r>
              <a:rPr lang="en-US" dirty="0" smtClean="0"/>
              <a:t>Where it is leading:</a:t>
            </a:r>
            <a:endParaRPr lang="en-US" dirty="0"/>
          </a:p>
          <a:p>
            <a:pPr lvl="1"/>
            <a:r>
              <a:rPr lang="en-US" dirty="0" smtClean="0"/>
              <a:t> CDC “we are entering a post-antibiotic era”</a:t>
            </a:r>
          </a:p>
          <a:p>
            <a:pPr lvl="1"/>
            <a:r>
              <a:rPr lang="en-US" dirty="0" smtClean="0"/>
              <a:t>21,000 deaths last year</a:t>
            </a:r>
          </a:p>
          <a:p>
            <a:pPr lvl="1"/>
            <a:r>
              <a:rPr lang="en-US" dirty="0" smtClean="0"/>
              <a:t>Increase in autoimmune diseases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92" y="1066800"/>
            <a:ext cx="3992563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Today’s Food System Paradigm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5893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6779"/>
            <a:ext cx="37338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Profit over Provenance</a:t>
            </a:r>
          </a:p>
          <a:p>
            <a:pPr lvl="1"/>
            <a:r>
              <a:rPr lang="en-US" dirty="0" smtClean="0"/>
              <a:t>High caloric, shelf-stable, high profit margin products</a:t>
            </a:r>
          </a:p>
          <a:p>
            <a:pPr lvl="1"/>
            <a:r>
              <a:rPr lang="en-US" dirty="0" smtClean="0"/>
              <a:t>Competition increases search for cheaper ingredients</a:t>
            </a:r>
          </a:p>
          <a:p>
            <a:r>
              <a:rPr lang="en-US" dirty="0" smtClean="0"/>
              <a:t>Science and Marketing</a:t>
            </a:r>
          </a:p>
          <a:p>
            <a:pPr lvl="1"/>
            <a:r>
              <a:rPr lang="en-US" dirty="0" smtClean="0"/>
              <a:t>Science and “study based” nutrition guidelines  </a:t>
            </a:r>
            <a:r>
              <a:rPr lang="en-US" dirty="0" err="1" smtClean="0"/>
              <a:t>vs</a:t>
            </a:r>
            <a:r>
              <a:rPr lang="en-US" dirty="0" smtClean="0"/>
              <a:t> common sense and traditional foods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18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Today’s Food System Paradigm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6779"/>
            <a:ext cx="37338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Profit over Provenance</a:t>
            </a:r>
          </a:p>
          <a:p>
            <a:pPr lvl="1"/>
            <a:r>
              <a:rPr lang="en-US" dirty="0" smtClean="0"/>
              <a:t>High caloric, shelf-stable, high profit margin products</a:t>
            </a:r>
          </a:p>
          <a:p>
            <a:pPr lvl="1"/>
            <a:r>
              <a:rPr lang="en-US" dirty="0" smtClean="0"/>
              <a:t>Competition increases search for cheaper ingredients</a:t>
            </a:r>
          </a:p>
          <a:p>
            <a:r>
              <a:rPr lang="en-US" dirty="0" smtClean="0"/>
              <a:t>Science and Marketing</a:t>
            </a:r>
          </a:p>
          <a:p>
            <a:pPr lvl="1"/>
            <a:r>
              <a:rPr lang="en-US" dirty="0" smtClean="0"/>
              <a:t>Science and “study based” nutrition guidelines  </a:t>
            </a:r>
            <a:r>
              <a:rPr lang="en-US" dirty="0" err="1" smtClean="0"/>
              <a:t>vs</a:t>
            </a:r>
            <a:r>
              <a:rPr lang="en-US" dirty="0" smtClean="0"/>
              <a:t> common sense and traditional foods</a:t>
            </a:r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20" y="990600"/>
            <a:ext cx="3919537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20" y="4354513"/>
            <a:ext cx="39751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33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6508" r="6631" b="19365"/>
          <a:stretch/>
        </p:blipFill>
        <p:spPr>
          <a:xfrm>
            <a:off x="4419600" y="990600"/>
            <a:ext cx="4336143" cy="545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In the Beginning…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352800" cy="4678363"/>
          </a:xfrm>
        </p:spPr>
        <p:txBody>
          <a:bodyPr/>
          <a:lstStyle/>
          <a:p>
            <a:r>
              <a:rPr lang="en-US" dirty="0" smtClean="0"/>
              <a:t>Neolithic epiphany</a:t>
            </a:r>
          </a:p>
          <a:p>
            <a:r>
              <a:rPr lang="en-US" dirty="0" smtClean="0"/>
              <a:t>Lactase persistence and Vitamin D</a:t>
            </a:r>
          </a:p>
          <a:p>
            <a:r>
              <a:rPr lang="en-US" dirty="0" smtClean="0"/>
              <a:t>Fermented to Fresh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through the Middle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 smtClean="0"/>
              <a:t>Greek Mythology</a:t>
            </a:r>
          </a:p>
          <a:p>
            <a:r>
              <a:rPr lang="en-US" dirty="0" smtClean="0"/>
              <a:t>Early Rome</a:t>
            </a:r>
          </a:p>
          <a:p>
            <a:r>
              <a:rPr lang="en-US" dirty="0" smtClean="0"/>
              <a:t>Egypt and elsewhere</a:t>
            </a:r>
          </a:p>
          <a:p>
            <a:r>
              <a:rPr lang="en-US" dirty="0" smtClean="0"/>
              <a:t>Nomadic Tribes </a:t>
            </a:r>
          </a:p>
          <a:p>
            <a:r>
              <a:rPr lang="en-US" dirty="0" smtClean="0"/>
              <a:t>European </a:t>
            </a:r>
            <a:r>
              <a:rPr lang="en-US" dirty="0"/>
              <a:t>Class system, milk as “Peasant Food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2984" r="16455" b="21409"/>
          <a:stretch/>
        </p:blipFill>
        <p:spPr bwMode="auto">
          <a:xfrm rot="21117125">
            <a:off x="4189037" y="1356044"/>
            <a:ext cx="3287486" cy="346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677" r="13762" b="14465"/>
          <a:stretch/>
        </p:blipFill>
        <p:spPr bwMode="auto">
          <a:xfrm rot="21219161">
            <a:off x="5801466" y="2877004"/>
            <a:ext cx="2761343" cy="286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836">
            <a:off x="5114033" y="4552281"/>
            <a:ext cx="28575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3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Milk Becomes a Mainstay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Galenic</a:t>
            </a:r>
            <a:r>
              <a:rPr lang="en-US" dirty="0" smtClean="0"/>
              <a:t> principles</a:t>
            </a:r>
          </a:p>
          <a:p>
            <a:r>
              <a:rPr lang="en-US" dirty="0" smtClean="0"/>
              <a:t>Italian Renaissance 1465 “The Right Pleasures of Good Health” </a:t>
            </a:r>
          </a:p>
          <a:p>
            <a:r>
              <a:rPr lang="en-US" dirty="0" smtClean="0"/>
              <a:t>End of 16</a:t>
            </a:r>
            <a:r>
              <a:rPr lang="en-US" baseline="30000" dirty="0" smtClean="0"/>
              <a:t>th</a:t>
            </a:r>
            <a:r>
              <a:rPr lang="en-US" dirty="0" smtClean="0"/>
              <a:t> century – food anxiety</a:t>
            </a:r>
          </a:p>
          <a:p>
            <a:pPr lvl="1"/>
            <a:r>
              <a:rPr lang="en-US" dirty="0" smtClean="0"/>
              <a:t>Peasant food</a:t>
            </a:r>
          </a:p>
          <a:p>
            <a:r>
              <a:rPr lang="en-US" dirty="0" smtClean="0"/>
              <a:t>English mainstay</a:t>
            </a:r>
          </a:p>
          <a:p>
            <a:pPr lvl="1"/>
            <a:r>
              <a:rPr lang="en-US" dirty="0" smtClean="0"/>
              <a:t>White meat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487">
            <a:off x="6013191" y="1555652"/>
            <a:ext cx="2581275" cy="387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521</Words>
  <Application>Microsoft Office PowerPoint</Application>
  <PresentationFormat>On-screen Show (4:3)</PresentationFormat>
  <Paragraphs>110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Milk’s 12,000 Year Journey from:</vt:lpstr>
      <vt:lpstr>Today’s Food System Paradigm </vt:lpstr>
      <vt:lpstr>The Modern Food System Paradigm </vt:lpstr>
      <vt:lpstr>Today’s Food System Paradigm </vt:lpstr>
      <vt:lpstr>Today’s Food System Paradigm </vt:lpstr>
      <vt:lpstr>In the Beginning…</vt:lpstr>
      <vt:lpstr>Milk through the Middle Ages</vt:lpstr>
      <vt:lpstr> Milk Becomes a Mainstay</vt:lpstr>
      <vt:lpstr>The Beginnings of the Industrial Dairy </vt:lpstr>
      <vt:lpstr>Milk in North America</vt:lpstr>
      <vt:lpstr>The Perfect Storm</vt:lpstr>
      <vt:lpstr>Reform</vt:lpstr>
      <vt:lpstr>Milk 2.2</vt:lpstr>
      <vt:lpstr>Nurturing a New Paradigm</vt:lpstr>
      <vt:lpstr>Common Sense Criteria for Food Choices – Applied to Milk </vt:lpstr>
      <vt:lpstr>Wise Traditions !</vt:lpstr>
      <vt:lpstr>PowerPoint Presentation</vt:lpstr>
      <vt:lpstr>Read More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Milk</dc:title>
  <dc:creator>gianaclis</dc:creator>
  <cp:lastModifiedBy>gianaclis</cp:lastModifiedBy>
  <cp:revision>72</cp:revision>
  <dcterms:created xsi:type="dcterms:W3CDTF">2013-10-14T15:09:14Z</dcterms:created>
  <dcterms:modified xsi:type="dcterms:W3CDTF">2013-11-11T13:40:32Z</dcterms:modified>
</cp:coreProperties>
</file>