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handoutMasterIdLst>
    <p:handoutMasterId r:id="rId151"/>
  </p:handoutMasterIdLst>
  <p:sldIdLst>
    <p:sldId id="735" r:id="rId2"/>
    <p:sldId id="661" r:id="rId3"/>
    <p:sldId id="827" r:id="rId4"/>
    <p:sldId id="662" r:id="rId5"/>
    <p:sldId id="663" r:id="rId6"/>
    <p:sldId id="745" r:id="rId7"/>
    <p:sldId id="664" r:id="rId8"/>
    <p:sldId id="665" r:id="rId9"/>
    <p:sldId id="666" r:id="rId10"/>
    <p:sldId id="667" r:id="rId11"/>
    <p:sldId id="802" r:id="rId12"/>
    <p:sldId id="668" r:id="rId13"/>
    <p:sldId id="751" r:id="rId14"/>
    <p:sldId id="800" r:id="rId15"/>
    <p:sldId id="785" r:id="rId16"/>
    <p:sldId id="774" r:id="rId17"/>
    <p:sldId id="777" r:id="rId18"/>
    <p:sldId id="778" r:id="rId19"/>
    <p:sldId id="670" r:id="rId20"/>
    <p:sldId id="787" r:id="rId21"/>
    <p:sldId id="792" r:id="rId22"/>
    <p:sldId id="671" r:id="rId23"/>
    <p:sldId id="759" r:id="rId24"/>
    <p:sldId id="763" r:id="rId25"/>
    <p:sldId id="672" r:id="rId26"/>
    <p:sldId id="788" r:id="rId27"/>
    <p:sldId id="673" r:id="rId28"/>
    <p:sldId id="789" r:id="rId29"/>
    <p:sldId id="770" r:id="rId30"/>
    <p:sldId id="797" r:id="rId31"/>
    <p:sldId id="674" r:id="rId32"/>
    <p:sldId id="675" r:id="rId33"/>
    <p:sldId id="835" r:id="rId34"/>
    <p:sldId id="676" r:id="rId35"/>
    <p:sldId id="677" r:id="rId36"/>
    <p:sldId id="678" r:id="rId37"/>
    <p:sldId id="679" r:id="rId38"/>
    <p:sldId id="680" r:id="rId39"/>
    <p:sldId id="681" r:id="rId40"/>
    <p:sldId id="682" r:id="rId41"/>
    <p:sldId id="723" r:id="rId42"/>
    <p:sldId id="683" r:id="rId43"/>
    <p:sldId id="779" r:id="rId44"/>
    <p:sldId id="780" r:id="rId45"/>
    <p:sldId id="782" r:id="rId46"/>
    <p:sldId id="783" r:id="rId47"/>
    <p:sldId id="839" r:id="rId48"/>
    <p:sldId id="781" r:id="rId49"/>
    <p:sldId id="784" r:id="rId50"/>
    <p:sldId id="764" r:id="rId51"/>
    <p:sldId id="821" r:id="rId52"/>
    <p:sldId id="822" r:id="rId53"/>
    <p:sldId id="776" r:id="rId54"/>
    <p:sldId id="833" r:id="rId55"/>
    <p:sldId id="684" r:id="rId56"/>
    <p:sldId id="686" r:id="rId57"/>
    <p:sldId id="801" r:id="rId58"/>
    <p:sldId id="837" r:id="rId59"/>
    <p:sldId id="803" r:id="rId60"/>
    <p:sldId id="804" r:id="rId61"/>
    <p:sldId id="758" r:id="rId62"/>
    <p:sldId id="790" r:id="rId63"/>
    <p:sldId id="793" r:id="rId64"/>
    <p:sldId id="791" r:id="rId65"/>
    <p:sldId id="685" r:id="rId66"/>
    <p:sldId id="724" r:id="rId67"/>
    <p:sldId id="737" r:id="rId68"/>
    <p:sldId id="824" r:id="rId69"/>
    <p:sldId id="825" r:id="rId70"/>
    <p:sldId id="834" r:id="rId71"/>
    <p:sldId id="826" r:id="rId72"/>
    <p:sldId id="836" r:id="rId73"/>
    <p:sldId id="658" r:id="rId74"/>
    <p:sldId id="699" r:id="rId75"/>
    <p:sldId id="688" r:id="rId76"/>
    <p:sldId id="794" r:id="rId77"/>
    <p:sldId id="689" r:id="rId78"/>
    <p:sldId id="691" r:id="rId79"/>
    <p:sldId id="829" r:id="rId80"/>
    <p:sldId id="692" r:id="rId81"/>
    <p:sldId id="830" r:id="rId82"/>
    <p:sldId id="831" r:id="rId83"/>
    <p:sldId id="795" r:id="rId84"/>
    <p:sldId id="693" r:id="rId85"/>
    <p:sldId id="694" r:id="rId86"/>
    <p:sldId id="695" r:id="rId87"/>
    <p:sldId id="697" r:id="rId88"/>
    <p:sldId id="696" r:id="rId89"/>
    <p:sldId id="828" r:id="rId90"/>
    <p:sldId id="796" r:id="rId91"/>
    <p:sldId id="845" r:id="rId92"/>
    <p:sldId id="725" r:id="rId93"/>
    <p:sldId id="840" r:id="rId94"/>
    <p:sldId id="775" r:id="rId95"/>
    <p:sldId id="698" r:id="rId96"/>
    <p:sldId id="748" r:id="rId97"/>
    <p:sldId id="738" r:id="rId98"/>
    <p:sldId id="753" r:id="rId99"/>
    <p:sldId id="754" r:id="rId100"/>
    <p:sldId id="846" r:id="rId101"/>
    <p:sldId id="756" r:id="rId102"/>
    <p:sldId id="842" r:id="rId103"/>
    <p:sldId id="843" r:id="rId104"/>
    <p:sldId id="739" r:id="rId105"/>
    <p:sldId id="762" r:id="rId106"/>
    <p:sldId id="771" r:id="rId107"/>
    <p:sldId id="773" r:id="rId108"/>
    <p:sldId id="841" r:id="rId109"/>
    <p:sldId id="760" r:id="rId110"/>
    <p:sldId id="700" r:id="rId111"/>
    <p:sldId id="757" r:id="rId112"/>
    <p:sldId id="702" r:id="rId113"/>
    <p:sldId id="799" r:id="rId114"/>
    <p:sldId id="703" r:id="rId115"/>
    <p:sldId id="704" r:id="rId116"/>
    <p:sldId id="761" r:id="rId117"/>
    <p:sldId id="727" r:id="rId118"/>
    <p:sldId id="705" r:id="rId119"/>
    <p:sldId id="706" r:id="rId120"/>
    <p:sldId id="707" r:id="rId121"/>
    <p:sldId id="728" r:id="rId122"/>
    <p:sldId id="708" r:id="rId123"/>
    <p:sldId id="713" r:id="rId124"/>
    <p:sldId id="659" r:id="rId125"/>
    <p:sldId id="733" r:id="rId126"/>
    <p:sldId id="716" r:id="rId127"/>
    <p:sldId id="798" r:id="rId128"/>
    <p:sldId id="714" r:id="rId129"/>
    <p:sldId id="715" r:id="rId130"/>
    <p:sldId id="819" r:id="rId131"/>
    <p:sldId id="730" r:id="rId132"/>
    <p:sldId id="496" r:id="rId133"/>
    <p:sldId id="740" r:id="rId134"/>
    <p:sldId id="701" r:id="rId135"/>
    <p:sldId id="741" r:id="rId136"/>
    <p:sldId id="742" r:id="rId137"/>
    <p:sldId id="767" r:id="rId138"/>
    <p:sldId id="768" r:id="rId139"/>
    <p:sldId id="765" r:id="rId140"/>
    <p:sldId id="766" r:id="rId141"/>
    <p:sldId id="743" r:id="rId142"/>
    <p:sldId id="719" r:id="rId143"/>
    <p:sldId id="731" r:id="rId144"/>
    <p:sldId id="832" r:id="rId145"/>
    <p:sldId id="749" r:id="rId146"/>
    <p:sldId id="720" r:id="rId147"/>
    <p:sldId id="721" r:id="rId148"/>
    <p:sldId id="722" r:id="rId149"/>
  </p:sldIdLst>
  <p:sldSz cx="9144000" cy="6858000" type="screen4x3"/>
  <p:notesSz cx="7099300" cy="9385300"/>
  <p:defaultTextStyle>
    <a:defPPr>
      <a:defRPr lang="en-US"/>
    </a:defPPr>
    <a:lvl1pPr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6600"/>
    <a:srgbClr val="000099"/>
    <a:srgbClr val="FF0000"/>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2" autoAdjust="0"/>
    <p:restoredTop sz="67818" autoAdjust="0"/>
  </p:normalViewPr>
  <p:slideViewPr>
    <p:cSldViewPr>
      <p:cViewPr varScale="1">
        <p:scale>
          <a:sx n="107" d="100"/>
          <a:sy n="107" d="100"/>
        </p:scale>
        <p:origin x="156"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75" d="100"/>
        <a:sy n="75" d="100"/>
      </p:scale>
      <p:origin x="0" y="11640"/>
    </p:cViewPr>
  </p:sorterViewPr>
  <p:notesViewPr>
    <p:cSldViewPr>
      <p:cViewPr>
        <p:scale>
          <a:sx n="75" d="100"/>
          <a:sy n="75" d="100"/>
        </p:scale>
        <p:origin x="-3078" y="354"/>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80.xml"/><Relationship Id="rId3" Type="http://schemas.openxmlformats.org/officeDocument/2006/relationships/slide" Target="slides/slide20.xml"/><Relationship Id="rId7" Type="http://schemas.openxmlformats.org/officeDocument/2006/relationships/slide" Target="slides/slide35.xml"/><Relationship Id="rId12" Type="http://schemas.openxmlformats.org/officeDocument/2006/relationships/slide" Target="slides/slide142.xml"/><Relationship Id="rId2" Type="http://schemas.openxmlformats.org/officeDocument/2006/relationships/slide" Target="slides/slide19.xml"/><Relationship Id="rId1" Type="http://schemas.openxmlformats.org/officeDocument/2006/relationships/slide" Target="slides/slide12.xml"/><Relationship Id="rId6" Type="http://schemas.openxmlformats.org/officeDocument/2006/relationships/slide" Target="slides/slide24.xml"/><Relationship Id="rId11" Type="http://schemas.openxmlformats.org/officeDocument/2006/relationships/slide" Target="slides/slide112.xml"/><Relationship Id="rId5" Type="http://schemas.openxmlformats.org/officeDocument/2006/relationships/slide" Target="slides/slide23.xml"/><Relationship Id="rId10" Type="http://schemas.openxmlformats.org/officeDocument/2006/relationships/slide" Target="slides/slide107.xml"/><Relationship Id="rId4" Type="http://schemas.openxmlformats.org/officeDocument/2006/relationships/slide" Target="slides/slide22.xml"/><Relationship Id="rId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3074988" cy="469900"/>
          </a:xfrm>
          <a:prstGeom prst="rect">
            <a:avLst/>
          </a:prstGeom>
          <a:noFill/>
          <a:ln w="9525">
            <a:noFill/>
            <a:miter lim="800000"/>
            <a:headEnd/>
            <a:tailEnd/>
          </a:ln>
          <a:effectLst/>
        </p:spPr>
        <p:txBody>
          <a:bodyPr vert="horz" wrap="square" lIns="94991" tIns="47495" rIns="94991" bIns="47495" numCol="1" anchor="t" anchorCtr="0" compatLnSpc="1">
            <a:prstTxWarp prst="textNoShape">
              <a:avLst/>
            </a:prstTxWarp>
          </a:bodyPr>
          <a:lstStyle>
            <a:lvl1pPr defTabSz="950128">
              <a:spcBef>
                <a:spcPct val="0"/>
              </a:spcBef>
              <a:buFontTx/>
              <a:buNone/>
              <a:defRPr sz="1200">
                <a:latin typeface="Arial" charset="0"/>
              </a:defRPr>
            </a:lvl1pPr>
          </a:lstStyle>
          <a:p>
            <a:pPr>
              <a:defRPr/>
            </a:pPr>
            <a:endParaRPr lang="en-US"/>
          </a:p>
        </p:txBody>
      </p:sp>
      <p:sp>
        <p:nvSpPr>
          <p:cNvPr id="453635" name="Rectangle 3"/>
          <p:cNvSpPr>
            <a:spLocks noGrp="1" noChangeArrowheads="1"/>
          </p:cNvSpPr>
          <p:nvPr>
            <p:ph type="dt" sz="quarter" idx="1"/>
          </p:nvPr>
        </p:nvSpPr>
        <p:spPr bwMode="auto">
          <a:xfrm>
            <a:off x="4024313" y="0"/>
            <a:ext cx="3074987" cy="469900"/>
          </a:xfrm>
          <a:prstGeom prst="rect">
            <a:avLst/>
          </a:prstGeom>
          <a:noFill/>
          <a:ln w="9525">
            <a:noFill/>
            <a:miter lim="800000"/>
            <a:headEnd/>
            <a:tailEnd/>
          </a:ln>
          <a:effectLst/>
        </p:spPr>
        <p:txBody>
          <a:bodyPr vert="horz" wrap="square" lIns="94991" tIns="47495" rIns="94991" bIns="47495" numCol="1" anchor="t" anchorCtr="0" compatLnSpc="1">
            <a:prstTxWarp prst="textNoShape">
              <a:avLst/>
            </a:prstTxWarp>
          </a:bodyPr>
          <a:lstStyle>
            <a:lvl1pPr algn="r" defTabSz="950128">
              <a:spcBef>
                <a:spcPct val="0"/>
              </a:spcBef>
              <a:buFontTx/>
              <a:buNone/>
              <a:defRPr sz="1200">
                <a:latin typeface="Arial" charset="0"/>
              </a:defRPr>
            </a:lvl1pPr>
          </a:lstStyle>
          <a:p>
            <a:pPr>
              <a:defRPr/>
            </a:pPr>
            <a:endParaRPr lang="en-US"/>
          </a:p>
        </p:txBody>
      </p:sp>
      <p:sp>
        <p:nvSpPr>
          <p:cNvPr id="453636" name="Rectangle 4"/>
          <p:cNvSpPr>
            <a:spLocks noGrp="1" noChangeArrowheads="1"/>
          </p:cNvSpPr>
          <p:nvPr>
            <p:ph type="ftr" sz="quarter" idx="2"/>
          </p:nvPr>
        </p:nvSpPr>
        <p:spPr bwMode="auto">
          <a:xfrm>
            <a:off x="0" y="8915400"/>
            <a:ext cx="3074988" cy="469900"/>
          </a:xfrm>
          <a:prstGeom prst="rect">
            <a:avLst/>
          </a:prstGeom>
          <a:noFill/>
          <a:ln w="9525">
            <a:noFill/>
            <a:miter lim="800000"/>
            <a:headEnd/>
            <a:tailEnd/>
          </a:ln>
          <a:effectLst/>
        </p:spPr>
        <p:txBody>
          <a:bodyPr vert="horz" wrap="square" lIns="94991" tIns="47495" rIns="94991" bIns="47495" numCol="1" anchor="b" anchorCtr="0" compatLnSpc="1">
            <a:prstTxWarp prst="textNoShape">
              <a:avLst/>
            </a:prstTxWarp>
          </a:bodyPr>
          <a:lstStyle>
            <a:lvl1pPr defTabSz="950128">
              <a:spcBef>
                <a:spcPct val="0"/>
              </a:spcBef>
              <a:buFontTx/>
              <a:buNone/>
              <a:defRPr sz="1200">
                <a:latin typeface="Arial" charset="0"/>
              </a:defRPr>
            </a:lvl1pPr>
          </a:lstStyle>
          <a:p>
            <a:pPr>
              <a:defRPr/>
            </a:pPr>
            <a:endParaRPr lang="en-US"/>
          </a:p>
        </p:txBody>
      </p:sp>
      <p:sp>
        <p:nvSpPr>
          <p:cNvPr id="453637" name="Rectangle 5"/>
          <p:cNvSpPr>
            <a:spLocks noGrp="1" noChangeArrowheads="1"/>
          </p:cNvSpPr>
          <p:nvPr>
            <p:ph type="sldNum" sz="quarter" idx="3"/>
          </p:nvPr>
        </p:nvSpPr>
        <p:spPr bwMode="auto">
          <a:xfrm>
            <a:off x="4024313" y="8915400"/>
            <a:ext cx="3074987" cy="469900"/>
          </a:xfrm>
          <a:prstGeom prst="rect">
            <a:avLst/>
          </a:prstGeom>
          <a:noFill/>
          <a:ln w="9525">
            <a:noFill/>
            <a:miter lim="800000"/>
            <a:headEnd/>
            <a:tailEnd/>
          </a:ln>
          <a:effectLst/>
        </p:spPr>
        <p:txBody>
          <a:bodyPr vert="horz" wrap="square" lIns="94991" tIns="47495" rIns="94991" bIns="47495" numCol="1" anchor="b" anchorCtr="0" compatLnSpc="1">
            <a:prstTxWarp prst="textNoShape">
              <a:avLst/>
            </a:prstTxWarp>
          </a:bodyPr>
          <a:lstStyle>
            <a:lvl1pPr algn="r" defTabSz="949325">
              <a:spcBef>
                <a:spcPct val="0"/>
              </a:spcBef>
              <a:buFontTx/>
              <a:buNone/>
              <a:defRPr sz="1200"/>
            </a:lvl1pPr>
          </a:lstStyle>
          <a:p>
            <a:fld id="{36836153-E80D-41B0-87A6-0D5E5AF5414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0" y="0"/>
            <a:ext cx="3074988" cy="469900"/>
          </a:xfrm>
          <a:prstGeom prst="rect">
            <a:avLst/>
          </a:prstGeom>
          <a:noFill/>
          <a:ln w="9525">
            <a:noFill/>
            <a:miter lim="800000"/>
            <a:headEnd/>
            <a:tailEnd/>
          </a:ln>
          <a:effectLst/>
        </p:spPr>
        <p:txBody>
          <a:bodyPr vert="horz" wrap="square" lIns="94991" tIns="47495" rIns="94991" bIns="47495" numCol="1" anchor="t" anchorCtr="0" compatLnSpc="1">
            <a:prstTxWarp prst="textNoShape">
              <a:avLst/>
            </a:prstTxWarp>
          </a:bodyPr>
          <a:lstStyle>
            <a:lvl1pPr defTabSz="950128">
              <a:spcBef>
                <a:spcPct val="0"/>
              </a:spcBef>
              <a:buFontTx/>
              <a:buNone/>
              <a:defRPr sz="1200">
                <a:latin typeface="Arial" charset="0"/>
              </a:defRPr>
            </a:lvl1pPr>
          </a:lstStyle>
          <a:p>
            <a:pPr>
              <a:defRPr/>
            </a:pPr>
            <a:endParaRPr lang="en-US"/>
          </a:p>
        </p:txBody>
      </p:sp>
      <p:sp>
        <p:nvSpPr>
          <p:cNvPr id="335875" name="Rectangle 3"/>
          <p:cNvSpPr>
            <a:spLocks noGrp="1" noChangeArrowheads="1"/>
          </p:cNvSpPr>
          <p:nvPr>
            <p:ph type="dt" idx="1"/>
          </p:nvPr>
        </p:nvSpPr>
        <p:spPr bwMode="auto">
          <a:xfrm>
            <a:off x="4024313" y="0"/>
            <a:ext cx="3074987" cy="469900"/>
          </a:xfrm>
          <a:prstGeom prst="rect">
            <a:avLst/>
          </a:prstGeom>
          <a:noFill/>
          <a:ln w="9525">
            <a:noFill/>
            <a:miter lim="800000"/>
            <a:headEnd/>
            <a:tailEnd/>
          </a:ln>
          <a:effectLst/>
        </p:spPr>
        <p:txBody>
          <a:bodyPr vert="horz" wrap="square" lIns="94991" tIns="47495" rIns="94991" bIns="47495" numCol="1" anchor="t" anchorCtr="0" compatLnSpc="1">
            <a:prstTxWarp prst="textNoShape">
              <a:avLst/>
            </a:prstTxWarp>
          </a:bodyPr>
          <a:lstStyle>
            <a:lvl1pPr algn="r" defTabSz="950128">
              <a:spcBef>
                <a:spcPct val="0"/>
              </a:spcBef>
              <a:buFontTx/>
              <a:buNone/>
              <a:defRPr sz="1200">
                <a:latin typeface="Arial" charset="0"/>
              </a:defRPr>
            </a:lvl1pPr>
          </a:lstStyle>
          <a:p>
            <a:pPr>
              <a:defRPr/>
            </a:pPr>
            <a:endParaRPr lang="en-US"/>
          </a:p>
        </p:txBody>
      </p:sp>
      <p:sp>
        <p:nvSpPr>
          <p:cNvPr id="155652" name="Rectangle 4"/>
          <p:cNvSpPr>
            <a:spLocks noChangeArrowheads="1" noTextEdit="1"/>
          </p:cNvSpPr>
          <p:nvPr>
            <p:ph type="sldImg" idx="2"/>
          </p:nvPr>
        </p:nvSpPr>
        <p:spPr bwMode="auto">
          <a:xfrm>
            <a:off x="1204913" y="703263"/>
            <a:ext cx="4692650"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7" name="Rectangle 5"/>
          <p:cNvSpPr>
            <a:spLocks noGrp="1" noChangeArrowheads="1"/>
          </p:cNvSpPr>
          <p:nvPr>
            <p:ph type="body" sz="quarter" idx="3"/>
          </p:nvPr>
        </p:nvSpPr>
        <p:spPr bwMode="auto">
          <a:xfrm>
            <a:off x="946150" y="4457700"/>
            <a:ext cx="5207000" cy="4224338"/>
          </a:xfrm>
          <a:prstGeom prst="rect">
            <a:avLst/>
          </a:prstGeom>
          <a:noFill/>
          <a:ln w="9525">
            <a:noFill/>
            <a:miter lim="800000"/>
            <a:headEnd/>
            <a:tailEnd/>
          </a:ln>
          <a:effectLst/>
        </p:spPr>
        <p:txBody>
          <a:bodyPr vert="horz" wrap="square" lIns="94991" tIns="47495" rIns="94991" bIns="474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5878" name="Rectangle 6"/>
          <p:cNvSpPr>
            <a:spLocks noGrp="1" noChangeArrowheads="1"/>
          </p:cNvSpPr>
          <p:nvPr>
            <p:ph type="ftr" sz="quarter" idx="4"/>
          </p:nvPr>
        </p:nvSpPr>
        <p:spPr bwMode="auto">
          <a:xfrm>
            <a:off x="0" y="8915400"/>
            <a:ext cx="3074988" cy="469900"/>
          </a:xfrm>
          <a:prstGeom prst="rect">
            <a:avLst/>
          </a:prstGeom>
          <a:noFill/>
          <a:ln w="9525">
            <a:noFill/>
            <a:miter lim="800000"/>
            <a:headEnd/>
            <a:tailEnd/>
          </a:ln>
          <a:effectLst/>
        </p:spPr>
        <p:txBody>
          <a:bodyPr vert="horz" wrap="square" lIns="94991" tIns="47495" rIns="94991" bIns="47495" numCol="1" anchor="b" anchorCtr="0" compatLnSpc="1">
            <a:prstTxWarp prst="textNoShape">
              <a:avLst/>
            </a:prstTxWarp>
          </a:bodyPr>
          <a:lstStyle>
            <a:lvl1pPr defTabSz="950128">
              <a:spcBef>
                <a:spcPct val="0"/>
              </a:spcBef>
              <a:buFontTx/>
              <a:buNone/>
              <a:defRPr sz="1200">
                <a:latin typeface="Arial" charset="0"/>
              </a:defRPr>
            </a:lvl1pPr>
          </a:lstStyle>
          <a:p>
            <a:pPr>
              <a:defRPr/>
            </a:pPr>
            <a:endParaRPr lang="en-US"/>
          </a:p>
        </p:txBody>
      </p:sp>
      <p:sp>
        <p:nvSpPr>
          <p:cNvPr id="335879" name="Rectangle 7"/>
          <p:cNvSpPr>
            <a:spLocks noGrp="1" noChangeArrowheads="1"/>
          </p:cNvSpPr>
          <p:nvPr>
            <p:ph type="sldNum" sz="quarter" idx="5"/>
          </p:nvPr>
        </p:nvSpPr>
        <p:spPr bwMode="auto">
          <a:xfrm>
            <a:off x="4024313" y="8915400"/>
            <a:ext cx="3074987" cy="469900"/>
          </a:xfrm>
          <a:prstGeom prst="rect">
            <a:avLst/>
          </a:prstGeom>
          <a:noFill/>
          <a:ln w="9525">
            <a:noFill/>
            <a:miter lim="800000"/>
            <a:headEnd/>
            <a:tailEnd/>
          </a:ln>
          <a:effectLst/>
        </p:spPr>
        <p:txBody>
          <a:bodyPr vert="horz" wrap="square" lIns="94991" tIns="47495" rIns="94991" bIns="47495" numCol="1" anchor="b" anchorCtr="0" compatLnSpc="1">
            <a:prstTxWarp prst="textNoShape">
              <a:avLst/>
            </a:prstTxWarp>
          </a:bodyPr>
          <a:lstStyle>
            <a:lvl1pPr algn="r" defTabSz="949325">
              <a:spcBef>
                <a:spcPct val="0"/>
              </a:spcBef>
              <a:buFontTx/>
              <a:buNone/>
              <a:defRPr sz="1200"/>
            </a:lvl1pPr>
          </a:lstStyle>
          <a:p>
            <a:fld id="{009DBB0A-AEA2-4F62-9045-58A78B2CAB3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8" Type="http://schemas.openxmlformats.org/officeDocument/2006/relationships/hyperlink" Target="http://www.eatwild.com/articles/superhealthy.html" TargetMode="External"/><Relationship Id="rId3" Type="http://schemas.openxmlformats.org/officeDocument/2006/relationships/hyperlink" Target="http://www.wthr.com/story/14656493/whats-in-your-milk" TargetMode="External"/><Relationship Id="rId7" Type="http://schemas.openxmlformats.org/officeDocument/2006/relationships/hyperlink" Target="http://en.wikipedia.org/wiki/Clabber_(food)" TargetMode="External"/><Relationship Id="rId2" Type="http://schemas.openxmlformats.org/officeDocument/2006/relationships/slide" Target="../slides/slide93.xml"/><Relationship Id="rId1" Type="http://schemas.openxmlformats.org/officeDocument/2006/relationships/notesMaster" Target="../notesMasters/notesMaster1.xml"/><Relationship Id="rId6" Type="http://schemas.openxmlformats.org/officeDocument/2006/relationships/hyperlink" Target="http://www.grist.org/scary-food/2011-09-12-not-your-grandmas-milk" TargetMode="External"/><Relationship Id="rId5" Type="http://schemas.openxmlformats.org/officeDocument/2006/relationships/hyperlink" Target="http://www.foodsci.uoguelph.ca/dairyedu/grading.html#rancid" TargetMode="External"/><Relationship Id="rId4" Type="http://schemas.openxmlformats.org/officeDocument/2006/relationships/hyperlink" Target="http://en.wikipedia.org/wiki/Bovine_somatotropin"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C8F0A06-EDED-4B3A-9ABB-7AD2469979E1}" type="slidenum">
              <a:rPr lang="en-US" altLang="en-US" sz="1200"/>
              <a:pPr eaLnBrk="1" hangingPunct="1"/>
              <a:t>1</a:t>
            </a:fld>
            <a:endParaRPr lang="en-US" altLang="en-US" sz="1200"/>
          </a:p>
        </p:txBody>
      </p:sp>
      <p:sp>
        <p:nvSpPr>
          <p:cNvPr id="156675" name="Rectangle 2"/>
          <p:cNvSpPr>
            <a:spLocks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185BB52-8933-48FE-8EC1-0E81B49E74EC}" type="slidenum">
              <a:rPr lang="en-US" altLang="en-US" sz="1200"/>
              <a:pPr eaLnBrk="1" hangingPunct="1"/>
              <a:t>10</a:t>
            </a:fld>
            <a:endParaRPr lang="en-US" altLang="en-US" sz="1200"/>
          </a:p>
        </p:txBody>
      </p:sp>
      <p:sp>
        <p:nvSpPr>
          <p:cNvPr id="165891" name="Rectangle 2"/>
          <p:cNvSpPr>
            <a:spLocks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b="1">
                <a:latin typeface="Arial" panose="020B0604020202020204" pitchFamily="34" charset="0"/>
              </a:rPr>
              <a:t>Speaking Points:</a:t>
            </a:r>
          </a:p>
          <a:p>
            <a:pPr marL="231775" indent="-231775" eaLnBrk="1" hangingPunct="1"/>
            <a:endParaRPr lang="en-US" altLang="en-US">
              <a:latin typeface="Arial" panose="020B0604020202020204" pitchFamily="34" charset="0"/>
            </a:endParaRPr>
          </a:p>
          <a:p>
            <a:pPr marL="231775" indent="-231775" eaLnBrk="1" hangingPunct="1"/>
            <a:r>
              <a:rPr lang="en-US" altLang="en-US" b="1">
                <a:latin typeface="Arial" panose="020B0604020202020204" pitchFamily="34" charset="0"/>
              </a:rPr>
              <a:t>Full Citations:</a:t>
            </a:r>
          </a:p>
          <a:p>
            <a:pPr marL="231775" indent="-231775" eaLnBrk="1" hangingPunct="1">
              <a:buFontTx/>
              <a:buAutoNum type="arabicPeriod"/>
            </a:pPr>
            <a:r>
              <a:rPr lang="en-US" altLang="en-US" sz="1000">
                <a:latin typeface="Arial" panose="020B0604020202020204" pitchFamily="34" charset="0"/>
              </a:rPr>
              <a:t>Newman, Jack, “How Breast Milk Protects Newborns,” </a:t>
            </a:r>
            <a:r>
              <a:rPr lang="en-US" altLang="en-US" sz="1000" i="1">
                <a:latin typeface="Arial" panose="020B0604020202020204" pitchFamily="34" charset="0"/>
              </a:rPr>
              <a:t>Scientific American</a:t>
            </a:r>
            <a:r>
              <a:rPr lang="en-US" altLang="en-US" sz="1000">
                <a:latin typeface="Arial" panose="020B0604020202020204" pitchFamily="34" charset="0"/>
              </a:rPr>
              <a:t>, December 1995, page 76.</a:t>
            </a:r>
          </a:p>
          <a:p>
            <a:pPr marL="231775" indent="-231775" eaLnBrk="1" hangingPunct="1">
              <a:buFontTx/>
              <a:buAutoNum type="arabicPeriod"/>
            </a:pPr>
            <a:r>
              <a:rPr lang="en-US" altLang="en-US" sz="1000">
                <a:latin typeface="Arial" panose="020B0604020202020204" pitchFamily="34" charset="0"/>
              </a:rPr>
              <a:t>Shah, Nagendra P., “Effects of milk-derived bioactives: an overview,” </a:t>
            </a:r>
            <a:r>
              <a:rPr lang="en-US" altLang="en-US" sz="1000" i="1">
                <a:latin typeface="Arial" panose="020B0604020202020204" pitchFamily="34" charset="0"/>
              </a:rPr>
              <a:t>British Journal of Nutrition</a:t>
            </a:r>
            <a:r>
              <a:rPr lang="en-US" altLang="en-US" sz="1000">
                <a:latin typeface="Arial" panose="020B0604020202020204" pitchFamily="34" charset="0"/>
              </a:rPr>
              <a:t>, 2000;84(Supp 1):S3-S10.</a:t>
            </a:r>
          </a:p>
          <a:p>
            <a:pPr marL="231775" indent="-231775" eaLnBrk="1" hangingPunct="1">
              <a:buFontTx/>
              <a:buAutoNum type="arabicPeriod"/>
            </a:pPr>
            <a:r>
              <a:rPr lang="en-US" altLang="en-US" sz="1000">
                <a:latin typeface="Arial" panose="020B0604020202020204" pitchFamily="34" charset="0"/>
              </a:rPr>
              <a:t>Brody, Ernest P., “Biological activities of bovine glycomacropeptide,” </a:t>
            </a:r>
            <a:r>
              <a:rPr lang="en-US" altLang="en-US" sz="1000" i="1">
                <a:latin typeface="Arial" panose="020B0604020202020204" pitchFamily="34" charset="0"/>
              </a:rPr>
              <a:t>British Journal of Nutrition</a:t>
            </a:r>
            <a:r>
              <a:rPr lang="en-US" altLang="en-US" sz="1000">
                <a:latin typeface="Arial" panose="020B0604020202020204" pitchFamily="34" charset="0"/>
              </a:rPr>
              <a:t>, 2000;84(Suppl 1):S39-S46.</a:t>
            </a:r>
          </a:p>
          <a:p>
            <a:pPr marL="231775" indent="-231775" algn="ctr" eaLnBrk="1" fontAlgn="b" hangingPunct="1">
              <a:buFontTx/>
              <a:buAutoNum type="arabicPeriod"/>
            </a:pPr>
            <a:endParaRPr lang="en-US" altLang="en-US" sz="1000">
              <a:latin typeface="Arial" panose="020B0604020202020204" pitchFamily="34" charset="0"/>
            </a:endParaRPr>
          </a:p>
          <a:p>
            <a:pPr marL="231775" indent="-231775" eaLnBrk="1" hangingPunct="1"/>
            <a:endParaRPr lang="en-US" altLang="en-US">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67A0563-04EF-4A1D-82EB-B7B20A17331C}" type="slidenum">
              <a:rPr lang="en-US" altLang="en-US" sz="1200"/>
              <a:pPr eaLnBrk="1" hangingPunct="1"/>
              <a:t>143</a:t>
            </a:fld>
            <a:endParaRPr lang="en-US" altLang="en-US" sz="1200"/>
          </a:p>
        </p:txBody>
      </p:sp>
      <p:sp>
        <p:nvSpPr>
          <p:cNvPr id="258051" name="Rectangle 2"/>
          <p:cNvSpPr>
            <a:spLocks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DCA3C12-4B80-4F49-900E-32240A5720B0}" type="slidenum">
              <a:rPr lang="en-US" altLang="en-US" sz="1200"/>
              <a:pPr eaLnBrk="1" hangingPunct="1"/>
              <a:t>145</a:t>
            </a:fld>
            <a:endParaRPr lang="en-US" altLang="en-US" sz="1200"/>
          </a:p>
        </p:txBody>
      </p:sp>
      <p:sp>
        <p:nvSpPr>
          <p:cNvPr id="259075" name="Rectangle 2"/>
          <p:cNvSpPr>
            <a:spLocks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966BDC7-EABE-4CDA-BE4F-096C8D1BCA72}" type="slidenum">
              <a:rPr lang="en-US" altLang="en-US" sz="1200"/>
              <a:pPr eaLnBrk="1" hangingPunct="1"/>
              <a:t>146</a:t>
            </a:fld>
            <a:endParaRPr lang="en-US" altLang="en-US" sz="1200"/>
          </a:p>
        </p:txBody>
      </p:sp>
      <p:sp>
        <p:nvSpPr>
          <p:cNvPr id="260099" name="Rectangle 2"/>
          <p:cNvSpPr>
            <a:spLocks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BD748D6-3A71-40C2-A458-8082698C6F76}" type="slidenum">
              <a:rPr lang="en-US" altLang="en-US" sz="1200"/>
              <a:pPr eaLnBrk="1" hangingPunct="1"/>
              <a:t>147</a:t>
            </a:fld>
            <a:endParaRPr lang="en-US" altLang="en-US" sz="1200"/>
          </a:p>
        </p:txBody>
      </p:sp>
      <p:sp>
        <p:nvSpPr>
          <p:cNvPr id="261123" name="Rectangle 2"/>
          <p:cNvSpPr>
            <a:spLocks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4DC23CD-8E90-4BFD-9A26-E8EC1A4883F3}" type="slidenum">
              <a:rPr lang="en-US" altLang="en-US" sz="1200"/>
              <a:pPr eaLnBrk="1" hangingPunct="1"/>
              <a:t>148</a:t>
            </a:fld>
            <a:endParaRPr lang="en-US" altLang="en-US" sz="1200"/>
          </a:p>
        </p:txBody>
      </p:sp>
      <p:sp>
        <p:nvSpPr>
          <p:cNvPr id="262147" name="Rectangle 2"/>
          <p:cNvSpPr>
            <a:spLocks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latin typeface="Arial" panose="020B0604020202020204" pitchFamily="34" charset="0"/>
                <a:cs typeface="Times New Roman" panose="02020603050405020304" pitchFamily="18" charset="0"/>
              </a:rPr>
              <a:t>Presenter’s Note: Leave this slide on screen during questions and answers.</a:t>
            </a:r>
          </a:p>
          <a:p>
            <a:pPr eaLnBrk="1" hangingPunct="1"/>
            <a:endParaRPr lang="en-US" altLang="en-US" b="1" i="1">
              <a:latin typeface="Arial" panose="020B0604020202020204" pitchFamily="34" charset="0"/>
            </a:endParaRPr>
          </a:p>
          <a:p>
            <a:pPr eaLnBrk="1" hangingPunct="1"/>
            <a:r>
              <a:rPr lang="en-US" altLang="en-US" b="1">
                <a:latin typeface="Arial" panose="020B0604020202020204" pitchFamily="34" charset="0"/>
              </a:rPr>
              <a:t>Speaking Points:</a:t>
            </a:r>
            <a:endParaRPr lang="en-US" altLang="en-US">
              <a:latin typeface="Arial" panose="020B0604020202020204" pitchFamily="34" charset="0"/>
              <a:cs typeface="Times New Roman" panose="02020603050405020304" pitchFamily="18" charset="0"/>
            </a:endParaRP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B9AC751-BCDB-4400-AF20-471EF136D8F6}" type="slidenum">
              <a:rPr lang="en-US" altLang="en-US" sz="1200"/>
              <a:pPr eaLnBrk="1" hangingPunct="1"/>
              <a:t>12</a:t>
            </a:fld>
            <a:endParaRPr lang="en-US" altLang="en-US" sz="1200"/>
          </a:p>
        </p:txBody>
      </p:sp>
      <p:sp>
        <p:nvSpPr>
          <p:cNvPr id="166915" name="Rectangle 2"/>
          <p:cNvSpPr>
            <a:spLocks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r>
              <a:rPr lang="en-US" altLang="en-US">
                <a:latin typeface="Arial" panose="020B0604020202020204" pitchFamily="34" charset="0"/>
                <a:cs typeface="Times New Roman" panose="02020603050405020304" pitchFamily="18" charset="0"/>
              </a:rPr>
              <a:t>This is a very important slide.  We have listed all the known protective components in milk and show that they are mostly inactivated by pasteurization.  Pasteurization destroys milk’s amazing built-in safety system. </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rPr>
              <a:t>1. Newman, Jack, “How Breast Milk Protects Newborns,” </a:t>
            </a:r>
            <a:r>
              <a:rPr lang="en-US" altLang="en-US" sz="1000" i="1">
                <a:latin typeface="Arial" panose="020B0604020202020204" pitchFamily="34" charset="0"/>
              </a:rPr>
              <a:t>Scientific American</a:t>
            </a:r>
            <a:r>
              <a:rPr lang="en-US" altLang="en-US" sz="1000">
                <a:latin typeface="Arial" panose="020B0604020202020204" pitchFamily="34" charset="0"/>
              </a:rPr>
              <a:t>, December 1995, page 76.</a:t>
            </a:r>
          </a:p>
          <a:p>
            <a:pPr eaLnBrk="1" hangingPunct="1"/>
            <a:r>
              <a:rPr lang="en-US" altLang="en-US" sz="1000">
                <a:latin typeface="Arial" panose="020B0604020202020204" pitchFamily="34" charset="0"/>
              </a:rPr>
              <a:t>2. Narayanan, Indira; Murthy, N.S.; et al, “Randomised controlled trial of effect of raw and holder pasteurised human milk and of formula supplements on incidence of neonatal infection,” </a:t>
            </a:r>
            <a:r>
              <a:rPr lang="en-US" altLang="en-US" sz="1000" i="1">
                <a:latin typeface="Arial" panose="020B0604020202020204" pitchFamily="34" charset="0"/>
              </a:rPr>
              <a:t>The</a:t>
            </a:r>
            <a:r>
              <a:rPr lang="en-US" altLang="en-US" sz="1000">
                <a:latin typeface="Arial" panose="020B0604020202020204" pitchFamily="34" charset="0"/>
              </a:rPr>
              <a:t> </a:t>
            </a:r>
            <a:r>
              <a:rPr lang="en-US" altLang="en-US" sz="1000" i="1">
                <a:latin typeface="Arial" panose="020B0604020202020204" pitchFamily="34" charset="0"/>
              </a:rPr>
              <a:t>Lancet</a:t>
            </a:r>
            <a:r>
              <a:rPr lang="en-US" altLang="en-US" sz="1000">
                <a:latin typeface="Arial" panose="020B0604020202020204" pitchFamily="34" charset="0"/>
              </a:rPr>
              <a:t>, 17 NOV 1984;2(8412):1111-1113.</a:t>
            </a:r>
          </a:p>
          <a:p>
            <a:pPr algn="ctr" eaLnBrk="1" fontAlgn="b" hangingPunct="1"/>
            <a:endParaRPr lang="en-US" altLang="en-US" sz="10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951169B-6F81-4A39-83B7-6F07CDCD10F1}" type="slidenum">
              <a:rPr lang="en-US" altLang="en-US" sz="1200"/>
              <a:pPr eaLnBrk="1" hangingPunct="1"/>
              <a:t>13</a:t>
            </a:fld>
            <a:endParaRPr lang="en-US" altLang="en-US" sz="1200"/>
          </a:p>
        </p:txBody>
      </p:sp>
      <p:sp>
        <p:nvSpPr>
          <p:cNvPr id="167939" name="Rectangle 2"/>
          <p:cNvSpPr>
            <a:spLocks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p>
          <a:p>
            <a:pPr eaLnBrk="1" hangingPunct="1"/>
            <a:endParaRPr lang="en-US" altLang="en-US" i="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rPr>
              <a:t>Dold, H.; Wizaman, E.; et al, “Antiseptic in Milk,” </a:t>
            </a:r>
            <a:r>
              <a:rPr lang="en-US" altLang="en-US" sz="1000" i="1">
                <a:latin typeface="Arial" panose="020B0604020202020204" pitchFamily="34" charset="0"/>
              </a:rPr>
              <a:t>The Drug &amp; Cosmetic Industry</a:t>
            </a:r>
            <a:r>
              <a:rPr lang="en-US" altLang="en-US" sz="1000">
                <a:latin typeface="Arial" panose="020B0604020202020204" pitchFamily="34" charset="0"/>
              </a:rPr>
              <a:t>, July 1938;43(1).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331CB3DC-211C-41FF-ACE7-7037F2C77A4B}" type="slidenum">
              <a:rPr lang="en-US" altLang="en-US" sz="1200"/>
              <a:pPr eaLnBrk="1" hangingPunct="1"/>
              <a:t>15</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7250DDC-F927-4081-956A-F4307509E75C}" type="slidenum">
              <a:rPr lang="en-US" altLang="en-US" sz="1200"/>
              <a:pPr eaLnBrk="1" hangingPunct="1"/>
              <a:t>16</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6FFCB25-917D-4433-AF59-E0346DF4C8E7}" type="slidenum">
              <a:rPr lang="en-US" altLang="en-US" sz="1200"/>
              <a:pPr eaLnBrk="1" hangingPunct="1"/>
              <a:t>17</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FA34C36-F71E-40E9-8483-EC2BDD163725}" type="slidenum">
              <a:rPr lang="en-US" altLang="en-US" sz="1200"/>
              <a:pPr eaLnBrk="1" hangingPunct="1"/>
              <a:t>18</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DC3ED75-598B-4E62-8B39-78471168021E}" type="slidenum">
              <a:rPr lang="en-US" altLang="en-US" sz="1200"/>
              <a:pPr eaLnBrk="1" hangingPunct="1"/>
              <a:t>19</a:t>
            </a:fld>
            <a:endParaRPr lang="en-US" altLang="en-US" sz="1200"/>
          </a:p>
        </p:txBody>
      </p:sp>
      <p:sp>
        <p:nvSpPr>
          <p:cNvPr id="173059" name="Rectangle 2"/>
          <p:cNvSpPr>
            <a:spLocks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r>
              <a:rPr lang="en-US" altLang="en-US">
                <a:latin typeface="Arial" panose="020B0604020202020204" pitchFamily="34" charset="0"/>
                <a:cs typeface="Times New Roman" panose="02020603050405020304" pitchFamily="18" charset="0"/>
              </a:rPr>
              <a:t>The chief cause of food borne illness is lettuce, then fruits and vegetables, then chicken.  Yet, our government does not insist that we pasteurize these foods. </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cs typeface="Times New Roman" panose="02020603050405020304" pitchFamily="18" charset="0"/>
              </a:rPr>
              <a:t>Centers for Disease Control, “Surveillance for Foodborne-Disease Outbreaks--United States, 1993-1997,” </a:t>
            </a:r>
            <a:r>
              <a:rPr lang="en-US" altLang="en-US" sz="1000" i="1">
                <a:latin typeface="Arial" panose="020B0604020202020204" pitchFamily="34" charset="0"/>
                <a:cs typeface="Times New Roman" panose="02020603050405020304" pitchFamily="18" charset="0"/>
              </a:rPr>
              <a:t>Morbidity and Mortality Weekly Report</a:t>
            </a:r>
            <a:r>
              <a:rPr lang="en-US" altLang="en-US" sz="1000">
                <a:latin typeface="Arial" panose="020B0604020202020204" pitchFamily="34" charset="0"/>
                <a:cs typeface="Times New Roman" panose="02020603050405020304" pitchFamily="18" charset="0"/>
              </a:rPr>
              <a:t>, March 17, 2000:49(ss01);1-51, Table 21, Page 32. http://www.cdc.gov/mmwR/preview/mmwrhtml/ss4901al.htm.</a:t>
            </a:r>
          </a:p>
          <a:p>
            <a:pPr algn="ctr" eaLnBrk="1" fontAlgn="b" hangingPunct="1"/>
            <a:endParaRPr lang="en-US" altLang="en-US" sz="1000">
              <a:latin typeface="Arial" panose="020B0604020202020204" pitchFamily="34" charset="0"/>
              <a:cs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954901C-D94C-4ADA-BEC5-4CA23EDF5CA8}" type="slidenum">
              <a:rPr lang="en-US" altLang="en-US" sz="1200"/>
              <a:pPr eaLnBrk="1" hangingPunct="1"/>
              <a:t>20</a:t>
            </a:fld>
            <a:endParaRPr lang="en-US" altLang="en-US" sz="1200"/>
          </a:p>
        </p:txBody>
      </p:sp>
      <p:sp>
        <p:nvSpPr>
          <p:cNvPr id="174083" name="Rectangle 2"/>
          <p:cNvSpPr>
            <a:spLocks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cs typeface="Times New Roman" panose="02020603050405020304" pitchFamily="18" charset="0"/>
              </a:rPr>
              <a:t>Centers for Disease Control, “Surveillance for Foodborne-Disease Outbreaks--United States, 1993-1997,” </a:t>
            </a:r>
            <a:r>
              <a:rPr lang="en-US" altLang="en-US" sz="1000" i="1">
                <a:latin typeface="Arial" panose="020B0604020202020204" pitchFamily="34" charset="0"/>
                <a:cs typeface="Times New Roman" panose="02020603050405020304" pitchFamily="18" charset="0"/>
              </a:rPr>
              <a:t>Morbidity and Mortality Weekly Report</a:t>
            </a:r>
            <a:r>
              <a:rPr lang="en-US" altLang="en-US" sz="1000">
                <a:latin typeface="Arial" panose="020B0604020202020204" pitchFamily="34" charset="0"/>
                <a:cs typeface="Times New Roman" panose="02020603050405020304" pitchFamily="18" charset="0"/>
              </a:rPr>
              <a:t>, March 17, 2000:49(ss01);1-51, Table 21, Page 32. http://www.cdc.gov/mmwR/preview/mmwrhtml/ss4901al.htm.</a:t>
            </a:r>
          </a:p>
          <a:p>
            <a:pPr algn="ctr" eaLnBrk="1" fontAlgn="b" hangingPunct="1"/>
            <a:endParaRPr lang="en-US" altLang="en-US" sz="1000">
              <a:latin typeface="Arial" panose="020B0604020202020204" pitchFamily="34"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79D4A8A-E6C7-4997-8FF6-C9FDAF4FF726}" type="slidenum">
              <a:rPr lang="en-US" altLang="en-US" sz="1200"/>
              <a:pPr eaLnBrk="1" hangingPunct="1"/>
              <a:t>21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ED8A336-3E44-49D0-AA01-B82600C20BC8}" type="slidenum">
              <a:rPr lang="en-US" altLang="en-US" sz="1200"/>
              <a:pPr eaLnBrk="1" hangingPunct="1"/>
              <a:t>2</a:t>
            </a:fld>
            <a:endParaRPr lang="en-US" altLang="en-US" sz="1200"/>
          </a:p>
        </p:txBody>
      </p:sp>
      <p:sp>
        <p:nvSpPr>
          <p:cNvPr id="157699" name="Rectangle 2"/>
          <p:cNvSpPr>
            <a:spLocks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latin typeface="Arial" panose="020B0604020202020204" pitchFamily="34" charset="0"/>
              </a:rPr>
              <a:t>Presenter’s Note: These are the three main sections of the presentation. Each section will begin with a quote from someone outside the raw milk movement that answers the question in the negative, and then follows with a slide that answers the question in the affirmative. Following that are many slides demonstrating the proof of this assertion.</a:t>
            </a:r>
          </a:p>
          <a:p>
            <a:pPr eaLnBrk="1" hangingPunct="1"/>
            <a:endParaRPr lang="en-US" altLang="en-US" i="1">
              <a:latin typeface="Arial" panose="020B0604020202020204" pitchFamily="34" charset="0"/>
            </a:endParaRPr>
          </a:p>
          <a:p>
            <a:pPr eaLnBrk="1" hangingPunct="1"/>
            <a:r>
              <a:rPr lang="en-US" altLang="en-US" b="1">
                <a:latin typeface="Arial" panose="020B0604020202020204" pitchFamily="34" charset="0"/>
              </a:rPr>
              <a:t>Speaking Points: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F7BC221-C4B7-4E3B-8388-C68D25429D96}" type="slidenum">
              <a:rPr lang="en-US" altLang="en-US" sz="1200"/>
              <a:pPr eaLnBrk="1" hangingPunct="1"/>
              <a:t>22</a:t>
            </a:fld>
            <a:endParaRPr lang="en-US" altLang="en-US" sz="1200"/>
          </a:p>
        </p:txBody>
      </p:sp>
      <p:sp>
        <p:nvSpPr>
          <p:cNvPr id="176131" name="Rectangle 2"/>
          <p:cNvSpPr>
            <a:spLocks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p>
          <a:p>
            <a:pPr eaLnBrk="1" hangingPunct="1"/>
            <a:endParaRPr lang="en-US" altLang="en-US" i="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rPr>
              <a:t>Zhao, Cuiwei; Ge, Beilei; et al, “Prevalence of Campylobacter spp., Escherichia coli, and Salmonella serovars in retail chicken, turkey, pork, and beef from the greater Washington DC area,” </a:t>
            </a:r>
            <a:r>
              <a:rPr lang="en-US" altLang="en-US" sz="1000" i="1">
                <a:latin typeface="Arial" panose="020B0604020202020204" pitchFamily="34" charset="0"/>
              </a:rPr>
              <a:t>Applied &amp; Environmental Microbiology</a:t>
            </a:r>
            <a:r>
              <a:rPr lang="en-US" altLang="en-US" sz="1000">
                <a:latin typeface="Arial" panose="020B0604020202020204" pitchFamily="34" charset="0"/>
              </a:rPr>
              <a:t>, December 2001;67(12):5431.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BB1A620-52B5-49B0-B836-2FF2A21A54F6}" type="slidenum">
              <a:rPr lang="en-US" altLang="en-US" sz="1200"/>
              <a:pPr eaLnBrk="1" hangingPunct="1"/>
              <a:t>23</a:t>
            </a:fld>
            <a:endParaRPr lang="en-US" altLang="en-US" sz="1200"/>
          </a:p>
        </p:txBody>
      </p:sp>
      <p:sp>
        <p:nvSpPr>
          <p:cNvPr id="177155" name="Rectangle 2"/>
          <p:cNvSpPr>
            <a:spLocks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p>
          <a:p>
            <a:pPr eaLnBrk="1" hangingPunct="1"/>
            <a:endParaRPr lang="en-US" altLang="en-US" i="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lnSpc>
                <a:spcPct val="80000"/>
              </a:lnSpc>
              <a:spcBef>
                <a:spcPct val="50000"/>
              </a:spcBef>
            </a:pPr>
            <a:r>
              <a:rPr lang="en-US" altLang="en-US" sz="600" i="1">
                <a:latin typeface="Arial" panose="020B0604020202020204" pitchFamily="34" charset="0"/>
              </a:rPr>
              <a:t>Intrepretive Summary – Listeria Monocytogenes Risk Assessment</a:t>
            </a:r>
            <a:r>
              <a:rPr lang="en-US" altLang="en-US" sz="600">
                <a:latin typeface="Arial" panose="020B0604020202020204" pitchFamily="34" charset="0"/>
              </a:rPr>
              <a:t>, </a:t>
            </a:r>
          </a:p>
          <a:p>
            <a:pPr eaLnBrk="1" hangingPunct="1">
              <a:lnSpc>
                <a:spcPct val="80000"/>
              </a:lnSpc>
              <a:spcBef>
                <a:spcPct val="50000"/>
              </a:spcBef>
            </a:pPr>
            <a:r>
              <a:rPr lang="en-US" altLang="en-US" sz="600">
                <a:latin typeface="Arial" panose="020B0604020202020204" pitchFamily="34" charset="0"/>
              </a:rPr>
              <a:t>Center for Food Safety and Applied Nutrition, </a:t>
            </a:r>
          </a:p>
          <a:p>
            <a:pPr eaLnBrk="1" hangingPunct="1">
              <a:lnSpc>
                <a:spcPct val="80000"/>
              </a:lnSpc>
              <a:spcBef>
                <a:spcPct val="50000"/>
              </a:spcBef>
            </a:pPr>
            <a:r>
              <a:rPr lang="en-US" altLang="en-US" sz="600">
                <a:latin typeface="Arial" panose="020B0604020202020204" pitchFamily="34" charset="0"/>
              </a:rPr>
              <a:t>FDA, USDHHS, USDA, Sept. 2003, page 17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AEED77A-C2CF-448C-973B-49C4639FE2FF}" type="slidenum">
              <a:rPr lang="en-US" altLang="en-US" sz="1200"/>
              <a:pPr eaLnBrk="1" hangingPunct="1"/>
              <a:t>24</a:t>
            </a:fld>
            <a:endParaRPr lang="en-US" altLang="en-US" sz="1200"/>
          </a:p>
        </p:txBody>
      </p:sp>
      <p:sp>
        <p:nvSpPr>
          <p:cNvPr id="178179" name="Rectangle 2"/>
          <p:cNvSpPr>
            <a:spLocks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b="1">
                <a:latin typeface="Arial" panose="020B0604020202020204" pitchFamily="34" charset="0"/>
              </a:rPr>
              <a:t>Speaking Points:</a:t>
            </a:r>
            <a:r>
              <a:rPr lang="en-US" altLang="en-US" i="1">
                <a:latin typeface="Arial" panose="020B0604020202020204" pitchFamily="34" charset="0"/>
              </a:rPr>
              <a:t> </a:t>
            </a:r>
          </a:p>
          <a:p>
            <a:pPr eaLnBrk="1" hangingPunct="1">
              <a:lnSpc>
                <a:spcPct val="80000"/>
              </a:lnSpc>
            </a:pPr>
            <a:endParaRPr lang="en-US" altLang="en-US" i="1">
              <a:latin typeface="Arial" panose="020B0604020202020204" pitchFamily="34" charset="0"/>
            </a:endParaRPr>
          </a:p>
          <a:p>
            <a:pPr eaLnBrk="1" hangingPunct="1">
              <a:lnSpc>
                <a:spcPct val="80000"/>
              </a:lnSpc>
            </a:pPr>
            <a:r>
              <a:rPr lang="en-US" altLang="en-US" b="1">
                <a:latin typeface="Arial" panose="020B0604020202020204" pitchFamily="34" charset="0"/>
              </a:rPr>
              <a:t>Full Citations:</a:t>
            </a:r>
          </a:p>
          <a:p>
            <a:pPr eaLnBrk="1" hangingPunct="1">
              <a:lnSpc>
                <a:spcPct val="80000"/>
              </a:lnSpc>
              <a:spcBef>
                <a:spcPct val="50000"/>
              </a:spcBef>
            </a:pPr>
            <a:r>
              <a:rPr lang="en-US" altLang="en-US" sz="800" i="1">
                <a:latin typeface="Arial" panose="020B0604020202020204" pitchFamily="34" charset="0"/>
              </a:rPr>
              <a:t>Cdc-foodborne-illness-report-1973-2005.pdf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1D41908-0D9A-48DC-BC0C-AF8C072A92D2}" type="slidenum">
              <a:rPr lang="en-US" altLang="en-US" sz="1200"/>
              <a:pPr eaLnBrk="1" hangingPunct="1"/>
              <a:t>25</a:t>
            </a:fld>
            <a:endParaRPr lang="en-US" altLang="en-US" sz="1200"/>
          </a:p>
        </p:txBody>
      </p:sp>
      <p:sp>
        <p:nvSpPr>
          <p:cNvPr id="179203" name="Rectangle 2"/>
          <p:cNvSpPr>
            <a:spLocks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b="1">
                <a:latin typeface="Arial" panose="020B0604020202020204" pitchFamily="34" charset="0"/>
              </a:rPr>
              <a:t>Speaking Points:</a:t>
            </a:r>
          </a:p>
          <a:p>
            <a:pPr marL="231775" indent="-231775" eaLnBrk="1" hangingPunct="1"/>
            <a:endParaRPr lang="en-US" altLang="en-US" b="1">
              <a:latin typeface="Arial" panose="020B0604020202020204" pitchFamily="34" charset="0"/>
            </a:endParaRPr>
          </a:p>
          <a:p>
            <a:pPr marL="231775" indent="-231775" eaLnBrk="1" hangingPunct="1"/>
            <a:r>
              <a:rPr lang="en-US" altLang="en-US" b="1">
                <a:latin typeface="Arial" panose="020B0604020202020204" pitchFamily="34" charset="0"/>
              </a:rPr>
              <a:t>Full Citations:</a:t>
            </a:r>
          </a:p>
          <a:p>
            <a:pPr marL="231775" indent="-231775" eaLnBrk="1" hangingPunct="1">
              <a:buFontTx/>
              <a:buAutoNum type="arabicPeriod"/>
            </a:pPr>
            <a:r>
              <a:rPr lang="en-US" altLang="en-US" sz="1000">
                <a:latin typeface="Arial" panose="020B0604020202020204" pitchFamily="34" charset="0"/>
              </a:rPr>
              <a:t>Doyle, Michael; Roman, Debra, “Prevalence and survival of campylobacter jejuni in unpasteurized milk,” </a:t>
            </a:r>
            <a:r>
              <a:rPr lang="en-US" altLang="en-US" sz="1000" i="1">
                <a:latin typeface="Arial" panose="020B0604020202020204" pitchFamily="34" charset="0"/>
              </a:rPr>
              <a:t>Applied &amp; Environmental Microbiology</a:t>
            </a:r>
            <a:r>
              <a:rPr lang="en-US" altLang="en-US" sz="1000">
                <a:latin typeface="Arial" panose="020B0604020202020204" pitchFamily="34" charset="0"/>
              </a:rPr>
              <a:t>, November, 1982;44(5):1154.</a:t>
            </a:r>
          </a:p>
          <a:p>
            <a:pPr marL="231775" indent="-231775" eaLnBrk="1" fontAlgn="b" hangingPunct="1">
              <a:buFontTx/>
              <a:buAutoNum type="arabicPeriod"/>
            </a:pPr>
            <a:r>
              <a:rPr lang="en-US" altLang="en-US" sz="1000">
                <a:latin typeface="Arial" panose="020B0604020202020204" pitchFamily="34" charset="0"/>
              </a:rPr>
              <a:t>Diker, K. Serdar; Erdeger, Jale; et al, “A Study on the Survival of Campylobacter Coli in Raw Milk,” </a:t>
            </a:r>
            <a:r>
              <a:rPr lang="en-US" altLang="en-US" sz="1000" i="1">
                <a:latin typeface="Arial" panose="020B0604020202020204" pitchFamily="34" charset="0"/>
              </a:rPr>
              <a:t>Mikrobiyoloji B</a:t>
            </a:r>
            <a:r>
              <a:rPr lang="en-US" altLang="en-US" sz="1000" i="1">
                <a:latin typeface="Arial" panose="020B0604020202020204" pitchFamily="34" charset="0"/>
                <a:cs typeface="Arial" panose="020B0604020202020204" pitchFamily="34" charset="0"/>
              </a:rPr>
              <a:t>ü</a:t>
            </a:r>
            <a:r>
              <a:rPr lang="en-US" altLang="en-US" sz="1000" i="1">
                <a:latin typeface="Arial" panose="020B0604020202020204" pitchFamily="34" charset="0"/>
              </a:rPr>
              <a:t>lteni</a:t>
            </a:r>
            <a:r>
              <a:rPr lang="en-US" altLang="en-US" sz="1000">
                <a:latin typeface="Arial" panose="020B0604020202020204" pitchFamily="34" charset="0"/>
              </a:rPr>
              <a:t>, 1987;21:200.</a:t>
            </a:r>
          </a:p>
          <a:p>
            <a:pPr marL="231775" indent="-231775" eaLnBrk="1" hangingPunct="1">
              <a:buFontTx/>
              <a:buAutoNum type="arabicPeriod"/>
            </a:pPr>
            <a:endParaRPr lang="en-US" altLang="en-US" sz="1000">
              <a:latin typeface="Arial" panose="020B0604020202020204" pitchFamily="34" charset="0"/>
            </a:endParaRPr>
          </a:p>
          <a:p>
            <a:pPr marL="231775" indent="-231775" algn="ctr" eaLnBrk="1" fontAlgn="b"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5AC87B5-0F29-49EE-A6B3-B000B9004D90}" type="slidenum">
              <a:rPr lang="en-US" altLang="en-US" sz="1200"/>
              <a:pPr eaLnBrk="1" hangingPunct="1"/>
              <a:t>26</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B08951B-E095-4600-BCA3-BCCA896F5A02}" type="slidenum">
              <a:rPr lang="en-US" altLang="en-US" sz="1200"/>
              <a:pPr eaLnBrk="1" hangingPunct="1"/>
              <a:t>27</a:t>
            </a:fld>
            <a:endParaRPr lang="en-US" altLang="en-US" sz="1200"/>
          </a:p>
        </p:txBody>
      </p:sp>
      <p:sp>
        <p:nvSpPr>
          <p:cNvPr id="181251" name="Rectangle 2"/>
          <p:cNvSpPr>
            <a:spLocks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b="1">
                <a:latin typeface="Arial" panose="020B0604020202020204" pitchFamily="34" charset="0"/>
              </a:rPr>
              <a:t>Speaking Points:</a:t>
            </a:r>
            <a:r>
              <a:rPr lang="en-US" altLang="en-US" i="1">
                <a:latin typeface="Arial" panose="020B0604020202020204" pitchFamily="34" charset="0"/>
              </a:rPr>
              <a:t> </a:t>
            </a:r>
          </a:p>
          <a:p>
            <a:pPr marL="231775" indent="-231775" eaLnBrk="1" hangingPunct="1"/>
            <a:endParaRPr lang="en-US" altLang="en-US" i="1">
              <a:latin typeface="Arial" panose="020B0604020202020204" pitchFamily="34" charset="0"/>
            </a:endParaRPr>
          </a:p>
          <a:p>
            <a:pPr marL="231775" indent="-231775" eaLnBrk="1" hangingPunct="1"/>
            <a:r>
              <a:rPr lang="en-US" altLang="en-US" b="1">
                <a:latin typeface="Arial" panose="020B0604020202020204" pitchFamily="34" charset="0"/>
              </a:rPr>
              <a:t>Full Citations:</a:t>
            </a:r>
          </a:p>
          <a:p>
            <a:pPr marL="231775" indent="-231775" eaLnBrk="1" hangingPunct="1">
              <a:lnSpc>
                <a:spcPct val="90000"/>
              </a:lnSpc>
              <a:spcBef>
                <a:spcPct val="0"/>
              </a:spcBef>
            </a:pPr>
            <a:r>
              <a:rPr lang="en-US" altLang="en-US" sz="1000">
                <a:latin typeface="Arial" panose="020B0604020202020204" pitchFamily="34" charset="0"/>
              </a:rPr>
              <a:t>1. Jacob, Benoy; Antony, Essy; et al, “Thiocyanate mediated antifungal and antibacterial property of goat milk lactoperoxidase,” </a:t>
            </a:r>
            <a:r>
              <a:rPr lang="en-US" altLang="en-US" sz="1000" i="1">
                <a:latin typeface="Arial" panose="020B0604020202020204" pitchFamily="34" charset="0"/>
              </a:rPr>
              <a:t>Life Sciences,</a:t>
            </a:r>
            <a:r>
              <a:rPr lang="en-US" altLang="en-US" sz="1000">
                <a:latin typeface="Arial" panose="020B0604020202020204" pitchFamily="34" charset="0"/>
              </a:rPr>
              <a:t> 2000;66(25):2433-2439.</a:t>
            </a:r>
          </a:p>
          <a:p>
            <a:pPr marL="231775" indent="-231775" eaLnBrk="1" hangingPunct="1">
              <a:lnSpc>
                <a:spcPct val="90000"/>
              </a:lnSpc>
              <a:spcBef>
                <a:spcPct val="0"/>
              </a:spcBef>
            </a:pPr>
            <a:r>
              <a:rPr lang="en-US" altLang="en-US" sz="1000">
                <a:latin typeface="Arial" panose="020B0604020202020204" pitchFamily="34" charset="0"/>
              </a:rPr>
              <a:t>2. Jacob, Benoy; Manoj, N.K.; et al, “Antibacterial property of goat milk lactoperoxidase,” </a:t>
            </a:r>
            <a:r>
              <a:rPr lang="en-US" altLang="en-US" sz="1000" i="1">
                <a:latin typeface="Arial" panose="020B0604020202020204" pitchFamily="34" charset="0"/>
              </a:rPr>
              <a:t>Indian Journal of Experimental Biology</a:t>
            </a:r>
            <a:r>
              <a:rPr lang="en-US" altLang="en-US" sz="1000">
                <a:latin typeface="Arial" panose="020B0604020202020204" pitchFamily="34" charset="0"/>
              </a:rPr>
              <a:t>, August 1998;36:808-810. 	</a:t>
            </a:r>
          </a:p>
          <a:p>
            <a:pPr marL="231775" indent="-231775" eaLnBrk="1" hangingPunct="1"/>
            <a:r>
              <a:rPr lang="en-AU" altLang="en-US" sz="1000">
                <a:latin typeface="Arial" panose="020B0604020202020204" pitchFamily="34" charset="0"/>
              </a:rPr>
              <a:t>3.	PITT, W.M., HARDEN, T.J. AND HULL, R.R. (2000). Behaviour of Listeria monocytogenes in pasteurised milk during fermentation with lactic acid bacteria. </a:t>
            </a:r>
            <a:r>
              <a:rPr lang="en-AU" altLang="en-US" sz="1000" i="1">
                <a:latin typeface="Arial" panose="020B0604020202020204" pitchFamily="34" charset="0"/>
              </a:rPr>
              <a:t>J. Food Protection</a:t>
            </a:r>
            <a:r>
              <a:rPr lang="en-AU" altLang="en-US" sz="1000">
                <a:latin typeface="Arial" panose="020B0604020202020204" pitchFamily="34" charset="0"/>
              </a:rPr>
              <a:t>,63: 916-920. </a:t>
            </a:r>
            <a:endParaRPr lang="en-US" altLang="en-US" sz="1000">
              <a:latin typeface="Arial" panose="020B0604020202020204" pitchFamily="34" charset="0"/>
            </a:endParaRPr>
          </a:p>
          <a:p>
            <a:pPr marL="231775" indent="-231775" eaLnBrk="1" hangingPunct="1"/>
            <a:r>
              <a:rPr lang="en-US" altLang="en-US" sz="1000">
                <a:latin typeface="Arial" panose="020B0604020202020204" pitchFamily="34" charset="0"/>
              </a:rPr>
              <a:t> </a:t>
            </a:r>
          </a:p>
          <a:p>
            <a:pPr marL="231775" indent="-231775" eaLnBrk="1" hangingPunct="1"/>
            <a:r>
              <a:rPr lang="en-AU" altLang="en-US" sz="1000">
                <a:latin typeface="Arial" panose="020B0604020202020204" pitchFamily="34" charset="0"/>
              </a:rPr>
              <a:t>4.	PITT, W.M., HARDEN, T.J. AND HULL, R.R. (2000). Investigation of the antimicrobial activity of raw milk against several foodborne pathogens. </a:t>
            </a:r>
            <a:r>
              <a:rPr lang="en-AU" altLang="en-US" sz="1000" i="1">
                <a:latin typeface="Arial" panose="020B0604020202020204" pitchFamily="34" charset="0"/>
              </a:rPr>
              <a:t>Milchwissenchaft</a:t>
            </a:r>
            <a:r>
              <a:rPr lang="en-AU" altLang="en-US" sz="1000">
                <a:latin typeface="Arial" panose="020B0604020202020204" pitchFamily="34" charset="0"/>
              </a:rPr>
              <a:t> 55: 249-252. </a:t>
            </a:r>
            <a:endParaRPr lang="en-US" altLang="en-US" sz="1000">
              <a:latin typeface="Arial" panose="020B0604020202020204" pitchFamily="34" charset="0"/>
            </a:endParaRPr>
          </a:p>
          <a:p>
            <a:pPr marL="231775" indent="-231775" eaLnBrk="1" hangingPunct="1"/>
            <a:br>
              <a:rPr lang="en-US" altLang="en-US" sz="1000">
                <a:latin typeface="Arial" panose="020B0604020202020204" pitchFamily="34" charset="0"/>
              </a:rPr>
            </a:br>
            <a:endParaRPr lang="en-US" altLang="en-US" sz="100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9D72740-F038-48B5-BA6B-CC331BC652CC}" type="slidenum">
              <a:rPr lang="en-US" altLang="en-US" sz="1200"/>
              <a:pPr eaLnBrk="1" hangingPunct="1"/>
              <a:t>28</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3B3275B-6204-4FB6-A8F2-E6F1DC6D672E}" type="slidenum">
              <a:rPr lang="en-US" altLang="en-US" sz="1200"/>
              <a:pPr eaLnBrk="1" hangingPunct="1"/>
              <a:t>29</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CF713F6-38CA-4172-907A-8633614E0B59}" type="slidenum">
              <a:rPr lang="en-US" altLang="en-US" sz="1200"/>
              <a:pPr eaLnBrk="1" hangingPunct="1"/>
              <a:t>31</a:t>
            </a:fld>
            <a:endParaRPr lang="en-US" altLang="en-US" sz="1200"/>
          </a:p>
        </p:txBody>
      </p:sp>
      <p:sp>
        <p:nvSpPr>
          <p:cNvPr id="184323" name="Rectangle 2"/>
          <p:cNvSpPr>
            <a:spLocks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r>
              <a:rPr lang="en-US" altLang="en-US">
                <a:latin typeface="Arial" panose="020B0604020202020204" pitchFamily="34" charset="0"/>
                <a:cs typeface="Times New Roman" panose="02020603050405020304" pitchFamily="18" charset="0"/>
              </a:rPr>
              <a:t>We are always exposed to pathogens!</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cs typeface="Times New Roman" panose="02020603050405020304" pitchFamily="18" charset="0"/>
              </a:rPr>
              <a:t>Jiang, Xuiping; Doyle, Michael, “Fate of Escherichia coli O157:H7 and Salmonella Enteritidis on Currency,” </a:t>
            </a:r>
            <a:r>
              <a:rPr lang="en-US" altLang="en-US" sz="1000" i="1">
                <a:latin typeface="Arial" panose="020B0604020202020204" pitchFamily="34" charset="0"/>
              </a:rPr>
              <a:t>Journal of Food Protection</a:t>
            </a:r>
            <a:r>
              <a:rPr lang="en-US" altLang="en-US" sz="1000">
                <a:latin typeface="Arial" panose="020B0604020202020204" pitchFamily="34" charset="0"/>
              </a:rPr>
              <a:t> 1999;62(7):805-7.</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61C1594-3570-408C-95D6-736F46DCB6B0}" type="slidenum">
              <a:rPr lang="en-US" altLang="en-US" sz="1200"/>
              <a:pPr eaLnBrk="1" hangingPunct="1"/>
              <a:t>32</a:t>
            </a:fld>
            <a:endParaRPr lang="en-US" altLang="en-US" sz="1200"/>
          </a:p>
        </p:txBody>
      </p:sp>
      <p:sp>
        <p:nvSpPr>
          <p:cNvPr id="185347" name="Rectangle 2"/>
          <p:cNvSpPr>
            <a:spLocks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r>
              <a:rPr lang="en-US" altLang="en-US">
                <a:latin typeface="Arial" panose="020B0604020202020204" pitchFamily="34" charset="0"/>
                <a:cs typeface="Times New Roman" panose="02020603050405020304" pitchFamily="18" charset="0"/>
              </a:rPr>
              <a:t>Pathogens have been found in supposedly sterile soy products, and levels increase with increased time on the shelf.</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a:t>
            </a:r>
          </a:p>
          <a:p>
            <a:pPr eaLnBrk="1" hangingPunct="1">
              <a:lnSpc>
                <a:spcPct val="90000"/>
              </a:lnSpc>
              <a:spcBef>
                <a:spcPct val="0"/>
              </a:spcBef>
            </a:pPr>
            <a:r>
              <a:rPr lang="en-US" altLang="en-US" sz="1000">
                <a:latin typeface="Arial" panose="020B0604020202020204" pitchFamily="34" charset="0"/>
              </a:rPr>
              <a:t>1. Bai, Yong; Wilson, Lester; et al, “Quality of commercial shelf-stabel soymilk products,” </a:t>
            </a:r>
            <a:r>
              <a:rPr lang="en-US" altLang="en-US" sz="1000" i="1">
                <a:latin typeface="Arial" panose="020B0604020202020204" pitchFamily="34" charset="0"/>
              </a:rPr>
              <a:t>Journal of Food Protection</a:t>
            </a:r>
            <a:r>
              <a:rPr lang="en-US" altLang="en-US" sz="1000">
                <a:latin typeface="Arial" panose="020B0604020202020204" pitchFamily="34" charset="0"/>
              </a:rPr>
              <a:t>, 1998;61(9):1161-1164.</a:t>
            </a:r>
            <a:r>
              <a:rPr lang="en-US" altLang="en-US" sz="1000" i="1">
                <a:latin typeface="Arial" panose="020B0604020202020204" pitchFamily="34" charset="0"/>
              </a:rPr>
              <a:t> </a:t>
            </a:r>
          </a:p>
          <a:p>
            <a:pPr eaLnBrk="1" hangingPunct="1">
              <a:lnSpc>
                <a:spcPct val="90000"/>
              </a:lnSpc>
              <a:spcBef>
                <a:spcPct val="0"/>
              </a:spcBef>
            </a:pPr>
            <a:r>
              <a:rPr lang="en-US" altLang="en-US" sz="1000">
                <a:latin typeface="Arial" panose="020B0604020202020204" pitchFamily="34" charset="0"/>
              </a:rPr>
              <a:t>2. Andrews, W.H.; Wilson, C.R.; et al, “Bacteriological Survey of Sixty Health Foods,” </a:t>
            </a:r>
            <a:r>
              <a:rPr lang="en-US" altLang="en-US" sz="1000" i="1">
                <a:latin typeface="Arial" panose="020B0604020202020204" pitchFamily="34" charset="0"/>
              </a:rPr>
              <a:t>Applied &amp; Environmental Microbiology</a:t>
            </a:r>
            <a:r>
              <a:rPr lang="en-US" altLang="en-US" sz="1000">
                <a:latin typeface="Arial" panose="020B0604020202020204" pitchFamily="34" charset="0"/>
              </a:rPr>
              <a:t>, Mar 1979; 37(3):559-566.</a:t>
            </a:r>
          </a:p>
          <a:p>
            <a:pPr eaLnBrk="1" hangingPunct="1"/>
            <a:endParaRPr lang="en-US" altLang="en-US" sz="1000">
              <a:latin typeface="Arial" panose="020B0604020202020204" pitchFamily="34" charset="0"/>
              <a:cs typeface="Times New Roman" panose="02020603050405020304" pitchFamily="18" charset="0"/>
            </a:endParaRPr>
          </a:p>
          <a:p>
            <a:pPr eaLnBrk="1" hangingPunct="1"/>
            <a:endParaRPr lang="en-US" altLang="en-US" sz="10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4B5D955-BFBC-41C5-B065-7242B20DE084}" type="slidenum">
              <a:rPr lang="en-US" altLang="en-US" sz="1200"/>
              <a:pPr eaLnBrk="1" hangingPunct="1"/>
              <a:t>3</a:t>
            </a:fld>
            <a:endParaRPr lang="en-US" altLang="en-US" sz="1200"/>
          </a:p>
        </p:txBody>
      </p:sp>
      <p:sp>
        <p:nvSpPr>
          <p:cNvPr id="158723" name="Rectangle 2"/>
          <p:cNvSpPr>
            <a:spLocks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solidFill>
                  <a:srgbClr val="00CC00"/>
                </a:solidFill>
                <a:latin typeface="Arial" panose="020B0604020202020204" pitchFamily="34" charset="0"/>
              </a:rPr>
              <a:t>When John Sheehan said this, he was talking about bulk raw milk at factories, where pathogens are commonly found in the raw milk. This is because the milk has come from tens of farms some of which have poor hygiene standards, operate with dirty equipment and milk sick cows. In addition, polluted farm water may be inter-mixed with the milk at bulk-truck collection off farm. Then there are many sources of contamination of the milk at the factory. As we will see, milk </a:t>
            </a:r>
            <a:r>
              <a:rPr lang="en-US" altLang="en-US" i="1">
                <a:solidFill>
                  <a:srgbClr val="00CC00"/>
                </a:solidFill>
                <a:latin typeface="Arial" panose="020B0604020202020204" pitchFamily="34" charset="0"/>
              </a:rPr>
              <a:t>destined for pasteurization </a:t>
            </a:r>
            <a:r>
              <a:rPr lang="en-US" altLang="en-US">
                <a:solidFill>
                  <a:srgbClr val="00CC00"/>
                </a:solidFill>
                <a:latin typeface="Arial" panose="020B0604020202020204" pitchFamily="34" charset="0"/>
              </a:rPr>
              <a:t>is allowed to have higher levels of contamination </a:t>
            </a:r>
            <a:r>
              <a:rPr lang="en-US" altLang="en-US" i="1">
                <a:solidFill>
                  <a:srgbClr val="00CC00"/>
                </a:solidFill>
                <a:latin typeface="Arial" panose="020B0604020202020204" pitchFamily="34" charset="0"/>
              </a:rPr>
              <a:t>both before and after </a:t>
            </a:r>
            <a:r>
              <a:rPr lang="en-US" altLang="en-US">
                <a:solidFill>
                  <a:srgbClr val="00CC00"/>
                </a:solidFill>
                <a:latin typeface="Arial" panose="020B0604020202020204" pitchFamily="34" charset="0"/>
              </a:rPr>
              <a:t>pasteurization, than milk destined to be drunk raw. The key is that individual farms selling raw milk from grass-fed cows are not allowed to operate with contaminated conditions like these. Raw milk from farms following standards set for raw milk is safe to drink; in fact, is one of the safest foods as shown by the CDC’s data on foodborne illness.</a:t>
            </a:r>
            <a:endParaRPr lang="en-US" altLang="en-US" b="1">
              <a:solidFill>
                <a:srgbClr val="00CC00"/>
              </a:solidFill>
              <a:latin typeface="Arial" panose="020B0604020202020204" pitchFamily="34" charset="0"/>
            </a:endParaRPr>
          </a:p>
          <a:p>
            <a:pPr eaLnBrk="1" hangingPunct="1"/>
            <a:endParaRPr lang="en-US" altLang="en-US" b="1">
              <a:solidFill>
                <a:srgbClr val="00CC00"/>
              </a:solidFill>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r>
              <a:rPr lang="en-US" altLang="en-US" sz="1000">
                <a:latin typeface="Arial" panose="020B0604020202020204" pitchFamily="34" charset="0"/>
              </a:rPr>
              <a:t>Bren, Linda, “Got Milk? Make Sure It's Pasteurized,” </a:t>
            </a:r>
            <a:r>
              <a:rPr lang="en-US" altLang="en-US" sz="1000" i="1">
                <a:latin typeface="Arial" panose="020B0604020202020204" pitchFamily="34" charset="0"/>
              </a:rPr>
              <a:t>FDA Consumer</a:t>
            </a:r>
            <a:r>
              <a:rPr lang="en-US" altLang="en-US" sz="1000">
                <a:latin typeface="Arial" panose="020B0604020202020204" pitchFamily="34" charset="0"/>
              </a:rPr>
              <a:t>, SEP-OCT 2004, available from http://findarticles.com/p/articles/mi_m1370/is_5_38/ai_n6198587, accessed 23 May 2007.</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A2EE05C-8BF2-4674-B82C-106A8BA3A52A}" type="slidenum">
              <a:rPr lang="en-US" altLang="en-US" sz="1200"/>
              <a:pPr eaLnBrk="1" hangingPunct="1"/>
              <a:t>34</a:t>
            </a:fld>
            <a:endParaRPr lang="en-US" altLang="en-US" sz="1200"/>
          </a:p>
        </p:txBody>
      </p:sp>
      <p:sp>
        <p:nvSpPr>
          <p:cNvPr id="186371" name="Rectangle 2"/>
          <p:cNvSpPr>
            <a:spLocks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latin typeface="Arial" panose="020B0604020202020204" pitchFamily="34" charset="0"/>
              </a:rPr>
              <a:t>Speaking Points:</a:t>
            </a:r>
            <a:r>
              <a:rPr lang="en-US" altLang="en-US" sz="1000" i="1">
                <a:latin typeface="Arial" panose="020B0604020202020204" pitchFamily="34" charset="0"/>
              </a:rPr>
              <a:t> </a:t>
            </a:r>
          </a:p>
          <a:p>
            <a:pPr eaLnBrk="1" hangingPunct="1"/>
            <a:endParaRPr lang="en-US" altLang="en-US" sz="1000" i="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spcBef>
                <a:spcPct val="0"/>
              </a:spcBef>
            </a:pPr>
            <a:r>
              <a:rPr lang="en-US" altLang="en-US" sz="900">
                <a:latin typeface="Arial" panose="020B0604020202020204" pitchFamily="34" charset="0"/>
              </a:rPr>
              <a:t>1.</a:t>
            </a:r>
            <a:r>
              <a:rPr lang="en-US" altLang="en-US" sz="900" i="1">
                <a:latin typeface="Arial" panose="020B0604020202020204" pitchFamily="34" charset="0"/>
              </a:rPr>
              <a:t> </a:t>
            </a:r>
            <a:r>
              <a:rPr lang="en-US" altLang="en-US" sz="900">
                <a:latin typeface="Arial" panose="020B0604020202020204" pitchFamily="34" charset="0"/>
              </a:rPr>
              <a:t>Heikkila, M.P.; Saris, P.E.J., “Inhibition of Staphylococcus aureus by the commensal bacteria of human milk,”</a:t>
            </a:r>
            <a:r>
              <a:rPr lang="en-US" altLang="en-US" sz="900" b="1">
                <a:latin typeface="Arial" panose="020B0604020202020204" pitchFamily="34" charset="0"/>
              </a:rPr>
              <a:t> </a:t>
            </a:r>
            <a:r>
              <a:rPr lang="en-US" altLang="en-US" sz="900" i="1">
                <a:latin typeface="Arial" panose="020B0604020202020204" pitchFamily="34" charset="0"/>
              </a:rPr>
              <a:t>Journal of Applied Microbiology,</a:t>
            </a:r>
            <a:r>
              <a:rPr lang="en-US" altLang="en-US" sz="900">
                <a:latin typeface="Arial" panose="020B0604020202020204" pitchFamily="34" charset="0"/>
              </a:rPr>
              <a:t> 2003;95(3):471-8.</a:t>
            </a:r>
          </a:p>
          <a:p>
            <a:pPr eaLnBrk="1" hangingPunct="1">
              <a:spcBef>
                <a:spcPct val="0"/>
              </a:spcBef>
            </a:pPr>
            <a:r>
              <a:rPr lang="en-US" altLang="en-US" sz="900">
                <a:latin typeface="Arial" panose="020B0604020202020204" pitchFamily="34" charset="0"/>
              </a:rPr>
              <a:t>2. Dougherty, Dorothy; Giles, Valerie, “From Breast to Baby; Quality Assurance for Breast Milk Management,” </a:t>
            </a:r>
            <a:r>
              <a:rPr lang="en-US" altLang="en-US" sz="900" i="1">
                <a:latin typeface="Arial" panose="020B0604020202020204" pitchFamily="34" charset="0"/>
              </a:rPr>
              <a:t>Neonatal Network,</a:t>
            </a:r>
            <a:r>
              <a:rPr lang="en-US" altLang="en-US" sz="900">
                <a:latin typeface="Arial" panose="020B0604020202020204" pitchFamily="34" charset="0"/>
              </a:rPr>
              <a:t> 2000 Oct;19(7)21-5.</a:t>
            </a:r>
          </a:p>
          <a:p>
            <a:pPr eaLnBrk="1" hangingPunct="1">
              <a:spcBef>
                <a:spcPct val="0"/>
              </a:spcBef>
            </a:pPr>
            <a:r>
              <a:rPr lang="en-US" altLang="en-US" sz="900">
                <a:latin typeface="Arial" panose="020B0604020202020204" pitchFamily="34" charset="0"/>
              </a:rPr>
              <a:t>3. Ng, D.K.; Lee, S.Y.R.; et al, “Bacteriological screening of expressed breast milk revealed a high rate of bacterial contamination in Chinese women,” </a:t>
            </a:r>
            <a:r>
              <a:rPr lang="en-US" altLang="en-US" sz="900" i="1">
                <a:latin typeface="Arial" panose="020B0604020202020204" pitchFamily="34" charset="0"/>
              </a:rPr>
              <a:t>Journal of Hospital Infections</a:t>
            </a:r>
            <a:r>
              <a:rPr lang="en-US" altLang="en-US" sz="900">
                <a:latin typeface="Arial" panose="020B0604020202020204" pitchFamily="34" charset="0"/>
              </a:rPr>
              <a:t>, 2004 Oct;58(2):146-50.</a:t>
            </a:r>
          </a:p>
          <a:p>
            <a:pPr eaLnBrk="1" hangingPunct="1">
              <a:spcBef>
                <a:spcPct val="0"/>
              </a:spcBef>
            </a:pPr>
            <a:r>
              <a:rPr lang="en-US" altLang="en-US" sz="900">
                <a:latin typeface="Arial" panose="020B0604020202020204" pitchFamily="34" charset="0"/>
              </a:rPr>
              <a:t>4. Newburg, David, “Human milk glycoconjugates that inhibit pathogens,” </a:t>
            </a:r>
            <a:r>
              <a:rPr lang="en-US" altLang="en-US" sz="900" i="1">
                <a:latin typeface="Arial" panose="020B0604020202020204" pitchFamily="34" charset="0"/>
              </a:rPr>
              <a:t>Current Medical Chemistry</a:t>
            </a:r>
            <a:r>
              <a:rPr lang="en-US" altLang="en-US" sz="900">
                <a:latin typeface="Arial" panose="020B0604020202020204" pitchFamily="34" charset="0"/>
              </a:rPr>
              <a:t>, 1999 Feb;6(2):117-27.</a:t>
            </a:r>
          </a:p>
          <a:p>
            <a:pPr eaLnBrk="1" hangingPunct="1">
              <a:spcBef>
                <a:spcPct val="0"/>
              </a:spcBef>
            </a:pPr>
            <a:r>
              <a:rPr lang="en-US" altLang="en-US" sz="900">
                <a:latin typeface="Arial" panose="020B0604020202020204" pitchFamily="34" charset="0"/>
              </a:rPr>
              <a:t>5. Newman, Jack, “How Breast Milk Protects Newborns,” </a:t>
            </a:r>
            <a:r>
              <a:rPr lang="en-US" altLang="en-US" sz="900" i="1">
                <a:latin typeface="Arial" panose="020B0604020202020204" pitchFamily="34" charset="0"/>
              </a:rPr>
              <a:t>Scientific American</a:t>
            </a:r>
            <a:r>
              <a:rPr lang="en-US" altLang="en-US" sz="900">
                <a:latin typeface="Arial" panose="020B0604020202020204" pitchFamily="34" charset="0"/>
              </a:rPr>
              <a:t>, 1995 Dec, p76.</a:t>
            </a:r>
          </a:p>
          <a:p>
            <a:pPr eaLnBrk="1" hangingPunct="1">
              <a:spcBef>
                <a:spcPct val="0"/>
              </a:spcBef>
            </a:pPr>
            <a:r>
              <a:rPr lang="en-US" altLang="en-US" sz="900">
                <a:latin typeface="Arial" panose="020B0604020202020204" pitchFamily="34" charset="0"/>
              </a:rPr>
              <a:t>6. Narayanan, Indira; Murthy, N.S.; et al, “Randomised controlled trial of effect of raw and holder pasteurised human milk and of formula supplements on incidence of neonatal infection,” </a:t>
            </a:r>
            <a:r>
              <a:rPr lang="en-US" altLang="en-US" sz="900" i="1">
                <a:latin typeface="Arial" panose="020B0604020202020204" pitchFamily="34" charset="0"/>
              </a:rPr>
              <a:t>The</a:t>
            </a:r>
            <a:r>
              <a:rPr lang="en-US" altLang="en-US" sz="900">
                <a:latin typeface="Arial" panose="020B0604020202020204" pitchFamily="34" charset="0"/>
              </a:rPr>
              <a:t> </a:t>
            </a:r>
            <a:r>
              <a:rPr lang="en-US" altLang="en-US" sz="900" i="1">
                <a:latin typeface="Arial" panose="020B0604020202020204" pitchFamily="34" charset="0"/>
              </a:rPr>
              <a:t>Lancet</a:t>
            </a:r>
            <a:r>
              <a:rPr lang="en-US" altLang="en-US" sz="900">
                <a:latin typeface="Arial" panose="020B0604020202020204" pitchFamily="34" charset="0"/>
              </a:rPr>
              <a:t>, 17 NOV 1984;2(8412):1111-1113.</a:t>
            </a:r>
          </a:p>
          <a:p>
            <a:pPr eaLnBrk="1" hangingPunct="1">
              <a:spcBef>
                <a:spcPct val="0"/>
              </a:spcBef>
            </a:pPr>
            <a:r>
              <a:rPr lang="en-US" altLang="en-US" sz="900">
                <a:latin typeface="Arial" panose="020B0604020202020204" pitchFamily="34" charset="0"/>
              </a:rPr>
              <a:t>7. Igumbor, E. O.; Mukura, R.D.; et al, “Storage of breast milk: effect of temperature and storage duration on microbial growth,” </a:t>
            </a:r>
            <a:r>
              <a:rPr lang="en-US" altLang="en-US" sz="900" i="1">
                <a:latin typeface="Arial" panose="020B0604020202020204" pitchFamily="34" charset="0"/>
              </a:rPr>
              <a:t>Central African Journal of Medicine,</a:t>
            </a:r>
            <a:r>
              <a:rPr lang="en-US" altLang="en-US" sz="900">
                <a:latin typeface="Arial" panose="020B0604020202020204" pitchFamily="34" charset="0"/>
              </a:rPr>
              <a:t> 2000 Sep;46(9):247-51.</a:t>
            </a:r>
          </a:p>
          <a:p>
            <a:pPr eaLnBrk="1" hangingPunct="1">
              <a:spcBef>
                <a:spcPct val="0"/>
              </a:spcBef>
            </a:pPr>
            <a:r>
              <a:rPr lang="en-US" altLang="en-US" sz="900">
                <a:latin typeface="Arial" panose="020B0604020202020204" pitchFamily="34" charset="0"/>
              </a:rPr>
              <a:t>8. Ogundele, Michael, “Techniques for the storage of human breast milk: implications for anti-microbial functions and safety of stored milk,” </a:t>
            </a:r>
            <a:r>
              <a:rPr lang="en-US" altLang="en-US" sz="900" i="1">
                <a:latin typeface="Arial" panose="020B0604020202020204" pitchFamily="34" charset="0"/>
              </a:rPr>
              <a:t>European Journal of Pediatrics,</a:t>
            </a:r>
            <a:r>
              <a:rPr lang="en-US" altLang="en-US" sz="900">
                <a:latin typeface="Arial" panose="020B0604020202020204" pitchFamily="34" charset="0"/>
              </a:rPr>
              <a:t> 2000 Nov;159(11):793-7.</a:t>
            </a:r>
          </a:p>
          <a:p>
            <a:pPr eaLnBrk="1" hangingPunct="1">
              <a:spcBef>
                <a:spcPct val="0"/>
              </a:spcBef>
            </a:pPr>
            <a:r>
              <a:rPr lang="en-US" altLang="en-US" sz="900">
                <a:latin typeface="Arial" panose="020B0604020202020204" pitchFamily="34" charset="0"/>
              </a:rPr>
              <a:t>9. Zapico, P.; Gaya, P; et al, “Influence of breed, animal, and days of lactation on lactoperoxidase system components in goat milk,” </a:t>
            </a:r>
            <a:r>
              <a:rPr lang="en-US" altLang="en-US" sz="900" i="1">
                <a:latin typeface="Arial" panose="020B0604020202020204" pitchFamily="34" charset="0"/>
              </a:rPr>
              <a:t>Journal of Dairy Science,</a:t>
            </a:r>
            <a:r>
              <a:rPr lang="en-US" altLang="en-US" sz="900">
                <a:latin typeface="Arial" panose="020B0604020202020204" pitchFamily="34" charset="0"/>
              </a:rPr>
              <a:t> 1991;74:783-787.</a:t>
            </a:r>
          </a:p>
          <a:p>
            <a:pPr eaLnBrk="1" hangingPunct="1"/>
            <a:r>
              <a:rPr lang="en-US" altLang="en-US" sz="1000">
                <a:solidFill>
                  <a:srgbClr val="0000FF"/>
                </a:solidFill>
                <a:latin typeface="Arial" panose="020B0604020202020204" pitchFamily="34"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99CA8EE-3BE0-4AF2-8A8C-D887F8D2D761}" type="slidenum">
              <a:rPr lang="en-US" altLang="en-US" sz="1200"/>
              <a:pPr eaLnBrk="1" hangingPunct="1"/>
              <a:t>35</a:t>
            </a:fld>
            <a:endParaRPr lang="en-US" altLang="en-US" sz="1200"/>
          </a:p>
        </p:txBody>
      </p:sp>
      <p:sp>
        <p:nvSpPr>
          <p:cNvPr id="187395" name="Rectangle 2"/>
          <p:cNvSpPr>
            <a:spLocks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r>
              <a:rPr lang="en-US" altLang="en-US">
                <a:latin typeface="Arial" panose="020B0604020202020204" pitchFamily="34" charset="0"/>
                <a:cs typeface="Times New Roman" panose="02020603050405020304" pitchFamily="18" charset="0"/>
              </a:rPr>
              <a:t>When human breast milk is pasteurized, more babies get sick.</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rPr>
              <a:t>Narayanan, Indira; Murthy, N.S.; et al, “Randomised controlled trial of effect of raw and holder pasteurised human milk and of formula supplements on incidence of neonatal infection,” </a:t>
            </a:r>
            <a:r>
              <a:rPr lang="en-US" altLang="en-US" sz="1000" i="1">
                <a:latin typeface="Arial" panose="020B0604020202020204" pitchFamily="34" charset="0"/>
              </a:rPr>
              <a:t>The</a:t>
            </a:r>
            <a:r>
              <a:rPr lang="en-US" altLang="en-US" sz="1000">
                <a:latin typeface="Arial" panose="020B0604020202020204" pitchFamily="34" charset="0"/>
              </a:rPr>
              <a:t> </a:t>
            </a:r>
            <a:r>
              <a:rPr lang="en-US" altLang="en-US" sz="1000" i="1">
                <a:latin typeface="Arial" panose="020B0604020202020204" pitchFamily="34" charset="0"/>
              </a:rPr>
              <a:t>Lancet</a:t>
            </a:r>
            <a:r>
              <a:rPr lang="en-US" altLang="en-US" sz="1000">
                <a:latin typeface="Arial" panose="020B0604020202020204" pitchFamily="34" charset="0"/>
              </a:rPr>
              <a:t>, 17 NOV 1984;2(8412):1111-1113.</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7576B5A-D501-4E0F-A918-C58345E2569D}" type="slidenum">
              <a:rPr lang="en-US" altLang="en-US" sz="1200"/>
              <a:pPr eaLnBrk="1" hangingPunct="1"/>
              <a:t>36</a:t>
            </a:fld>
            <a:endParaRPr lang="en-US" altLang="en-US" sz="1200"/>
          </a:p>
        </p:txBody>
      </p:sp>
      <p:sp>
        <p:nvSpPr>
          <p:cNvPr id="188419" name="Rectangle 2"/>
          <p:cNvSpPr>
            <a:spLocks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p>
          <a:p>
            <a:pPr eaLnBrk="1" hangingPunct="1"/>
            <a:endParaRPr lang="en-US" altLang="en-US" i="1">
              <a:latin typeface="Arial" panose="020B0604020202020204" pitchFamily="34" charset="0"/>
            </a:endParaRPr>
          </a:p>
          <a:p>
            <a:pPr eaLnBrk="1" hangingPunct="1"/>
            <a:r>
              <a:rPr lang="en-US" altLang="en-US" b="1">
                <a:latin typeface="Arial" panose="020B0604020202020204" pitchFamily="34" charset="0"/>
              </a:rPr>
              <a:t>Full Citations:</a:t>
            </a:r>
          </a:p>
          <a:p>
            <a:pPr eaLnBrk="1" fontAlgn="b" hangingPunct="1"/>
            <a:r>
              <a:rPr lang="en-US" altLang="en-US" sz="1000">
                <a:latin typeface="Arial" panose="020B0604020202020204" pitchFamily="34" charset="0"/>
              </a:rPr>
              <a:t>Guen, C Gras-Le; Lepelletier, D; et al, “Contamination of a milk bank pasteuriser causing a </a:t>
            </a:r>
            <a:r>
              <a:rPr lang="en-US" altLang="en-US" sz="1000" i="1">
                <a:latin typeface="Arial" panose="020B0604020202020204" pitchFamily="34" charset="0"/>
              </a:rPr>
              <a:t>Pseudomonas aeruginosa</a:t>
            </a:r>
            <a:r>
              <a:rPr lang="en-US" altLang="en-US" sz="1000">
                <a:latin typeface="Arial" panose="020B0604020202020204" pitchFamily="34" charset="0"/>
              </a:rPr>
              <a:t> outbreak in a neonatal intensive care unit,” </a:t>
            </a:r>
            <a:r>
              <a:rPr lang="en-US" altLang="en-US" sz="1000" i="1">
                <a:latin typeface="Arial" panose="020B0604020202020204" pitchFamily="34" charset="0"/>
              </a:rPr>
              <a:t>Archives of Disease in Childhood Fetal and Neonatal Edition,</a:t>
            </a:r>
            <a:r>
              <a:rPr lang="en-US" altLang="en-US" sz="1000">
                <a:latin typeface="Arial" panose="020B0604020202020204" pitchFamily="34" charset="0"/>
              </a:rPr>
              <a:t> 2003 SEP; 88(5):F434-5.</a:t>
            </a:r>
          </a:p>
          <a:p>
            <a:pPr eaLnBrk="1" hangingPunct="1"/>
            <a:endParaRPr lang="en-US" altLang="en-US" sz="100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0AE91A4-E42F-4700-AC0F-619FC49B11A0}" type="slidenum">
              <a:rPr lang="en-US" altLang="en-US" sz="1200"/>
              <a:pPr eaLnBrk="1" hangingPunct="1"/>
              <a:t>37</a:t>
            </a:fld>
            <a:endParaRPr lang="en-US" altLang="en-US" sz="1200"/>
          </a:p>
        </p:txBody>
      </p:sp>
      <p:sp>
        <p:nvSpPr>
          <p:cNvPr id="189443" name="Rectangle 2"/>
          <p:cNvSpPr>
            <a:spLocks noChangeArrowheads="1" noTextEdit="1"/>
          </p:cNvSpPr>
          <p:nvPr>
            <p:ph type="sldImg"/>
          </p:nvPr>
        </p:nvSpPr>
        <p:spPr>
          <a:ln/>
        </p:spPr>
      </p:sp>
      <p:sp>
        <p:nvSpPr>
          <p:cNvPr id="189444" name="Rectangle 3"/>
          <p:cNvSpPr>
            <a:spLocks noGrp="1" noChangeArrowheads="1"/>
          </p:cNvSpPr>
          <p:nvPr>
            <p:ph type="body" idx="1"/>
          </p:nvPr>
        </p:nvSpPr>
        <p:spPr>
          <a:xfrm>
            <a:off x="385763" y="4457700"/>
            <a:ext cx="6481762" cy="4224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b="1">
                <a:latin typeface="Arial" panose="020B0604020202020204" pitchFamily="34" charset="0"/>
              </a:rPr>
              <a:t>Full Citations:</a:t>
            </a:r>
          </a:p>
          <a:p>
            <a:pPr eaLnBrk="1" hangingPunct="1">
              <a:spcBef>
                <a:spcPct val="0"/>
              </a:spcBef>
            </a:pPr>
            <a:r>
              <a:rPr lang="en-US" altLang="en-US" sz="800">
                <a:latin typeface="Arial" panose="020B0604020202020204" pitchFamily="34" charset="0"/>
              </a:rPr>
              <a:t>1. (1976) Black, R.E.; Jackson, R.J.; et al; “Epidemic Yersinia enterocolitica infection due to contaminated chocolate milk,” </a:t>
            </a:r>
            <a:r>
              <a:rPr lang="en-US" altLang="en-US" sz="800" i="1">
                <a:latin typeface="Arial" panose="020B0604020202020204" pitchFamily="34" charset="0"/>
              </a:rPr>
              <a:t>New England Journal of Medicine</a:t>
            </a:r>
            <a:r>
              <a:rPr lang="en-US" altLang="en-US" sz="800">
                <a:latin typeface="Arial" panose="020B0604020202020204" pitchFamily="34" charset="0"/>
              </a:rPr>
              <a:t>, January 12, 1978; 298(2):76-79. Milk was purchased in school cafeterias; investigation suggested that the bacterium was introduced at the dairy during the mixing by hand of chocolate syrup with previously pasteurized milk. </a:t>
            </a:r>
          </a:p>
          <a:p>
            <a:pPr eaLnBrk="1" hangingPunct="1">
              <a:spcBef>
                <a:spcPct val="0"/>
              </a:spcBef>
            </a:pPr>
            <a:r>
              <a:rPr lang="en-US" altLang="en-US" sz="800">
                <a:latin typeface="Arial" panose="020B0604020202020204" pitchFamily="34" charset="0"/>
              </a:rPr>
              <a:t>2. (1982) Segal, Marian; “Invisible villains; tiny microbes are biggest food hazard,” </a:t>
            </a:r>
            <a:r>
              <a:rPr lang="en-US" altLang="en-US" sz="800" i="1">
                <a:latin typeface="Arial" panose="020B0604020202020204" pitchFamily="34" charset="0"/>
              </a:rPr>
              <a:t>FDA Consumer, </a:t>
            </a:r>
            <a:r>
              <a:rPr lang="en-US" altLang="en-US" sz="800">
                <a:latin typeface="Arial" panose="020B0604020202020204" pitchFamily="34" charset="0"/>
              </a:rPr>
              <a:t>JUL-AUG 1988; http://www.cfsan.fda.gov/~mow/chap5.html.</a:t>
            </a:r>
          </a:p>
          <a:p>
            <a:pPr eaLnBrk="1" hangingPunct="1">
              <a:spcBef>
                <a:spcPct val="0"/>
              </a:spcBef>
            </a:pPr>
            <a:r>
              <a:rPr lang="en-US" altLang="en-US" sz="800">
                <a:latin typeface="Arial" panose="020B0604020202020204" pitchFamily="34" charset="0"/>
              </a:rPr>
              <a:t>3. (1983) Fleming, D.W.; Cochi, S.L.; et al; “Pasteurized milk as a vehicle of infection in an outbreak of listeriosis,” </a:t>
            </a:r>
            <a:r>
              <a:rPr lang="en-US" altLang="en-US" sz="800" i="1">
                <a:latin typeface="Arial" panose="020B0604020202020204" pitchFamily="34" charset="0"/>
              </a:rPr>
              <a:t>New England Journal of Medicine</a:t>
            </a:r>
            <a:r>
              <a:rPr lang="en-US" altLang="en-US" sz="800">
                <a:latin typeface="Arial" panose="020B0604020202020204" pitchFamily="34" charset="0"/>
              </a:rPr>
              <a:t>, 1985 FEB 14; 312(7):404-407.</a:t>
            </a:r>
          </a:p>
          <a:p>
            <a:pPr eaLnBrk="1" hangingPunct="1">
              <a:spcBef>
                <a:spcPct val="0"/>
              </a:spcBef>
            </a:pPr>
            <a:r>
              <a:rPr lang="en-US" altLang="en-US" sz="800">
                <a:latin typeface="Arial" panose="020B0604020202020204" pitchFamily="34" charset="0"/>
              </a:rPr>
              <a:t>4. (1984-1985) Ryan, C. A.; Nickels, M. K.; et al; “Massive outbreak of antimicrobial-resistant salmonellosis traced to pasteurized milk,” </a:t>
            </a:r>
            <a:r>
              <a:rPr lang="en-US" altLang="en-US" sz="800" i="1">
                <a:latin typeface="Arial" panose="020B0604020202020204" pitchFamily="34" charset="0"/>
              </a:rPr>
              <a:t>Journal of the American Medical Association,</a:t>
            </a:r>
            <a:r>
              <a:rPr lang="en-US" altLang="en-US" sz="800">
                <a:latin typeface="Arial" panose="020B0604020202020204" pitchFamily="34" charset="0"/>
              </a:rPr>
              <a:t> 1987;258:3269-74. Two surveys to determine the number of persons who were actually</a:t>
            </a:r>
            <a:r>
              <a:rPr lang="en-US" altLang="en-US" sz="800" baseline="30000">
                <a:latin typeface="Arial" panose="020B0604020202020204" pitchFamily="34" charset="0"/>
              </a:rPr>
              <a:t> </a:t>
            </a:r>
            <a:r>
              <a:rPr lang="en-US" altLang="en-US" sz="800">
                <a:latin typeface="Arial" panose="020B0604020202020204" pitchFamily="34" charset="0"/>
              </a:rPr>
              <a:t>affected yielded estimates of 168,791 and 197,581 persons, making this the</a:t>
            </a:r>
            <a:r>
              <a:rPr lang="en-US" altLang="en-US" sz="800" baseline="30000">
                <a:latin typeface="Arial" panose="020B0604020202020204" pitchFamily="34" charset="0"/>
              </a:rPr>
              <a:t> </a:t>
            </a:r>
            <a:r>
              <a:rPr lang="en-US" altLang="en-US" sz="800">
                <a:latin typeface="Arial" panose="020B0604020202020204" pitchFamily="34" charset="0"/>
              </a:rPr>
              <a:t>largest outbreak of salmonellosis ever identified in the United States. </a:t>
            </a:r>
          </a:p>
          <a:p>
            <a:pPr lvl="2" eaLnBrk="1" hangingPunct="1">
              <a:spcBef>
                <a:spcPct val="0"/>
              </a:spcBef>
            </a:pPr>
            <a:r>
              <a:rPr lang="en-US" altLang="en-US" sz="800">
                <a:latin typeface="Arial" panose="020B0604020202020204" pitchFamily="34" charset="0"/>
              </a:rPr>
              <a:t>Details of three outbreaks: </a:t>
            </a:r>
          </a:p>
          <a:p>
            <a:pPr lvl="2" eaLnBrk="1" hangingPunct="1">
              <a:spcBef>
                <a:spcPct val="0"/>
              </a:spcBef>
            </a:pPr>
            <a:r>
              <a:rPr lang="en-US" altLang="en-US" sz="800">
                <a:latin typeface="Arial" panose="020B0604020202020204" pitchFamily="34" charset="0"/>
              </a:rPr>
              <a:t>1984-AUG, 1 outbreak of </a:t>
            </a:r>
            <a:r>
              <a:rPr lang="en-US" altLang="en-US" sz="800" i="1">
                <a:latin typeface="Arial" panose="020B0604020202020204" pitchFamily="34" charset="0"/>
              </a:rPr>
              <a:t>S. typhimurium</a:t>
            </a:r>
            <a:r>
              <a:rPr lang="en-US" altLang="en-US" sz="800">
                <a:latin typeface="Arial" panose="020B0604020202020204" pitchFamily="34" charset="0"/>
              </a:rPr>
              <a:t>, ~200 cases</a:t>
            </a:r>
          </a:p>
          <a:p>
            <a:pPr lvl="2" eaLnBrk="1" hangingPunct="1">
              <a:spcBef>
                <a:spcPct val="0"/>
              </a:spcBef>
            </a:pPr>
            <a:r>
              <a:rPr lang="en-US" altLang="en-US" sz="800">
                <a:latin typeface="Arial" panose="020B0604020202020204" pitchFamily="34" charset="0"/>
              </a:rPr>
              <a:t>1984-NOV, 1 outbreak </a:t>
            </a:r>
            <a:r>
              <a:rPr lang="en-US" altLang="en-US" sz="800" i="1">
                <a:latin typeface="Arial" panose="020B0604020202020204" pitchFamily="34" charset="0"/>
              </a:rPr>
              <a:t>S. typhimurium</a:t>
            </a:r>
            <a:r>
              <a:rPr lang="en-US" altLang="en-US" sz="800">
                <a:latin typeface="Arial" panose="020B0604020202020204" pitchFamily="34" charset="0"/>
              </a:rPr>
              <a:t>, </a:t>
            </a:r>
          </a:p>
          <a:p>
            <a:pPr lvl="2" eaLnBrk="1" hangingPunct="1">
              <a:spcBef>
                <a:spcPct val="0"/>
              </a:spcBef>
            </a:pPr>
            <a:r>
              <a:rPr lang="en-US" altLang="en-US" sz="800">
                <a:latin typeface="Arial" panose="020B0604020202020204" pitchFamily="34" charset="0"/>
              </a:rPr>
              <a:t>1985-MAR, 1 outbreak </a:t>
            </a:r>
            <a:r>
              <a:rPr lang="en-US" altLang="en-US" sz="800" i="1">
                <a:latin typeface="Arial" panose="020B0604020202020204" pitchFamily="34" charset="0"/>
              </a:rPr>
              <a:t>S. typhimurium,</a:t>
            </a:r>
            <a:r>
              <a:rPr lang="en-US" altLang="en-US" sz="800">
                <a:latin typeface="Arial" panose="020B0604020202020204" pitchFamily="34" charset="0"/>
              </a:rPr>
              <a:t> 16,284 confirmed cases</a:t>
            </a:r>
          </a:p>
          <a:p>
            <a:pPr eaLnBrk="1" hangingPunct="1">
              <a:spcBef>
                <a:spcPct val="0"/>
              </a:spcBef>
            </a:pPr>
            <a:r>
              <a:rPr lang="en-US" altLang="en-US" sz="800">
                <a:latin typeface="Arial" panose="020B0604020202020204" pitchFamily="34" charset="0"/>
              </a:rPr>
              <a:t>5. (1985) Centers for Disease Control and Prevention, “Milk-Borne Salmonellosis—Illinois,” </a:t>
            </a:r>
            <a:r>
              <a:rPr lang="en-US" altLang="en-US" sz="800" i="1">
                <a:latin typeface="Arial" panose="020B0604020202020204" pitchFamily="34" charset="0"/>
              </a:rPr>
              <a:t>Morbidity &amp; Mortality Weekly Report</a:t>
            </a:r>
            <a:r>
              <a:rPr lang="en-US" altLang="en-US" sz="800">
                <a:latin typeface="Arial" panose="020B0604020202020204" pitchFamily="34" charset="0"/>
              </a:rPr>
              <a:t>, 1985 APR 12; 34(14):200. http://www.cdc.gov/MMWR/preview/mmwrhtml/00000520.htm</a:t>
            </a:r>
          </a:p>
          <a:p>
            <a:pPr eaLnBrk="1" hangingPunct="1">
              <a:spcBef>
                <a:spcPct val="0"/>
              </a:spcBef>
            </a:pPr>
            <a:r>
              <a:rPr lang="en-US" altLang="en-US" sz="800">
                <a:latin typeface="Arial" panose="020B0604020202020204" pitchFamily="34" charset="0"/>
              </a:rPr>
              <a:t>6. (1993-1994) Centers for Disease Control and Prevention, “Outbreak of </a:t>
            </a:r>
            <a:r>
              <a:rPr lang="en-US" altLang="en-US" sz="800" i="1">
                <a:latin typeface="Arial" panose="020B0604020202020204" pitchFamily="34" charset="0"/>
              </a:rPr>
              <a:t>Salmonella enteritidis</a:t>
            </a:r>
            <a:r>
              <a:rPr lang="en-US" altLang="en-US" sz="800">
                <a:latin typeface="Arial" panose="020B0604020202020204" pitchFamily="34" charset="0"/>
              </a:rPr>
              <a:t> Associated with Nationally Distributed Ice Cream Products--Minnesota, South Dakota, and Wisconsin, 1994,” </a:t>
            </a:r>
            <a:r>
              <a:rPr lang="en-US" altLang="en-US" sz="800" i="1">
                <a:latin typeface="Arial" panose="020B0604020202020204" pitchFamily="34" charset="0"/>
              </a:rPr>
              <a:t>Morbidity &amp; Mortality Weekly Report</a:t>
            </a:r>
            <a:r>
              <a:rPr lang="en-US" altLang="en-US" sz="800">
                <a:latin typeface="Arial" panose="020B0604020202020204" pitchFamily="34" charset="0"/>
              </a:rPr>
              <a:t>, 1994 OCT 14; 43(40). http://vm.cfsan.fda.gov/~mow/salice.html; accessed 28 May 2007</a:t>
            </a:r>
          </a:p>
          <a:p>
            <a:pPr eaLnBrk="1" hangingPunct="1">
              <a:spcBef>
                <a:spcPct val="0"/>
              </a:spcBef>
            </a:pPr>
            <a:r>
              <a:rPr lang="en-US" altLang="en-US" sz="800">
                <a:latin typeface="Arial" panose="020B0604020202020204" pitchFamily="34" charset="0"/>
              </a:rPr>
              <a:t>7. (1995) New Zealand PDF: http://www.nzfsa.govt.nz/science/data-sheets/yersinia-enterocolitica.pdf which mentions “10 cases, 3 hospitalised, 1 appendectomy. Control measure failure: post pasteurisation contamination.” US reference is Robbins-Browne, R. (1997) </a:t>
            </a:r>
            <a:r>
              <a:rPr lang="en-US" altLang="en-US" sz="800" i="1">
                <a:latin typeface="Arial" panose="020B0604020202020204" pitchFamily="34" charset="0"/>
              </a:rPr>
              <a:t>Yersinia enterocolitica</a:t>
            </a:r>
            <a:r>
              <a:rPr lang="en-US" altLang="en-US" sz="800">
                <a:latin typeface="Arial" panose="020B0604020202020204" pitchFamily="34" charset="0"/>
              </a:rPr>
              <a:t>. In </a:t>
            </a:r>
            <a:r>
              <a:rPr lang="en-US" altLang="en-US" sz="800" i="1">
                <a:latin typeface="Arial" panose="020B0604020202020204" pitchFamily="34" charset="0"/>
              </a:rPr>
              <a:t>Food Microbiology: fundamentals and frontiers</a:t>
            </a:r>
            <a:r>
              <a:rPr lang="en-US" altLang="en-US" sz="800">
                <a:latin typeface="Arial" panose="020B0604020202020204" pitchFamily="34" charset="0"/>
              </a:rPr>
              <a:t>, (Eds) Doyle, M.P., Beuchat, L.R. and Montville, T.D. pp192-215. ASM Press, Washington, D.C., USA. </a:t>
            </a:r>
          </a:p>
          <a:p>
            <a:pPr eaLnBrk="1" hangingPunct="1">
              <a:spcBef>
                <a:spcPct val="0"/>
              </a:spcBef>
            </a:pPr>
            <a:r>
              <a:rPr lang="en-US" altLang="en-US" sz="800">
                <a:latin typeface="Arial" panose="020B0604020202020204" pitchFamily="34" charset="0"/>
              </a:rPr>
              <a:t>8. (2000) Olsen, Sonja J.; Ying, Michelle; et al; “Multidrug-resistant Salmonella Typhimurium infection from milk contaminated after pasteurization,” </a:t>
            </a:r>
            <a:r>
              <a:rPr lang="en-US" altLang="en-US" sz="800" i="1">
                <a:latin typeface="Arial" panose="020B0604020202020204" pitchFamily="34" charset="0"/>
              </a:rPr>
              <a:t>Emerging Infectious Diseases</a:t>
            </a:r>
            <a:r>
              <a:rPr lang="en-US" altLang="en-US" sz="800">
                <a:latin typeface="Arial" panose="020B0604020202020204" pitchFamily="34" charset="0"/>
              </a:rPr>
              <a:t> [serial on the Internet], 2004 MAY; available at http://www.cdc.gov/ncidod/EID/vol10no5/03-0484.htm, accessed 28-May-2007.</a:t>
            </a:r>
          </a:p>
          <a:p>
            <a:pPr eaLnBrk="1" hangingPunct="1">
              <a:spcBef>
                <a:spcPct val="0"/>
              </a:spcBef>
            </a:pPr>
            <a:r>
              <a:rPr lang="en-US" altLang="en-US" sz="800">
                <a:latin typeface="Arial" panose="020B0604020202020204" pitchFamily="34" charset="0"/>
              </a:rPr>
              <a:t>9. CDC 2005 Summary Statistics, http://www.cdc.gov/foodborneoutbreaks/us_outb/fbo2005/2005_Linelist.pdf. Also mentioned briefly in State of Colorado Laboratory Services Division 2005-2006 Annual Report, page 17, http://www.cdc.gov/foodborneoutbreaks/us_outb/fbo2005/2005_Linelist.pdf (“</a:t>
            </a:r>
            <a:r>
              <a:rPr lang="en-US" altLang="en-US" sz="800">
                <a:solidFill>
                  <a:srgbClr val="231F20"/>
                </a:solidFill>
                <a:latin typeface="Arial" panose="020B0604020202020204" pitchFamily="34" charset="0"/>
              </a:rPr>
              <a:t>The Environmental Microbiology Laboratory recovered </a:t>
            </a:r>
            <a:r>
              <a:rPr lang="en-US" altLang="en-US" sz="800" i="1">
                <a:solidFill>
                  <a:srgbClr val="231F20"/>
                </a:solidFill>
                <a:latin typeface="Arial" panose="020B0604020202020204" pitchFamily="34" charset="0"/>
              </a:rPr>
              <a:t>Campylobacter </a:t>
            </a:r>
            <a:r>
              <a:rPr lang="en-US" altLang="en-US" sz="800">
                <a:solidFill>
                  <a:srgbClr val="231F20"/>
                </a:solidFill>
                <a:latin typeface="Arial" panose="020B0604020202020204" pitchFamily="34" charset="0"/>
              </a:rPr>
              <a:t>from milk samples in the Colorado prison system.”)</a:t>
            </a:r>
            <a:endParaRPr lang="en-US" altLang="en-US" sz="800">
              <a:latin typeface="Arial" panose="020B0604020202020204" pitchFamily="34" charset="0"/>
            </a:endParaRPr>
          </a:p>
          <a:p>
            <a:pPr eaLnBrk="1" hangingPunct="1">
              <a:spcBef>
                <a:spcPct val="0"/>
              </a:spcBef>
            </a:pPr>
            <a:r>
              <a:rPr lang="en-US" altLang="en-US" sz="800">
                <a:latin typeface="Arial" panose="020B0604020202020204" pitchFamily="34" charset="0"/>
              </a:rPr>
              <a:t>10. (2006) Yuan, Jean W.; Jay, M.T.; et al, “Campylobacteriosis Outbreak Associated with Pasteurized Milk — California, May 2006,” Epidemic Intelligence Service Conference 2007 (CDC), 2007 APR 16; page 62. Available at http://www.cdc.gov/eis/conference/archives/EIS_program%20indd.pdf, accessed 28-May-2007. This was a paper presented at a conference.</a:t>
            </a:r>
          </a:p>
          <a:p>
            <a:pPr eaLnBrk="1" hangingPunct="1">
              <a:spcBef>
                <a:spcPct val="0"/>
              </a:spcBef>
            </a:pPr>
            <a:r>
              <a:rPr lang="en-US" altLang="en-US" sz="800">
                <a:latin typeface="Arial" panose="020B0604020202020204" pitchFamily="34" charset="0"/>
              </a:rPr>
              <a:t>11. Associated Press, January 8, 2008</a:t>
            </a:r>
          </a:p>
          <a:p>
            <a:pPr eaLnBrk="1" hangingPunct="1">
              <a:spcBef>
                <a:spcPct val="0"/>
              </a:spcBef>
            </a:pPr>
            <a:endParaRPr lang="en-US" altLang="en-US" sz="700">
              <a:latin typeface="Arial" panose="020B0604020202020204" pitchFamily="34" charset="0"/>
            </a:endParaRPr>
          </a:p>
          <a:p>
            <a:pPr eaLnBrk="1" hangingPunct="1">
              <a:spcBef>
                <a:spcPct val="0"/>
              </a:spcBef>
            </a:pPr>
            <a:endParaRPr lang="en-US" altLang="en-US" sz="700" b="1">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3829540-69AC-41C4-95DC-778B630D6AD4}" type="slidenum">
              <a:rPr lang="en-US" altLang="en-US" sz="1200"/>
              <a:pPr eaLnBrk="1" hangingPunct="1"/>
              <a:t>38</a:t>
            </a:fld>
            <a:endParaRPr lang="en-US" altLang="en-US" sz="1200"/>
          </a:p>
        </p:txBody>
      </p:sp>
      <p:sp>
        <p:nvSpPr>
          <p:cNvPr id="190467" name="Rectangle 2"/>
          <p:cNvSpPr>
            <a:spLocks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9FDF51E-A85E-4F13-B78A-3D290BD30D49}" type="slidenum">
              <a:rPr lang="en-US" altLang="en-US" sz="1200"/>
              <a:pPr eaLnBrk="1" hangingPunct="1"/>
              <a:t>39</a:t>
            </a:fld>
            <a:endParaRPr lang="en-US" altLang="en-US" sz="1200"/>
          </a:p>
        </p:txBody>
      </p:sp>
      <p:sp>
        <p:nvSpPr>
          <p:cNvPr id="191491" name="Rectangle 2"/>
          <p:cNvSpPr>
            <a:spLocks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r>
              <a:rPr lang="en-US" altLang="en-US">
                <a:latin typeface="Arial" panose="020B0604020202020204" pitchFamily="34" charset="0"/>
                <a:cs typeface="Times New Roman" panose="02020603050405020304" pitchFamily="18" charset="0"/>
              </a:rPr>
              <a:t>Bias is obvious in many studies the government uses to argue against raw milk.  This study led to laws banning the sale of raw milk in the state of Georgia.</a:t>
            </a:r>
          </a:p>
          <a:p>
            <a:pPr eaLnBrk="1" hangingPunct="1"/>
            <a:endParaRPr lang="en-US" altLang="en-US">
              <a:solidFill>
                <a:srgbClr val="006600"/>
              </a:solidFill>
              <a:latin typeface="Arial" panose="020B0604020202020204" pitchFamily="34" charset="0"/>
            </a:endParaRPr>
          </a:p>
          <a:p>
            <a:pPr eaLnBrk="1" hangingPunct="1"/>
            <a:r>
              <a:rPr lang="en-US" altLang="en-US">
                <a:solidFill>
                  <a:srgbClr val="00CC00"/>
                </a:solidFill>
                <a:latin typeface="Arial" panose="020B0604020202020204" pitchFamily="34" charset="0"/>
              </a:rPr>
              <a:t>Ron Hall, an Australian microbiologist who has worked in the dairy industry for 40 years, says that “the natural habitat for Campylobacter is water, and it contaminates foods, particularly cooked foods, from the use of poor quality water and incorrectly washed and cleaned food processing equipment. Most scientists and food regulators have no scientific knowledge of automated cleaning systems for food factories. Water-loving bacteria such as the pathogen Campylobacter thrive in seals and dead spots in the equipment that are not adequately cleaned and sanitized.”</a:t>
            </a:r>
          </a:p>
          <a:p>
            <a:pPr eaLnBrk="1" hangingPunct="1"/>
            <a:endParaRPr lang="en-US" altLang="en-US">
              <a:solidFill>
                <a:srgbClr val="00CC00"/>
              </a:solidFill>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r>
              <a:rPr lang="en-US" altLang="en-US">
                <a:latin typeface="Arial" panose="020B0604020202020204" pitchFamily="34" charset="0"/>
              </a:rPr>
              <a:t>Potter, Morris E.; Blaser, Martin J.; et. al. Human Campylobacter Infection Associated with Certified Raw Milk, </a:t>
            </a:r>
            <a:r>
              <a:rPr lang="en-US" altLang="en-US" i="1">
                <a:latin typeface="Arial" panose="020B0604020202020204" pitchFamily="34" charset="0"/>
              </a:rPr>
              <a:t>American Journal of Epidemiology</a:t>
            </a:r>
            <a:r>
              <a:rPr lang="en-US" altLang="en-US">
                <a:latin typeface="Arial" panose="020B0604020202020204" pitchFamily="34" charset="0"/>
              </a:rPr>
              <a:t> Vol. 117, No. 4: 475-483 . Abstract on line here: http://aje.oxfordjournals.org/cgi/content/abstract/117/4/475.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F252600-6F2C-45AE-B31B-B9DD576EEDAA}" type="slidenum">
              <a:rPr lang="en-US" altLang="en-US" sz="1200"/>
              <a:pPr eaLnBrk="1" hangingPunct="1"/>
              <a:t>40</a:t>
            </a:fld>
            <a:endParaRPr lang="en-US" altLang="en-US" sz="1200"/>
          </a:p>
        </p:txBody>
      </p:sp>
      <p:sp>
        <p:nvSpPr>
          <p:cNvPr id="192515" name="Rectangle 2"/>
          <p:cNvSpPr>
            <a:spLocks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r>
              <a:rPr lang="en-US" altLang="en-US">
                <a:latin typeface="Arial" panose="020B0604020202020204" pitchFamily="34" charset="0"/>
                <a:cs typeface="Times New Roman" panose="02020603050405020304" pitchFamily="18" charset="0"/>
              </a:rPr>
              <a:t>This outbreak in Wisconsin was all over the news.  The government excluded the hundreds of sick people who did not drink raw milk from their statistics. </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a:t>
            </a:r>
          </a:p>
          <a:p>
            <a:pPr algn="r" eaLnBrk="1" hangingPunct="1">
              <a:spcBef>
                <a:spcPct val="50000"/>
              </a:spcBef>
            </a:pPr>
            <a:r>
              <a:rPr lang="en-US" altLang="en-US" sz="900" i="1">
                <a:latin typeface="Arial" panose="020B0604020202020204" pitchFamily="34" charset="0"/>
              </a:rPr>
              <a:t>1. MMWR 2002 JUN 28;51(25):548 </a:t>
            </a:r>
          </a:p>
          <a:p>
            <a:pPr algn="r" eaLnBrk="1" hangingPunct="1">
              <a:spcBef>
                <a:spcPct val="0"/>
              </a:spcBef>
            </a:pPr>
            <a:r>
              <a:rPr lang="en-US" altLang="en-US" sz="900" i="1">
                <a:latin typeface="Arial" panose="020B0604020202020204" pitchFamily="34" charset="0"/>
              </a:rPr>
              <a:t>2. http://www.realmilk.com/pr_071402.html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D673CE4-8AD0-46C5-953A-A92A3A3708B2}" type="slidenum">
              <a:rPr lang="en-US" altLang="en-US" sz="1200"/>
              <a:pPr eaLnBrk="1" hangingPunct="1"/>
              <a:t>41</a:t>
            </a:fld>
            <a:endParaRPr lang="en-US" altLang="en-US" sz="1200"/>
          </a:p>
        </p:txBody>
      </p:sp>
      <p:sp>
        <p:nvSpPr>
          <p:cNvPr id="193539" name="Rectangle 2"/>
          <p:cNvSpPr>
            <a:spLocks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r>
              <a:rPr lang="en-US" altLang="en-US">
                <a:latin typeface="Arial" panose="020B0604020202020204" pitchFamily="34" charset="0"/>
                <a:cs typeface="Times New Roman" panose="02020603050405020304" pitchFamily="18" charset="0"/>
              </a:rPr>
              <a:t>This outbreak, whose cause was never determined, led to the closing of the last remaining raw milk dairy in Ohio.</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Full Citations:</a:t>
            </a:r>
            <a:br>
              <a:rPr lang="en-US" altLang="en-US" b="1">
                <a:latin typeface="Arial" panose="020B0604020202020204" pitchFamily="34" charset="0"/>
              </a:rPr>
            </a:br>
            <a:r>
              <a:rPr lang="en-US" altLang="en-US" i="1">
                <a:latin typeface="Arial" panose="020B0604020202020204" pitchFamily="34" charset="0"/>
              </a:rPr>
              <a:t>1. MMWR 2002 JUN 28;51(25):548 </a:t>
            </a:r>
          </a:p>
          <a:p>
            <a:pPr eaLnBrk="1" hangingPunct="1"/>
            <a:r>
              <a:rPr lang="en-US" altLang="en-US" i="1">
                <a:latin typeface="Arial" panose="020B0604020202020204" pitchFamily="34" charset="0"/>
              </a:rPr>
              <a:t>2. http://www.realmilk.com/pr_071402.html</a:t>
            </a:r>
          </a:p>
          <a:p>
            <a:pPr eaLnBrk="1" hangingPunct="1">
              <a:spcBef>
                <a:spcPct val="20000"/>
              </a:spcBef>
            </a:pPr>
            <a:br>
              <a:rPr lang="en-US" altLang="en-US" b="1">
                <a:latin typeface="Arial" panose="020B0604020202020204" pitchFamily="34" charset="0"/>
              </a:rPr>
            </a:br>
            <a:endParaRPr lang="en-US" altLang="en-US" b="1">
              <a:latin typeface="Arial" panose="020B0604020202020204" pitchFamily="34" charset="0"/>
            </a:endParaRPr>
          </a:p>
          <a:p>
            <a:pPr eaLnBrk="1" hangingPunct="1"/>
            <a:endParaRPr lang="en-US" altLang="en-US" b="1">
              <a:latin typeface="Arial" panose="020B0604020202020204" pitchFamily="34" charset="0"/>
            </a:endParaRPr>
          </a:p>
        </p:txBody>
      </p:sp>
      <p:sp>
        <p:nvSpPr>
          <p:cNvPr id="193541" name="Rectangle 4"/>
          <p:cNvSpPr>
            <a:spLocks noChangeArrowheads="1"/>
          </p:cNvSpPr>
          <p:nvPr/>
        </p:nvSpPr>
        <p:spPr bwMode="auto">
          <a:xfrm>
            <a:off x="6173788" y="4154488"/>
            <a:ext cx="35496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2" tIns="46616" rIns="93232" bIns="46616">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r>
              <a:rPr lang="en-US" altLang="en-US" i="1"/>
              <a:t>1. MMWR 2002 JUN 28;51(25):548 </a:t>
            </a:r>
          </a:p>
          <a:p>
            <a:pPr eaLnBrk="1" hangingPunct="1"/>
            <a:r>
              <a:rPr lang="en-US" altLang="en-US" i="1"/>
              <a:t>2. http://www.realmilk.com/pr_071402.html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DF1B8FD-D7E5-4485-88AD-8C36801BA89F}" type="slidenum">
              <a:rPr lang="en-US" altLang="en-US" sz="1200"/>
              <a:pPr eaLnBrk="1" hangingPunct="1"/>
              <a:t>42</a:t>
            </a:fld>
            <a:endParaRPr lang="en-US" altLang="en-US" sz="1200"/>
          </a:p>
        </p:txBody>
      </p:sp>
      <p:sp>
        <p:nvSpPr>
          <p:cNvPr id="194563" name="Rectangle 2"/>
          <p:cNvSpPr>
            <a:spLocks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p>
          <a:p>
            <a:pPr eaLnBrk="1" hangingPunct="1"/>
            <a:endParaRPr lang="en-US" altLang="en-US" i="1">
              <a:latin typeface="Arial" panose="020B0604020202020204" pitchFamily="34" charset="0"/>
            </a:endParaRPr>
          </a:p>
          <a:p>
            <a:pPr eaLnBrk="1" hangingPunct="1"/>
            <a:r>
              <a:rPr lang="en-US" altLang="en-US" b="1">
                <a:latin typeface="Arial" panose="020B0604020202020204" pitchFamily="34" charset="0"/>
              </a:rPr>
              <a:t>Full Citations:</a:t>
            </a:r>
          </a:p>
          <a:p>
            <a:pPr eaLnBrk="1" fontAlgn="b" hangingPunct="1"/>
            <a:r>
              <a:rPr lang="en-US" altLang="en-US" sz="1000">
                <a:latin typeface="Arial" panose="020B0604020202020204" pitchFamily="34" charset="0"/>
                <a:cs typeface="Arial" panose="020B0604020202020204" pitchFamily="34" charset="0"/>
              </a:rPr>
              <a:t>Public Health Agency of Canada (PHAC), “</a:t>
            </a:r>
            <a:r>
              <a:rPr lang="en-US" altLang="en-US" sz="1000" i="1">
                <a:latin typeface="Arial" panose="020B0604020202020204" pitchFamily="34" charset="0"/>
                <a:cs typeface="Arial" panose="020B0604020202020204" pitchFamily="34" charset="0"/>
              </a:rPr>
              <a:t>Escherichia Coli</a:t>
            </a:r>
            <a:r>
              <a:rPr lang="en-US" altLang="en-US" sz="1000">
                <a:latin typeface="Arial" panose="020B0604020202020204" pitchFamily="34" charset="0"/>
                <a:cs typeface="Arial" panose="020B0604020202020204" pitchFamily="34" charset="0"/>
              </a:rPr>
              <a:t> O157 Outbreak Associated with the Ingestion of Unpasteurized Goat’s Milk in British Columbia, 2001,” </a:t>
            </a:r>
            <a:r>
              <a:rPr lang="en-US" altLang="en-US" sz="1000" i="1">
                <a:latin typeface="Arial" panose="020B0604020202020204" pitchFamily="34" charset="0"/>
                <a:cs typeface="Arial" panose="020B0604020202020204" pitchFamily="34" charset="0"/>
              </a:rPr>
              <a:t>Canada Communicable Disease Report (CCDR),</a:t>
            </a:r>
            <a:r>
              <a:rPr lang="en-US" altLang="en-US" sz="1000">
                <a:latin typeface="Arial" panose="020B0604020202020204" pitchFamily="34" charset="0"/>
                <a:cs typeface="Arial" panose="020B0604020202020204" pitchFamily="34" charset="0"/>
              </a:rPr>
              <a:t> 2002 JAN 1; 28-01(1):6. Online at http://www.phac-aspc.gc.ca/publicat/ccdr-rmtc/02vol28/dr2801eb.html, accessed 11-Jan-2007</a:t>
            </a:r>
          </a:p>
          <a:p>
            <a:pPr eaLnBrk="1" hangingPunct="1"/>
            <a:endParaRPr lang="en-US" altLang="en-US" sz="100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Fallacy of the Modern is a specific case of Overgeneralization based on technocratic arrogance.</a:t>
            </a:r>
          </a:p>
          <a:p>
            <a:endParaRPr lang="en-US" altLang="en-US">
              <a:latin typeface="Arial" panose="020B0604020202020204" pitchFamily="34" charset="0"/>
            </a:endParaRPr>
          </a:p>
          <a:p>
            <a:r>
              <a:rPr lang="en-US" altLang="en-US">
                <a:latin typeface="Arial" panose="020B0604020202020204" pitchFamily="34" charset="0"/>
              </a:rPr>
              <a:t>In addition to the BROAD BRUSH:</a:t>
            </a:r>
          </a:p>
          <a:p>
            <a:r>
              <a:rPr lang="en-US" altLang="en-US">
                <a:latin typeface="Arial" panose="020B0604020202020204" pitchFamily="34" charset="0"/>
              </a:rPr>
              <a:t>Note the conditional “may” used to make the statement logically true under any conditions.</a:t>
            </a:r>
          </a:p>
          <a:p>
            <a:r>
              <a:rPr lang="en-US" altLang="en-US">
                <a:latin typeface="Arial" panose="020B0604020202020204" pitchFamily="34" charset="0"/>
              </a:rPr>
              <a:t>Note the pejorative “harbor” used to color the listener’s/reader’s attitude toward the topic</a:t>
            </a:r>
          </a:p>
          <a:p>
            <a:r>
              <a:rPr lang="en-US" altLang="en-US">
                <a:latin typeface="Arial" panose="020B0604020202020204" pitchFamily="34" charset="0"/>
              </a:rPr>
              <a:t>Note the exaggerative “a host” used to magnify the limited list of pathogens and imply large quantities </a:t>
            </a:r>
          </a:p>
          <a:p>
            <a:r>
              <a:rPr lang="en-US" altLang="en-US">
                <a:latin typeface="Arial" panose="020B0604020202020204" pitchFamily="34" charset="0"/>
              </a:rPr>
              <a:t>Note the inclusion of rare (or largely bygone in the U.S.) instances (e.g. yersinia &amp; brucella) to bolster the claim and add to the fear factor</a:t>
            </a:r>
          </a:p>
          <a:p>
            <a:endParaRPr lang="en-US" altLang="en-US">
              <a:latin typeface="Arial" panose="020B0604020202020204" pitchFamily="34" charset="0"/>
            </a:endParaRPr>
          </a:p>
          <a:p>
            <a:pPr>
              <a:buFontTx/>
              <a:buChar char="•"/>
            </a:pPr>
            <a:r>
              <a:rPr lang="en-US" altLang="en-US">
                <a:latin typeface="Arial" panose="020B0604020202020204" pitchFamily="34" charset="0"/>
              </a:rPr>
              <a:t>No cases of lysteria poisoning in 12 years attributed to drinking raw milk – Beals 2011</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AAD5921-C892-4559-9054-884C4C025D3E}" type="slidenum">
              <a:rPr lang="en-US" altLang="en-US" sz="1200"/>
              <a:pPr eaLnBrk="1" hangingPunct="1"/>
              <a:t>47</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92B58D5-3388-4D13-A086-C32A8A4944AF}" type="slidenum">
              <a:rPr lang="en-US" altLang="en-US" sz="1200"/>
              <a:pPr eaLnBrk="1" hangingPunct="1"/>
              <a:t>4</a:t>
            </a:fld>
            <a:endParaRPr lang="en-US" altLang="en-US" sz="1200"/>
          </a:p>
        </p:txBody>
      </p:sp>
      <p:sp>
        <p:nvSpPr>
          <p:cNvPr id="159747" name="Rectangle 2"/>
          <p:cNvSpPr>
            <a:spLocks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D2A50BB-561A-4F5F-87E6-5C495D65333E}" type="slidenum">
              <a:rPr lang="en-US" altLang="en-US" sz="1200"/>
              <a:pPr eaLnBrk="1" hangingPunct="1"/>
              <a:t>55</a:t>
            </a:fld>
            <a:endParaRPr lang="en-US" altLang="en-US" sz="1200"/>
          </a:p>
        </p:txBody>
      </p:sp>
      <p:sp>
        <p:nvSpPr>
          <p:cNvPr id="196611" name="Rectangle 2"/>
          <p:cNvSpPr>
            <a:spLocks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3697168A-5474-4982-8621-F35F661062B9}" type="slidenum">
              <a:rPr lang="en-US" altLang="en-US" sz="1200"/>
              <a:pPr eaLnBrk="1" hangingPunct="1"/>
              <a:t>56</a:t>
            </a:fld>
            <a:endParaRPr lang="en-US" altLang="en-US" sz="1200"/>
          </a:p>
        </p:txBody>
      </p:sp>
      <p:sp>
        <p:nvSpPr>
          <p:cNvPr id="197635" name="Rectangle 2"/>
          <p:cNvSpPr>
            <a:spLocks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spcBef>
                <a:spcPct val="50000"/>
              </a:spcBef>
            </a:pPr>
            <a:r>
              <a:rPr lang="en-US" altLang="en-US" sz="800">
                <a:latin typeface="Arial" panose="020B0604020202020204" pitchFamily="34" charset="0"/>
              </a:rPr>
              <a:t>Schmid, Ron, </a:t>
            </a:r>
            <a:r>
              <a:rPr lang="en-US" altLang="en-US" sz="800" i="1">
                <a:latin typeface="Arial" panose="020B0604020202020204" pitchFamily="34" charset="0"/>
              </a:rPr>
              <a:t>The Untold Story of Milk</a:t>
            </a:r>
            <a:r>
              <a:rPr lang="en-US" altLang="en-US" sz="800">
                <a:latin typeface="Arial" panose="020B0604020202020204" pitchFamily="34" charset="0"/>
              </a:rPr>
              <a:t>, NewTrends Publishing.</a:t>
            </a:r>
          </a:p>
          <a:p>
            <a:pPr eaLnBrk="1" hangingPunct="1"/>
            <a:endParaRPr lang="en-US" altLang="en-US" b="1">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4E2B7E6-78EB-4BE8-9A3E-431DDE660BD1}" type="slidenum">
              <a:rPr lang="en-US" altLang="en-US" sz="1200"/>
              <a:pPr eaLnBrk="1" hangingPunct="1"/>
              <a:t>61</a:t>
            </a:fld>
            <a:endParaRPr lang="en-US" altLang="en-US" sz="1200"/>
          </a:p>
        </p:txBody>
      </p:sp>
      <p:sp>
        <p:nvSpPr>
          <p:cNvPr id="198659" name="Rectangle 2"/>
          <p:cNvSpPr>
            <a:spLocks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3DE1F046-AF29-451C-8957-74A1B87A08F4}" type="slidenum">
              <a:rPr lang="en-US" altLang="en-US" sz="1200"/>
              <a:pPr eaLnBrk="1" hangingPunct="1"/>
              <a:t>65</a:t>
            </a:fld>
            <a:endParaRPr lang="en-US" altLang="en-US" sz="1200"/>
          </a:p>
        </p:txBody>
      </p:sp>
      <p:sp>
        <p:nvSpPr>
          <p:cNvPr id="199683" name="Rectangle 2"/>
          <p:cNvSpPr>
            <a:spLocks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p>
          <a:p>
            <a:pPr eaLnBrk="1" hangingPunct="1"/>
            <a:endParaRPr lang="en-US" altLang="en-US" i="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spcBef>
                <a:spcPct val="50000"/>
              </a:spcBef>
            </a:pPr>
            <a:r>
              <a:rPr lang="en-US" altLang="en-US" sz="1000">
                <a:latin typeface="Arial" panose="020B0604020202020204" pitchFamily="34" charset="0"/>
              </a:rPr>
              <a:t>1.</a:t>
            </a:r>
            <a:r>
              <a:rPr lang="en-US" altLang="en-US" sz="1000" i="1">
                <a:latin typeface="Arial" panose="020B0604020202020204" pitchFamily="34" charset="0"/>
              </a:rPr>
              <a:t> </a:t>
            </a:r>
            <a:r>
              <a:rPr lang="en-US" altLang="en-US" sz="1000">
                <a:latin typeface="Arial" panose="020B0604020202020204" pitchFamily="34" charset="0"/>
                <a:cs typeface="Arial" panose="020B0604020202020204" pitchFamily="34" charset="0"/>
              </a:rPr>
              <a:t>Grant, Irene; Ball, Hywel; et al, “Incidence of Mycobacterium paratuberculosis in bulk raw and commercially pasteurized cows' milk from approved dairy processing establishments in the United Kingdom,” </a:t>
            </a:r>
            <a:r>
              <a:rPr lang="en-US" altLang="en-US" sz="1000" i="1">
                <a:latin typeface="Arial" panose="020B0604020202020204" pitchFamily="34" charset="0"/>
                <a:cs typeface="Arial" panose="020B0604020202020204" pitchFamily="34" charset="0"/>
              </a:rPr>
              <a:t>Applied &amp; Environmental Microbiology</a:t>
            </a:r>
            <a:r>
              <a:rPr lang="en-US" altLang="en-US" sz="1000">
                <a:latin typeface="Arial" panose="020B0604020202020204" pitchFamily="34" charset="0"/>
                <a:cs typeface="Arial" panose="020B0604020202020204" pitchFamily="34" charset="0"/>
              </a:rPr>
              <a:t>, 2002 MAY; 68(5): 2428-2435. </a:t>
            </a:r>
          </a:p>
          <a:p>
            <a:pPr eaLnBrk="1" hangingPunct="1">
              <a:spcBef>
                <a:spcPct val="50000"/>
              </a:spcBef>
            </a:pPr>
            <a:r>
              <a:rPr lang="en-US" altLang="en-US" sz="1000">
                <a:latin typeface="Arial" panose="020B0604020202020204" pitchFamily="34" charset="0"/>
              </a:rPr>
              <a:t>2. </a:t>
            </a:r>
            <a:r>
              <a:rPr lang="en-US" altLang="en-US" sz="1000">
                <a:latin typeface="Arial" panose="020B0604020202020204" pitchFamily="34" charset="0"/>
                <a:cs typeface="Arial" panose="020B0604020202020204" pitchFamily="34" charset="0"/>
              </a:rPr>
              <a:t>Ryser, Elliott, Chapter 13. Public Health Concerns, </a:t>
            </a:r>
            <a:r>
              <a:rPr lang="en-US" altLang="en-US" sz="1000" i="1">
                <a:latin typeface="Arial" panose="020B0604020202020204" pitchFamily="34" charset="0"/>
                <a:cs typeface="Arial" panose="020B0604020202020204" pitchFamily="34" charset="0"/>
              </a:rPr>
              <a:t>Applied Dairy Microbiology</a:t>
            </a:r>
            <a:r>
              <a:rPr lang="en-US" altLang="en-US" sz="1000">
                <a:latin typeface="Arial" panose="020B0604020202020204" pitchFamily="34" charset="0"/>
                <a:cs typeface="Arial" panose="020B0604020202020204" pitchFamily="34" charset="0"/>
              </a:rPr>
              <a:t>, Marth, Elmer; Steele, James, Marcel Dekker, New York, 2001, 397, </a:t>
            </a:r>
            <a:endParaRPr lang="en-US" altLang="en-US" sz="100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D7A601E-6BAD-4A1B-8F4F-818FF3082F23}" type="slidenum">
              <a:rPr lang="en-US" altLang="en-US" sz="1200"/>
              <a:pPr eaLnBrk="1" hangingPunct="1"/>
              <a:t>66</a:t>
            </a:fld>
            <a:endParaRPr lang="en-US" altLang="en-US" sz="1200"/>
          </a:p>
        </p:txBody>
      </p:sp>
      <p:sp>
        <p:nvSpPr>
          <p:cNvPr id="200707" name="Rectangle 2"/>
          <p:cNvSpPr>
            <a:spLocks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r>
              <a:rPr lang="en-US" altLang="en-US">
                <a:latin typeface="Arial" panose="020B0604020202020204" pitchFamily="34" charset="0"/>
                <a:cs typeface="Times New Roman" panose="02020603050405020304" pitchFamily="18" charset="0"/>
              </a:rPr>
              <a:t>Modern milk is shipped in tanker trucks and processed in large factories where miles of pipes ship the milk through the various high-temperature processes. These pipes must be cleaned out by various solvents and industrial cleaners—and residues invariably end up in the milk.</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Full Citations: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50411B2-D65E-4BCB-B511-1CA1C84B2E9D}" type="slidenum">
              <a:rPr lang="en-US" altLang="en-US" sz="1200"/>
              <a:pPr eaLnBrk="1" hangingPunct="1"/>
              <a:t>67</a:t>
            </a:fld>
            <a:endParaRPr lang="en-US" altLang="en-US" sz="1200"/>
          </a:p>
        </p:txBody>
      </p:sp>
      <p:sp>
        <p:nvSpPr>
          <p:cNvPr id="201731" name="Rectangle 2"/>
          <p:cNvSpPr>
            <a:spLocks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p>
          <a:p>
            <a:pPr eaLnBrk="1" hangingPunct="1"/>
            <a:endParaRPr lang="en-US" altLang="en-US" i="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r>
              <a:rPr lang="en-US" altLang="en-US" sz="700">
                <a:latin typeface="Verdana" panose="020B0604030504040204" pitchFamily="34" charset="0"/>
              </a:rPr>
              <a:t>Peck, John E. “Spinach Crisis Reflects Need For Smaller Farms,” </a:t>
            </a:r>
            <a:r>
              <a:rPr lang="en-US" altLang="en-US" sz="700" i="1">
                <a:latin typeface="Verdana" panose="020B0604030504040204" pitchFamily="34" charset="0"/>
              </a:rPr>
              <a:t>The Capital Times</a:t>
            </a:r>
            <a:r>
              <a:rPr lang="en-US" altLang="en-US" sz="700">
                <a:latin typeface="Verdana" panose="020B0604030504040204" pitchFamily="34" charset="0"/>
              </a:rPr>
              <a:t>, A8, October 2, 2006</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3E911C1-DBE3-4E39-8536-8CB4C45200E7}" type="slidenum">
              <a:rPr lang="en-US" altLang="en-US" sz="1200"/>
              <a:pPr eaLnBrk="1" hangingPunct="1"/>
              <a:t>68</a:t>
            </a:fld>
            <a:endParaRPr lang="en-US" altLang="en-US" sz="1200"/>
          </a:p>
        </p:txBody>
      </p:sp>
      <p:sp>
        <p:nvSpPr>
          <p:cNvPr id="202755" name="Rectangle 2"/>
          <p:cNvSpPr>
            <a:spLocks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45C07AB-5088-4FB3-A9AC-9AA1AB017793}" type="slidenum">
              <a:rPr lang="en-US" altLang="en-US" sz="1200"/>
              <a:pPr eaLnBrk="1" hangingPunct="1"/>
              <a:t>73</a:t>
            </a:fld>
            <a:endParaRPr lang="en-US" altLang="en-US" sz="1200"/>
          </a:p>
        </p:txBody>
      </p:sp>
      <p:sp>
        <p:nvSpPr>
          <p:cNvPr id="203779" name="Rectangle 2"/>
          <p:cNvSpPr>
            <a:spLocks noChangeArrowheads="1" noTextEdit="1"/>
          </p:cNvSpPr>
          <p:nvPr>
            <p:ph type="sldImg"/>
          </p:nvPr>
        </p:nvSpPr>
        <p:spPr>
          <a:solidFill>
            <a:srgbClr val="FFFFFF"/>
          </a:solidFill>
          <a:ln/>
        </p:spPr>
      </p:sp>
      <p:sp>
        <p:nvSpPr>
          <p:cNvPr id="20378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r>
              <a:rPr lang="en-US" altLang="en-US" sz="1000">
                <a:latin typeface="Arial" panose="020B0604020202020204" pitchFamily="34" charset="0"/>
              </a:rPr>
              <a:t>Bren, Linda, “Got Milk? Make Sure It's Pasteurized,” </a:t>
            </a:r>
            <a:r>
              <a:rPr lang="en-US" altLang="en-US" sz="1000" i="1">
                <a:latin typeface="Arial" panose="020B0604020202020204" pitchFamily="34" charset="0"/>
              </a:rPr>
              <a:t>FDA Consumer</a:t>
            </a:r>
            <a:r>
              <a:rPr lang="en-US" altLang="en-US" sz="1000">
                <a:latin typeface="Arial" panose="020B0604020202020204" pitchFamily="34" charset="0"/>
              </a:rPr>
              <a:t>, SEP-OCT 2004, available from http://findarticles.com/p/articles/mi_m1370/is_5_38/ai_n6198587, accessed 23 May 2007.</a:t>
            </a:r>
          </a:p>
          <a:p>
            <a:pPr eaLnBrk="1" hangingPunct="1"/>
            <a:endParaRPr lang="en-US" altLang="en-US" sz="100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9A917AC-9DF6-47E6-A1D7-181B444134AB}" type="slidenum">
              <a:rPr lang="en-US" altLang="en-US" sz="1200"/>
              <a:pPr eaLnBrk="1" hangingPunct="1"/>
              <a:t>74</a:t>
            </a:fld>
            <a:endParaRPr lang="en-US" altLang="en-US" sz="1200"/>
          </a:p>
        </p:txBody>
      </p:sp>
      <p:sp>
        <p:nvSpPr>
          <p:cNvPr id="204803" name="Rectangle 2"/>
          <p:cNvSpPr>
            <a:spLocks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Pasteurization flattens and destroys the protein components in milk—and most of the protective components are protein compounds.  As a result, the body mounts an immune response to pasteurized milk.</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FA8236E-C9B5-4234-93D5-6E97ED0807A9}" type="slidenum">
              <a:rPr lang="en-US" altLang="en-US" sz="1200"/>
              <a:pPr eaLnBrk="1" hangingPunct="1"/>
              <a:t>75</a:t>
            </a:fld>
            <a:endParaRPr lang="en-US" altLang="en-US" sz="1200"/>
          </a:p>
        </p:txBody>
      </p:sp>
      <p:sp>
        <p:nvSpPr>
          <p:cNvPr id="205827" name="Rectangle 2"/>
          <p:cNvSpPr>
            <a:spLocks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800" i="1">
                <a:latin typeface="Arial" panose="020B0604020202020204" pitchFamily="34" charset="0"/>
              </a:rPr>
              <a:t>Arch Ped 1926 JUN; 43:380</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C878F65-2E58-480E-83E9-B7558AC1B0E0}" type="slidenum">
              <a:rPr lang="en-US" altLang="en-US" sz="1200"/>
              <a:pPr eaLnBrk="1" hangingPunct="1"/>
              <a:t>5</a:t>
            </a:fld>
            <a:endParaRPr lang="en-US" altLang="en-US" sz="1200"/>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i="1">
                <a:latin typeface="Arial" panose="020B0604020202020204" pitchFamily="34" charset="0"/>
              </a:rPr>
              <a:t> </a:t>
            </a:r>
          </a:p>
          <a:p>
            <a:pPr eaLnBrk="1" hangingPunct="1"/>
            <a:endParaRPr lang="en-US" altLang="en-US" i="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rPr>
              <a:t>1. Jacob, Benoy; Manoj, N.K.; et al, “Antibacterial property of goat milk lactoperoxidase,” </a:t>
            </a:r>
            <a:r>
              <a:rPr lang="en-US" altLang="en-US" sz="1000" i="1">
                <a:latin typeface="Arial" panose="020B0604020202020204" pitchFamily="34" charset="0"/>
              </a:rPr>
              <a:t>Indian Journal of Experimental Biology</a:t>
            </a:r>
            <a:r>
              <a:rPr lang="en-US" altLang="en-US" sz="1000">
                <a:latin typeface="Arial" panose="020B0604020202020204" pitchFamily="34" charset="0"/>
              </a:rPr>
              <a:t>, August 1998;36:808-810. 					</a:t>
            </a:r>
          </a:p>
          <a:p>
            <a:pPr eaLnBrk="1" hangingPunct="1"/>
            <a:r>
              <a:rPr lang="en-US" altLang="en-US" sz="1000">
                <a:latin typeface="Arial" panose="020B0604020202020204" pitchFamily="34" charset="0"/>
              </a:rPr>
              <a:t>2. Kussendrager, Klaas; Van Hooijdonk, A.C.M., “Lactoperoxidase: physico-chemical properties, occurrence, mechanism of action and applications,” </a:t>
            </a:r>
            <a:r>
              <a:rPr lang="en-US" altLang="en-US" sz="1000" i="1">
                <a:latin typeface="Arial" panose="020B0604020202020204" pitchFamily="34" charset="0"/>
              </a:rPr>
              <a:t>British Journal of Nutrition</a:t>
            </a:r>
            <a:r>
              <a:rPr lang="en-US" altLang="en-US" sz="1000">
                <a:latin typeface="Arial" panose="020B0604020202020204" pitchFamily="34" charset="0"/>
              </a:rPr>
              <a:t>, 2000; 84(Supp 1):S19-S25.</a:t>
            </a:r>
          </a:p>
          <a:p>
            <a:pPr eaLnBrk="1" hangingPunct="1"/>
            <a:r>
              <a:rPr lang="en-US" altLang="en-US" sz="1000">
                <a:latin typeface="Arial" panose="020B0604020202020204" pitchFamily="34" charset="0"/>
              </a:rPr>
              <a:t>3. Zapico, P.; Gaya, P; et al, “Influence of breed, animal, and days of lactation on lactoperoxidase system components in goat milk,” </a:t>
            </a:r>
            <a:r>
              <a:rPr lang="en-US" altLang="en-US" sz="1000" i="1">
                <a:latin typeface="Arial" panose="020B0604020202020204" pitchFamily="34" charset="0"/>
              </a:rPr>
              <a:t>Journal of Dairy Science</a:t>
            </a:r>
            <a:r>
              <a:rPr lang="en-US" altLang="en-US" sz="1000">
                <a:latin typeface="Arial" panose="020B0604020202020204" pitchFamily="34" charset="0"/>
              </a:rPr>
              <a:t>, 1991; 74:783. </a:t>
            </a:r>
          </a:p>
          <a:p>
            <a:pPr eaLnBrk="1" hangingPunct="1"/>
            <a:r>
              <a:rPr lang="en-US" altLang="en-US" sz="1000">
                <a:latin typeface="Arial" panose="020B0604020202020204" pitchFamily="34" charset="0"/>
              </a:rPr>
              <a:t>4. Jacob, Benoy; Antony, Essy; et al, “Thiocyanate mediated antifungal and antibacterial property of goat milk lactoperoxidase,” </a:t>
            </a:r>
            <a:r>
              <a:rPr lang="en-US" altLang="en-US" sz="1000" i="1">
                <a:latin typeface="Arial" panose="020B0604020202020204" pitchFamily="34" charset="0"/>
              </a:rPr>
              <a:t>Life Sciences</a:t>
            </a:r>
            <a:r>
              <a:rPr lang="en-US" altLang="en-US" sz="1000">
                <a:latin typeface="Arial" panose="020B0604020202020204" pitchFamily="34" charset="0"/>
              </a:rPr>
              <a:t>, 2000; 66(25):2433.</a:t>
            </a:r>
          </a:p>
          <a:p>
            <a:pPr algn="ctr" eaLnBrk="1" fontAlgn="b" hangingPunct="1"/>
            <a:endParaRPr lang="en-US" altLang="en-US" sz="1000">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D4F2847-466E-4337-845A-B5D6072BCCE1}" type="slidenum">
              <a:rPr lang="en-US" altLang="en-US" sz="1200"/>
              <a:pPr eaLnBrk="1" hangingPunct="1"/>
              <a:t>77</a:t>
            </a:fld>
            <a:endParaRPr lang="en-US" altLang="en-US" sz="1200"/>
          </a:p>
        </p:txBody>
      </p:sp>
      <p:sp>
        <p:nvSpPr>
          <p:cNvPr id="206851" name="Rectangle 2"/>
          <p:cNvSpPr>
            <a:spLocks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900" i="1">
                <a:latin typeface="Arial" panose="020B0604020202020204" pitchFamily="34" charset="0"/>
              </a:rPr>
              <a:t>Arch Ped 1929; 46: 85</a:t>
            </a:r>
          </a:p>
          <a:p>
            <a:pPr eaLnBrk="1" hangingPunct="1"/>
            <a:endParaRPr lang="en-US" altLang="en-US" b="1">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69C1E85-1657-490B-91EA-989A76728FC7}" type="slidenum">
              <a:rPr lang="en-US" altLang="en-US" sz="1200"/>
              <a:pPr eaLnBrk="1" hangingPunct="1"/>
              <a:t>78</a:t>
            </a:fld>
            <a:endParaRPr lang="en-US" altLang="en-US" sz="1200"/>
          </a:p>
        </p:txBody>
      </p:sp>
      <p:sp>
        <p:nvSpPr>
          <p:cNvPr id="207875" name="Rectangle 2"/>
          <p:cNvSpPr>
            <a:spLocks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b="1">
                <a:latin typeface="Arial" panose="020B0604020202020204" pitchFamily="34" charset="0"/>
              </a:rPr>
              <a:t>Speaking Points:</a:t>
            </a:r>
          </a:p>
          <a:p>
            <a:pPr marL="231775" indent="-231775" eaLnBrk="1" hangingPunct="1"/>
            <a:endParaRPr lang="en-US" altLang="en-US" b="1">
              <a:latin typeface="Arial" panose="020B0604020202020204" pitchFamily="34" charset="0"/>
            </a:endParaRPr>
          </a:p>
          <a:p>
            <a:pPr marL="231775" indent="-231775" eaLnBrk="1" hangingPunct="1"/>
            <a:r>
              <a:rPr lang="en-US" altLang="en-US" b="1">
                <a:latin typeface="Arial" panose="020B0604020202020204" pitchFamily="34" charset="0"/>
              </a:rPr>
              <a:t>Full Citations: </a:t>
            </a:r>
          </a:p>
          <a:p>
            <a:pPr marL="231775" indent="-231775" eaLnBrk="1" hangingPunct="1">
              <a:buFontTx/>
              <a:buAutoNum type="arabicPeriod"/>
            </a:pPr>
            <a:r>
              <a:rPr lang="en-US" altLang="en-US" sz="1000" i="1">
                <a:latin typeface="Arial" panose="020B0604020202020204" pitchFamily="34" charset="0"/>
              </a:rPr>
              <a:t>Nature, March 21, 1931</a:t>
            </a:r>
            <a:endParaRPr lang="en-US" altLang="en-US">
              <a:latin typeface="Arial" panose="020B0604020202020204" pitchFamily="34" charset="0"/>
            </a:endParaRPr>
          </a:p>
          <a:p>
            <a:pPr marL="231775" indent="-231775" eaLnBrk="1" hangingPunct="1">
              <a:buFontTx/>
              <a:buAutoNum type="arabicPeriod"/>
            </a:pPr>
            <a:r>
              <a:rPr lang="en-US" altLang="en-US" sz="1000" i="1">
                <a:latin typeface="Arial" panose="020B0604020202020204" pitchFamily="34" charset="0"/>
              </a:rPr>
              <a:t>Nature, April 18, 1931</a:t>
            </a:r>
            <a:endParaRPr lang="en-US" altLang="en-US" b="1">
              <a:latin typeface="Arial" panose="020B0604020202020204" pitchFamily="34" charset="0"/>
            </a:endParaRPr>
          </a:p>
          <a:p>
            <a:pPr marL="231775" indent="-231775"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8B45694-E25E-4244-80B1-7D6C9D5B6B26}" type="slidenum">
              <a:rPr lang="en-US" altLang="en-US" sz="1200"/>
              <a:pPr eaLnBrk="1" hangingPunct="1"/>
              <a:t>80</a:t>
            </a:fld>
            <a:endParaRPr lang="en-US" altLang="en-US" sz="1200"/>
          </a:p>
        </p:txBody>
      </p:sp>
      <p:sp>
        <p:nvSpPr>
          <p:cNvPr id="208899" name="Rectangle 2"/>
          <p:cNvSpPr>
            <a:spLocks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The interesting thing about this study is the difference in behavior between the rats fed raw and pasteurized milk.  Those fed pasteurized milk were very irritable and had a tendency to bite when handled. We have had many parents report much calmer behavior in their children after changing from pasteurized to raw milk.  These kinds of changes are what make our mothers so passionate about raw milk. How can our public officials say no to the “passionate moms” who have seen such a better quality of life for their children and themselves just by switching to raw milk?</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900" i="1">
                <a:latin typeface="Arial" panose="020B0604020202020204" pitchFamily="34" charset="0"/>
              </a:rPr>
              <a:t>Jersey Bulletin 1931 50:210-211;224-226, 237</a:t>
            </a:r>
          </a:p>
          <a:p>
            <a:pPr eaLnBrk="1" hangingPunct="1"/>
            <a:endParaRPr lang="en-US" altLang="en-US" b="1">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3D15B2AA-CC3D-40EF-8EA4-8333FC2AB03D}" type="slidenum">
              <a:rPr lang="en-US" altLang="en-US" sz="1200"/>
              <a:pPr eaLnBrk="1" hangingPunct="1"/>
              <a:t>84</a:t>
            </a:fld>
            <a:endParaRPr lang="en-US" altLang="en-US" sz="1200"/>
          </a:p>
        </p:txBody>
      </p:sp>
      <p:sp>
        <p:nvSpPr>
          <p:cNvPr id="209923" name="Rectangle 2"/>
          <p:cNvSpPr>
            <a:spLocks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In studies carried out at Randleigh Farm in the late 1930s, rats fed raw milk thrived, while rats fed pasteurized milk did poorly.</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381889D-7B03-4488-B689-CBCF9F463321}" type="slidenum">
              <a:rPr lang="en-US" altLang="en-US" sz="1200"/>
              <a:pPr eaLnBrk="1" hangingPunct="1"/>
              <a:t>85</a:t>
            </a:fld>
            <a:endParaRPr lang="en-US" altLang="en-US" sz="1200"/>
          </a:p>
        </p:txBody>
      </p:sp>
      <p:sp>
        <p:nvSpPr>
          <p:cNvPr id="210947" name="Rectangle 2"/>
          <p:cNvSpPr>
            <a:spLocks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The raw-milk-fed rats had longer and denser bones.  Bones are build during the growth period, which is one reason it is so important for growing children to get raw milk.</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2B53F858-D290-412B-BBBC-7A243D79EBAA}" type="slidenum">
              <a:rPr lang="en-US" altLang="en-US" sz="1200"/>
              <a:pPr eaLnBrk="1" hangingPunct="1"/>
              <a:t>86</a:t>
            </a:fld>
            <a:endParaRPr lang="en-US" altLang="en-US" sz="1200"/>
          </a:p>
        </p:txBody>
      </p:sp>
      <p:sp>
        <p:nvSpPr>
          <p:cNvPr id="211971" name="Rectangle 2"/>
          <p:cNvSpPr>
            <a:spLocks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5995697-3431-40FA-BD86-A998020CD393}" type="slidenum">
              <a:rPr lang="en-US" altLang="en-US" sz="1200"/>
              <a:pPr eaLnBrk="1" hangingPunct="1"/>
              <a:t>87</a:t>
            </a:fld>
            <a:endParaRPr lang="en-US" altLang="en-US" sz="1200"/>
          </a:p>
        </p:txBody>
      </p:sp>
      <p:sp>
        <p:nvSpPr>
          <p:cNvPr id="212995" name="Rectangle 2"/>
          <p:cNvSpPr>
            <a:spLocks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E31D540-2038-47EB-A2D2-D9D7EA386C8C}" type="slidenum">
              <a:rPr lang="en-US" altLang="en-US" sz="1200"/>
              <a:pPr eaLnBrk="1" hangingPunct="1"/>
              <a:t>88</a:t>
            </a:fld>
            <a:endParaRPr lang="en-US" altLang="en-US" sz="1200"/>
          </a:p>
        </p:txBody>
      </p:sp>
      <p:sp>
        <p:nvSpPr>
          <p:cNvPr id="214019" name="Rectangle 2"/>
          <p:cNvSpPr>
            <a:spLocks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In this study, the animals fed pasteurized milk ended up with calcium in all the wrong places. Remember that atherosclerosis is a condition of calcium deposits in the arteries.  This study raises the possibility that pasteurization of our milk is a contributing factor to the steep rise in heart disease starting in the 1950s.  </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 </a:t>
            </a:r>
            <a:r>
              <a:rPr lang="en-US" altLang="en-US" sz="900" i="1">
                <a:latin typeface="Arial" panose="020B0604020202020204" pitchFamily="34" charset="0"/>
              </a:rPr>
              <a:t>Am J Physiology 1941, 133, 500</a:t>
            </a:r>
            <a:endParaRPr lang="en-US" altLang="en-US">
              <a:latin typeface="Arial" panose="020B0604020202020204" pitchFamily="34" charset="0"/>
              <a:cs typeface="Times New Roman" panose="02020603050405020304" pitchFamily="18" charset="0"/>
            </a:endParaRPr>
          </a:p>
          <a:p>
            <a:pPr eaLnBrk="1" hangingPunct="1"/>
            <a:endParaRPr lang="en-US" altLang="en-US">
              <a:latin typeface="Arial" panose="020B0604020202020204" pitchFamily="34" charset="0"/>
              <a:cs typeface="Times New Roman" panose="02020603050405020304" pitchFamily="18"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Lucida Sans Unicode" panose="020B0602030504020204" pitchFamily="34" charset="0"/>
              </a:rPr>
              <a:t>Modern milk is shipped in tanker trucks and processed in large factories where miles of pipes pass the milk through the various high-temperature processes. These pipes must be cleaned out by various solvents and industrial cleaners—and residues invariably end up in the milk.</a:t>
            </a:r>
          </a:p>
        </p:txBody>
      </p:sp>
      <p:sp>
        <p:nvSpPr>
          <p:cNvPr id="215044" name="Slide Number Placeholder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92A8ACF-3C8A-434B-9CF4-1E8D740F579A}" type="slidenum">
              <a:rPr lang="en-US" altLang="en-US" sz="1200"/>
              <a:pPr eaLnBrk="1" hangingPunct="1"/>
              <a:t>91</a:t>
            </a:fld>
            <a:endParaRPr lang="en-US"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DCE4162-94AA-4A44-9C16-BCDBF9E52B83}" type="slidenum">
              <a:rPr lang="en-US" altLang="en-US" sz="1200"/>
              <a:pPr eaLnBrk="1" hangingPunct="1"/>
              <a:t>92</a:t>
            </a:fld>
            <a:endParaRPr lang="en-US" altLang="en-US" sz="1200"/>
          </a:p>
        </p:txBody>
      </p:sp>
      <p:sp>
        <p:nvSpPr>
          <p:cNvPr id="216067" name="Rectangle 2"/>
          <p:cNvSpPr>
            <a:spLocks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F8A8BD2-00FA-48F2-8D93-1A55B6788617}" type="slidenum">
              <a:rPr lang="en-US" altLang="en-US" sz="1200"/>
              <a:pPr eaLnBrk="1" hangingPunct="1"/>
              <a:t>6</a:t>
            </a:fld>
            <a:endParaRPr lang="en-US" altLang="en-US" sz="1200"/>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endParaRPr lang="en-US" altLang="en-US" sz="800" b="1">
              <a:latin typeface="Arial" panose="020B0604020202020204" pitchFamily="34" charset="0"/>
            </a:endParaRPr>
          </a:p>
          <a:p>
            <a:pPr eaLnBrk="1" hangingPunct="1"/>
            <a:endParaRPr lang="en-US" altLang="en-US" sz="800" b="1">
              <a:latin typeface="Arial" panose="020B0604020202020204" pitchFamily="34" charset="0"/>
            </a:endParaRPr>
          </a:p>
          <a:p>
            <a:pPr eaLnBrk="1" hangingPunct="1"/>
            <a:r>
              <a:rPr lang="en-US" altLang="en-US" sz="800" b="1">
                <a:latin typeface="Arial" panose="020B0604020202020204" pitchFamily="34" charset="0"/>
              </a:rPr>
              <a:t>Full Citations:</a:t>
            </a:r>
          </a:p>
          <a:p>
            <a:pPr eaLnBrk="1" hangingPunct="1"/>
            <a:r>
              <a:rPr lang="en-US" altLang="en-US" sz="800">
                <a:latin typeface="Arial" panose="020B0604020202020204" pitchFamily="34" charset="0"/>
              </a:rPr>
              <a:t>1. Steijns, Jan; Van Hooijdonk, A.C.M., “Occurrence, structure, biochemical properties and technological characteristics of lactoferrin,” </a:t>
            </a:r>
            <a:r>
              <a:rPr lang="en-US" altLang="en-US" sz="800" i="1">
                <a:latin typeface="Arial" panose="020B0604020202020204" pitchFamily="34" charset="0"/>
              </a:rPr>
              <a:t>British Journal of Nutrition</a:t>
            </a:r>
            <a:r>
              <a:rPr lang="en-US" altLang="en-US" sz="800">
                <a:latin typeface="Arial" panose="020B0604020202020204" pitchFamily="34" charset="0"/>
              </a:rPr>
              <a:t>, 2000;84(Supp 1):S11-S17.</a:t>
            </a:r>
          </a:p>
          <a:p>
            <a:pPr eaLnBrk="1" hangingPunct="1"/>
            <a:r>
              <a:rPr lang="en-US" altLang="en-US" sz="800">
                <a:latin typeface="Arial" panose="020B0604020202020204" pitchFamily="34" charset="0"/>
              </a:rPr>
              <a:t>2. Schaible, Ulrich E.; Colins, Helen L.; et al, “Correction of the Iron Overload Defect in B-2-Microglobulin Knockout Mice by Lactoferrin Abolishes Their Increased Susceptibility to Tuberculosis,” </a:t>
            </a:r>
            <a:r>
              <a:rPr lang="en-US" altLang="en-US" sz="800" i="1">
                <a:latin typeface="Arial" panose="020B0604020202020204" pitchFamily="34" charset="0"/>
              </a:rPr>
              <a:t>Journal of Experimental Medicine</a:t>
            </a:r>
            <a:r>
              <a:rPr lang="en-US" altLang="en-US" sz="800">
                <a:latin typeface="Arial" panose="020B0604020202020204" pitchFamily="34" charset="0"/>
              </a:rPr>
              <a:t>, 2002 DEC 02, 196(11):1507-1513.</a:t>
            </a:r>
          </a:p>
          <a:p>
            <a:pPr eaLnBrk="1" hangingPunct="1"/>
            <a:r>
              <a:rPr lang="en-US" altLang="en-US" sz="800">
                <a:latin typeface="Arial" panose="020B0604020202020204" pitchFamily="34" charset="0"/>
              </a:rPr>
              <a:t>3. Tanida, Toyohiro; Rao, Fu; et al, “Lactoferrin peptide increases the survival of Candida albicans-innoculated mice by upregulating neutrophil and macrophage functions, especially in combination with Amphotericin B and granulocyte-macrophage colony-stimulating factor,” </a:t>
            </a:r>
            <a:r>
              <a:rPr lang="en-US" altLang="en-US" sz="800" i="1">
                <a:latin typeface="Arial" panose="020B0604020202020204" pitchFamily="34" charset="0"/>
              </a:rPr>
              <a:t>Infection and Immunity</a:t>
            </a:r>
            <a:r>
              <a:rPr lang="en-US" altLang="en-US" sz="800">
                <a:latin typeface="Arial" panose="020B0604020202020204" pitchFamily="34" charset="0"/>
              </a:rPr>
              <a:t>, 2001 JUN; 69(6):3883-3890.</a:t>
            </a:r>
          </a:p>
          <a:p>
            <a:pPr eaLnBrk="1" hangingPunct="1"/>
            <a:r>
              <a:rPr lang="en-US" altLang="en-US" sz="800">
                <a:latin typeface="Arial" panose="020B0604020202020204" pitchFamily="34" charset="0"/>
              </a:rPr>
              <a:t>4. Connell, Ryan, “Boom or bust: Breast milk ballyhooed to beat the bulge,” </a:t>
            </a:r>
            <a:r>
              <a:rPr lang="en-US" altLang="en-US" sz="800" i="1">
                <a:latin typeface="Arial" panose="020B0604020202020204" pitchFamily="34" charset="0"/>
              </a:rPr>
              <a:t>MSN-Mainichi Daily News</a:t>
            </a:r>
            <a:r>
              <a:rPr lang="en-US" altLang="en-US" sz="800">
                <a:latin typeface="Arial" panose="020B0604020202020204" pitchFamily="34" charset="0"/>
              </a:rPr>
              <a:t>, 2007 APR 11, available from http://mdn.mainichi-msn.co.jp/waiwai/news/20070411p2g00m0dm002000c.html, accessed 2007 MAY 26.</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EC08021-890C-4DD8-93AE-2186D78C17BA}" type="slidenum">
              <a:rPr lang="en-US" altLang="en-US" sz="1200"/>
              <a:pPr eaLnBrk="1" hangingPunct="1"/>
              <a:t>93</a:t>
            </a:fld>
            <a:endParaRPr lang="en-US" altLang="en-US" sz="1200"/>
          </a:p>
        </p:txBody>
      </p:sp>
      <p:sp>
        <p:nvSpPr>
          <p:cNvPr id="217091" name="Rectangle 2"/>
          <p:cNvSpPr>
            <a:spLocks noChangeArrowheads="1" noTextEdit="1"/>
          </p:cNvSpPr>
          <p:nvPr>
            <p:ph type="sldImg"/>
          </p:nvPr>
        </p:nvSpPr>
        <p:spPr>
          <a:ln/>
        </p:spPr>
      </p:sp>
      <p:sp>
        <p:nvSpPr>
          <p:cNvPr id="205828" name="Rectangle 3"/>
          <p:cNvSpPr>
            <a:spLocks noGrp="1" noChangeArrowheads="1"/>
          </p:cNvSpPr>
          <p:nvPr>
            <p:ph type="body" idx="1"/>
          </p:nvPr>
        </p:nvSpPr>
        <p:spPr>
          <a:ln/>
          <a:extLst/>
        </p:spPr>
        <p:txBody>
          <a:bodyPr/>
          <a:lstStyle/>
          <a:p>
            <a:pPr marL="228600" indent="-228600">
              <a:buFontTx/>
              <a:buAutoNum type="arabicPeriod"/>
              <a:defRPr/>
            </a:pPr>
            <a:r>
              <a:rPr lang="en-US" dirty="0">
                <a:hlinkClick r:id="rId3"/>
              </a:rPr>
              <a:t>http://www.wthr.com/story/14656493/whats-in-your-milk</a:t>
            </a:r>
            <a:endParaRPr lang="en-US" dirty="0"/>
          </a:p>
          <a:p>
            <a:pPr marL="228600" indent="-228600">
              <a:buFontTx/>
              <a:buAutoNum type="arabicPeriod"/>
              <a:defRPr/>
            </a:pPr>
            <a:r>
              <a:rPr lang="en-US" dirty="0">
                <a:hlinkClick r:id="rId4"/>
              </a:rPr>
              <a:t>http://en.wikipedia.org/wiki/Bovine_somatotropin</a:t>
            </a:r>
            <a:endParaRPr lang="en-US" dirty="0"/>
          </a:p>
          <a:p>
            <a:pPr marL="228600" indent="-228600">
              <a:buFontTx/>
              <a:buAutoNum type="arabicPeriod"/>
              <a:defRPr/>
            </a:pPr>
            <a:r>
              <a:rPr lang="en-US" dirty="0">
                <a:hlinkClick r:id="rId5"/>
              </a:rPr>
              <a:t>http://www.foodsci.uoguelph.ca/dairyedu/grading.html#rancid</a:t>
            </a:r>
            <a:r>
              <a:rPr lang="en-US" dirty="0"/>
              <a:t> “It is active at the fat/water interface but is ineffective unless the fat globule membrane is damaged or weakened. This may occur through agitation, and/or foaming, and pumping. For this reason, homogenized milk is subject to rapid lipolysis unless lipase is destroyed by heating first; the enzyme (protein) is denatured at 55-60° C. Therefore, always homogenize milk immediately before or after pasteurization and avoid mixing new and homogenized milk because it leads to rapid rancidity.”</a:t>
            </a:r>
          </a:p>
          <a:p>
            <a:pPr marL="228600" indent="-228600">
              <a:buFontTx/>
              <a:buAutoNum type="arabicPeriod"/>
              <a:defRPr/>
            </a:pPr>
            <a:r>
              <a:rPr lang="en-US" dirty="0">
                <a:hlinkClick r:id="rId6"/>
              </a:rPr>
              <a:t>http://www.grist.org/scary-food/2011-09-12-not-your-grandmas-milk</a:t>
            </a:r>
            <a:endParaRPr lang="en-US" dirty="0"/>
          </a:p>
          <a:p>
            <a:pPr marL="228600" indent="-228600">
              <a:buFontTx/>
              <a:buAutoNum type="arabicPeriod"/>
              <a:defRPr/>
            </a:pPr>
            <a:r>
              <a:rPr lang="en-US" dirty="0">
                <a:hlinkClick r:id="rId7"/>
              </a:rPr>
              <a:t>http://en.wikipedia.org/wiki/Clabber_(food)</a:t>
            </a:r>
            <a:endParaRPr lang="en-US" dirty="0"/>
          </a:p>
          <a:p>
            <a:pPr marL="228600" indent="-228600">
              <a:buFontTx/>
              <a:buAutoNum type="arabicPeriod"/>
              <a:defRPr/>
            </a:pPr>
            <a:r>
              <a:rPr lang="en-US" dirty="0">
                <a:hlinkClick r:id="rId8"/>
              </a:rPr>
              <a:t>http://www.eatwild.com/articles/superhealthy.html</a:t>
            </a:r>
            <a:endParaRPr lang="en-US" dirty="0"/>
          </a:p>
          <a:p>
            <a:pPr marL="228600" indent="-228600">
              <a:buFontTx/>
              <a:buAutoNum type="arabicPeriod"/>
              <a:defRPr/>
            </a:pPr>
            <a:r>
              <a:rPr lang="en-US" dirty="0"/>
              <a:t>See supplemental slides 26 - 34</a:t>
            </a:r>
          </a:p>
          <a:p>
            <a:pPr eaLnBrk="1" hangingPunct="1">
              <a:defRPr/>
            </a:pPr>
            <a:endParaRPr lang="en-US" dirty="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78A01FF-8DD5-41BA-A248-B849EDD629B7}" type="slidenum">
              <a:rPr lang="en-US" altLang="en-US" sz="1200"/>
              <a:pPr eaLnBrk="1" hangingPunct="1"/>
              <a:t>95</a:t>
            </a:fld>
            <a:endParaRPr lang="en-US" altLang="en-US" sz="1200"/>
          </a:p>
        </p:txBody>
      </p:sp>
      <p:sp>
        <p:nvSpPr>
          <p:cNvPr id="218115" name="Rectangle 2"/>
          <p:cNvSpPr>
            <a:spLocks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The Milk Cure only works with raw milk.  If you tried a diet of exclusively pasteurized milk, it would make you very sick.</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800">
                <a:latin typeface="Arial" panose="020B0604020202020204" pitchFamily="34" charset="0"/>
              </a:rPr>
              <a:t>Crewe, JR. “The Milk Cure,” http://www.realmilk.com/milkcure.html</a:t>
            </a:r>
            <a:endParaRPr lang="en-US" altLang="en-US" b="1">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66F27C5-366E-4A90-AA2C-BAEA7F10FA07}" type="slidenum">
              <a:rPr lang="en-US" altLang="en-US" sz="1200"/>
              <a:pPr eaLnBrk="1" hangingPunct="1"/>
              <a:t>96</a:t>
            </a:fld>
            <a:endParaRPr lang="en-US" altLang="en-US" sz="1200"/>
          </a:p>
        </p:txBody>
      </p:sp>
      <p:sp>
        <p:nvSpPr>
          <p:cNvPr id="219139" name="Rectangle 2"/>
          <p:cNvSpPr>
            <a:spLocks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700">
                <a:latin typeface="Arial" panose="020B0604020202020204" pitchFamily="34" charset="0"/>
              </a:rPr>
              <a:t>CDC National Health Interview Survey Data</a:t>
            </a:r>
            <a:endParaRPr lang="en-US" altLang="en-US" b="1">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28A9F4A-F528-4C63-BBAF-992C87B48389}" type="slidenum">
              <a:rPr lang="en-US" altLang="en-US" sz="1200"/>
              <a:pPr eaLnBrk="1" hangingPunct="1"/>
              <a:t>97</a:t>
            </a:fld>
            <a:endParaRPr lang="en-US" altLang="en-US" sz="1200"/>
          </a:p>
        </p:txBody>
      </p:sp>
      <p:sp>
        <p:nvSpPr>
          <p:cNvPr id="220163" name="Rectangle 2"/>
          <p:cNvSpPr>
            <a:spLocks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800" i="1">
                <a:latin typeface="Arial" panose="020B0604020202020204" pitchFamily="34" charset="0"/>
              </a:rPr>
              <a:t>Lancet</a:t>
            </a:r>
            <a:r>
              <a:rPr lang="en-US" altLang="en-US" sz="800">
                <a:latin typeface="Arial" panose="020B0604020202020204" pitchFamily="34" charset="0"/>
              </a:rPr>
              <a:t>. 2001 Oct 6;358(9288):1129-33</a:t>
            </a:r>
            <a:r>
              <a:rPr lang="en-US" altLang="en-US">
                <a:latin typeface="Arial" panose="020B0604020202020204" pitchFamily="34" charset="0"/>
              </a:rPr>
              <a:t> </a:t>
            </a:r>
            <a:endParaRPr lang="en-US" altLang="en-US" b="1">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3C756BAC-2164-43BF-BDC3-768608BD9C1B}" type="slidenum">
              <a:rPr lang="en-US" altLang="en-US" sz="1200"/>
              <a:pPr eaLnBrk="1" hangingPunct="1"/>
              <a:t>98</a:t>
            </a:fld>
            <a:endParaRPr lang="en-US" altLang="en-US" sz="1200"/>
          </a:p>
        </p:txBody>
      </p:sp>
      <p:sp>
        <p:nvSpPr>
          <p:cNvPr id="221187" name="Rectangle 1026"/>
          <p:cNvSpPr>
            <a:spLocks noChangeArrowheads="1" noTextEdit="1"/>
          </p:cNvSpPr>
          <p:nvPr>
            <p:ph type="sldImg"/>
          </p:nvPr>
        </p:nvSpPr>
        <p:spPr>
          <a:ln/>
        </p:spPr>
      </p:sp>
      <p:sp>
        <p:nvSpPr>
          <p:cNvPr id="2211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800" i="1">
                <a:latin typeface="Arial" panose="020B0604020202020204" pitchFamily="34" charset="0"/>
              </a:rPr>
              <a:t>J Allergy Clin Immunol. 2006 Jun;117(6):1374-81</a:t>
            </a:r>
            <a:endParaRPr lang="en-US" altLang="en-US" b="1">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95EE33E-1504-49E2-84F0-5DAF5A9B82A6}" type="slidenum">
              <a:rPr lang="en-US" altLang="en-US" sz="1200"/>
              <a:pPr eaLnBrk="1" hangingPunct="1"/>
              <a:t>99</a:t>
            </a:fld>
            <a:endParaRPr lang="en-US" altLang="en-US" sz="1200"/>
          </a:p>
        </p:txBody>
      </p:sp>
      <p:sp>
        <p:nvSpPr>
          <p:cNvPr id="222211" name="Rectangle 2"/>
          <p:cNvSpPr>
            <a:spLocks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700" i="1">
                <a:latin typeface="Arial" panose="020B0604020202020204" pitchFamily="34" charset="0"/>
              </a:rPr>
              <a:t>Clinical &amp; Experimental Allergy</a:t>
            </a:r>
            <a:r>
              <a:rPr lang="en-US" altLang="en-US" sz="700">
                <a:latin typeface="Arial" panose="020B0604020202020204" pitchFamily="34" charset="0"/>
              </a:rPr>
              <a:t>. 2007 May; 35(5) 627-630. </a:t>
            </a:r>
            <a:endParaRPr lang="en-US" altLang="en-US" b="1">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629E393-94AD-4197-B274-AF5ED0A08771}" type="slidenum">
              <a:rPr lang="en-US" altLang="en-US" sz="1200"/>
              <a:pPr eaLnBrk="1" hangingPunct="1"/>
              <a:t>100</a:t>
            </a:fld>
            <a:endParaRPr lang="en-US" altLang="en-US" sz="1200"/>
          </a:p>
        </p:txBody>
      </p:sp>
      <p:sp>
        <p:nvSpPr>
          <p:cNvPr id="223235" name="Rectangle 2"/>
          <p:cNvSpPr>
            <a:spLocks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700" i="1">
                <a:latin typeface="Arial" panose="020B0604020202020204" pitchFamily="34" charset="0"/>
              </a:rPr>
              <a:t>Clinical &amp; Experimental Allergy</a:t>
            </a:r>
            <a:r>
              <a:rPr lang="en-US" altLang="en-US" sz="700">
                <a:latin typeface="Arial" panose="020B0604020202020204" pitchFamily="34" charset="0"/>
              </a:rPr>
              <a:t>. 2007 May; 35(5) 627-630. </a:t>
            </a:r>
            <a:endParaRPr lang="en-US" altLang="en-US" b="1">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8B1C39C-BCA1-4A66-9E94-9A367F92242A}" type="slidenum">
              <a:rPr lang="en-US" altLang="en-US" sz="1200"/>
              <a:pPr eaLnBrk="1" hangingPunct="1"/>
              <a:t>101</a:t>
            </a:fld>
            <a:endParaRPr lang="en-US" altLang="en-US" sz="1200"/>
          </a:p>
        </p:txBody>
      </p:sp>
      <p:sp>
        <p:nvSpPr>
          <p:cNvPr id="224259" name="Rectangle 2"/>
          <p:cNvSpPr>
            <a:spLocks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965E45C-93EF-4D0A-A4D8-5B5DB7C52BC0}" type="slidenum">
              <a:rPr lang="en-US" altLang="en-US" sz="1200"/>
              <a:pPr eaLnBrk="1" hangingPunct="1"/>
              <a:t>103</a:t>
            </a:fld>
            <a:endParaRPr lang="en-US" altLang="en-US" sz="1200"/>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0A2FD8E-679D-4841-9E3E-7CDFA023CAD2}" type="slidenum">
              <a:rPr lang="en-US" altLang="en-US" sz="1200"/>
              <a:pPr eaLnBrk="1" hangingPunct="1"/>
              <a:t>104</a:t>
            </a:fld>
            <a:endParaRPr lang="en-US" altLang="en-US" sz="1200"/>
          </a:p>
        </p:txBody>
      </p:sp>
      <p:sp>
        <p:nvSpPr>
          <p:cNvPr id="226307" name="Rectangle 2"/>
          <p:cNvSpPr>
            <a:spLocks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3CEAFAE-09C4-45EB-A967-2BEE252E4718}" type="slidenum">
              <a:rPr lang="en-US" altLang="en-US" sz="1200"/>
              <a:pPr eaLnBrk="1" hangingPunct="1"/>
              <a:t>7</a:t>
            </a:fld>
            <a:endParaRPr lang="en-US" altLang="en-US" sz="1200"/>
          </a:p>
        </p:txBody>
      </p:sp>
      <p:sp>
        <p:nvSpPr>
          <p:cNvPr id="162819" name="Rectangle 2"/>
          <p:cNvSpPr>
            <a:spLocks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DFCFF5B-C7B2-468C-879E-D39314E2ADBE}" type="slidenum">
              <a:rPr lang="en-US" altLang="en-US" sz="1200"/>
              <a:pPr eaLnBrk="1" hangingPunct="1"/>
              <a:t>105</a:t>
            </a:fld>
            <a:endParaRPr lang="en-US" altLang="en-US" sz="1200"/>
          </a:p>
        </p:txBody>
      </p:sp>
      <p:sp>
        <p:nvSpPr>
          <p:cNvPr id="227331" name="Rectangle 2"/>
          <p:cNvSpPr>
            <a:spLocks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6ECF1F4-57A8-4282-8B9C-4AFBC0216D32}" type="slidenum">
              <a:rPr lang="en-US" altLang="en-US" sz="1200"/>
              <a:pPr eaLnBrk="1" hangingPunct="1"/>
              <a:t>107</a:t>
            </a:fld>
            <a:endParaRPr lang="en-US" altLang="en-US" sz="1200"/>
          </a:p>
        </p:txBody>
      </p:sp>
      <p:sp>
        <p:nvSpPr>
          <p:cNvPr id="228355" name="Rectangle 2"/>
          <p:cNvSpPr>
            <a:spLocks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Milk is a very sensitive substance and its quality depends on the feed of the mothers.  Many of the problems people have with commercial milk may be do to allergenic proteins and toxic substances from the feed that end up in the milk.</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2A2CABC1-99BC-4D23-A4DE-3034F978B5D5}" type="slidenum">
              <a:rPr lang="en-US" altLang="en-US" sz="1200"/>
              <a:pPr eaLnBrk="1" hangingPunct="1"/>
              <a:t>109</a:t>
            </a:fld>
            <a:endParaRPr lang="en-US" altLang="en-US" sz="1200"/>
          </a:p>
        </p:txBody>
      </p:sp>
      <p:sp>
        <p:nvSpPr>
          <p:cNvPr id="229379" name="Rectangle 2"/>
          <p:cNvSpPr>
            <a:spLocks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p>
          <a:p>
            <a:pPr eaLnBrk="1" hangingPunct="1"/>
            <a:r>
              <a:rPr lang="en-US" altLang="en-US" b="1">
                <a:latin typeface="Arial" panose="020B0604020202020204" pitchFamily="34" charset="0"/>
              </a:rPr>
              <a:t>Full Citations: </a:t>
            </a:r>
            <a:r>
              <a:rPr lang="en-US" altLang="en-US" i="1">
                <a:latin typeface="Arial" panose="020B0604020202020204" pitchFamily="34" charset="0"/>
              </a:rPr>
              <a:t>Global Food Quarterly, December 2002</a:t>
            </a:r>
            <a:endParaRPr lang="en-US" altLang="en-US" b="1">
              <a:latin typeface="Arial" panose="020B0604020202020204" pitchFamily="34" charset="0"/>
            </a:endParaRPr>
          </a:p>
          <a:p>
            <a:pPr eaLnBrk="1" hangingPunct="1"/>
            <a:endParaRPr lang="en-US" altLang="en-US" sz="100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60D99D2-C9E6-4B8A-8A4C-2E880FB8E89A}" type="slidenum">
              <a:rPr lang="en-US" altLang="en-US" sz="1200"/>
              <a:pPr eaLnBrk="1" hangingPunct="1"/>
              <a:t>110</a:t>
            </a:fld>
            <a:endParaRPr lang="en-US" altLang="en-US" sz="1200"/>
          </a:p>
        </p:txBody>
      </p:sp>
      <p:sp>
        <p:nvSpPr>
          <p:cNvPr id="230403" name="Rectangle 2"/>
          <p:cNvSpPr>
            <a:spLocks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Here we see a typical confinement operation on the east coast. (In the west, and mid-west, they are much larger, sometimes housing up to 2500 cows under one roof.) The cows are inside eating feed completely inappropriate for cows while beautiful green grass grows outside. The average lifespan of cows in confinement is 42 months. Cull cows (photo, lower right) go to hamburger.  Most of the hamburger used in fast food restaurants comes from lame and crippled dairy cows.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9CC8419-CB6B-462D-BFB1-2D39F6FA8D24}" type="slidenum">
              <a:rPr lang="en-US" altLang="en-US" sz="1200"/>
              <a:pPr eaLnBrk="1" hangingPunct="1"/>
              <a:t>111</a:t>
            </a:fld>
            <a:endParaRPr lang="en-US" altLang="en-US" sz="1200"/>
          </a:p>
        </p:txBody>
      </p:sp>
      <p:sp>
        <p:nvSpPr>
          <p:cNvPr id="231427" name="Rectangle 2"/>
          <p:cNvSpPr>
            <a:spLocks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3F474F8-F04A-4993-86C7-D5783619B0BB}" type="slidenum">
              <a:rPr lang="en-US" altLang="en-US" sz="1200"/>
              <a:pPr eaLnBrk="1" hangingPunct="1"/>
              <a:t>112</a:t>
            </a:fld>
            <a:endParaRPr lang="en-US" altLang="en-US" sz="1200"/>
          </a:p>
        </p:txBody>
      </p:sp>
      <p:sp>
        <p:nvSpPr>
          <p:cNvPr id="232451" name="Rectangle 2"/>
          <p:cNvSpPr>
            <a:spLocks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Milk is a very sensitive substance and its quality depends on the feed of the mothers.  Many of the problems people have with commercial milk may be do to allergenic proteins and toxic substances from the feed that end up in the milk.</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105BBF9-1639-4192-83AE-E9291F65B62B}" type="slidenum">
              <a:rPr lang="en-US" altLang="en-US" sz="1200"/>
              <a:pPr eaLnBrk="1" hangingPunct="1"/>
              <a:t>114</a:t>
            </a:fld>
            <a:endParaRPr lang="en-US" altLang="en-US" sz="1200"/>
          </a:p>
        </p:txBody>
      </p:sp>
      <p:sp>
        <p:nvSpPr>
          <p:cNvPr id="233475" name="Rectangle 2"/>
          <p:cNvSpPr>
            <a:spLocks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According to the FDA’s own definition, pasteurized milk is an adulterated food, containing substances that are poisonous and deleterious to health.</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Full Citations: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8B48C1A-F5D6-40F5-B4FB-B7EEE3887713}" type="slidenum">
              <a:rPr lang="en-US" altLang="en-US" sz="1200"/>
              <a:pPr eaLnBrk="1" hangingPunct="1"/>
              <a:t>115</a:t>
            </a:fld>
            <a:endParaRPr lang="en-US" altLang="en-US" sz="1200"/>
          </a:p>
        </p:txBody>
      </p:sp>
      <p:sp>
        <p:nvSpPr>
          <p:cNvPr id="234499" name="Rectangle 2"/>
          <p:cNvSpPr>
            <a:spLocks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r>
              <a:rPr lang="en-US" altLang="en-US" sz="800" i="1">
                <a:latin typeface="Arial" panose="020B0604020202020204" pitchFamily="34" charset="0"/>
              </a:rPr>
              <a:t>American J Public Health 18:634, 1928</a:t>
            </a:r>
            <a:endParaRPr lang="en-US" altLang="en-US" b="1">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1E50146-3C58-42C4-8717-07C8D07706AD}" type="slidenum">
              <a:rPr lang="en-US" altLang="en-US" sz="1200"/>
              <a:pPr eaLnBrk="1" hangingPunct="1"/>
              <a:t>116</a:t>
            </a:fld>
            <a:endParaRPr lang="en-US" altLang="en-US" sz="1200"/>
          </a:p>
        </p:txBody>
      </p:sp>
      <p:sp>
        <p:nvSpPr>
          <p:cNvPr id="235523" name="Rectangle 2"/>
          <p:cNvSpPr>
            <a:spLocks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The cow is the perfect machine for turning the nutrients in grass (which is indigestible to humans) into healthy meat and milk.</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501661B-84EE-4941-9F07-1231260ABD2D}" type="slidenum">
              <a:rPr lang="en-US" altLang="en-US" sz="1200"/>
              <a:pPr eaLnBrk="1" hangingPunct="1"/>
              <a:t>117</a:t>
            </a:fld>
            <a:endParaRPr lang="en-US" altLang="en-US" sz="1200"/>
          </a:p>
        </p:txBody>
      </p:sp>
      <p:sp>
        <p:nvSpPr>
          <p:cNvPr id="236547" name="Rectangle 2"/>
          <p:cNvSpPr>
            <a:spLocks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645A9BA-AF19-4700-B1D0-727D76989E2E}" type="slidenum">
              <a:rPr lang="en-US" altLang="en-US" sz="1200"/>
              <a:pPr eaLnBrk="1" hangingPunct="1"/>
              <a:t>8</a:t>
            </a:fld>
            <a:endParaRPr lang="en-US" altLang="en-US" sz="1200"/>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rPr>
              <a:t>1. Newman, Jack, “How Breast Milk Protects Newborns,” </a:t>
            </a:r>
            <a:r>
              <a:rPr lang="en-US" altLang="en-US" sz="1000" i="1">
                <a:latin typeface="Arial" panose="020B0604020202020204" pitchFamily="34" charset="0"/>
              </a:rPr>
              <a:t>Scientific American</a:t>
            </a:r>
            <a:r>
              <a:rPr lang="en-US" altLang="en-US" sz="1000">
                <a:latin typeface="Arial" panose="020B0604020202020204" pitchFamily="34" charset="0"/>
              </a:rPr>
              <a:t>, December 1995, page 76.</a:t>
            </a:r>
          </a:p>
          <a:p>
            <a:pPr eaLnBrk="1" hangingPunct="1"/>
            <a:r>
              <a:rPr lang="en-US" altLang="en-US" sz="1000">
                <a:latin typeface="Arial" panose="020B0604020202020204" pitchFamily="34" charset="0"/>
              </a:rPr>
              <a:t>2. Shah, Nagendra P., “Effects of milk-derived bioactives: an overview,” </a:t>
            </a:r>
            <a:r>
              <a:rPr lang="en-US" altLang="en-US" sz="1000" i="1">
                <a:latin typeface="Arial" panose="020B0604020202020204" pitchFamily="34" charset="0"/>
              </a:rPr>
              <a:t>British Journal of Nutrition</a:t>
            </a:r>
            <a:r>
              <a:rPr lang="en-US" altLang="en-US" sz="1000">
                <a:latin typeface="Arial" panose="020B0604020202020204" pitchFamily="34" charset="0"/>
              </a:rPr>
              <a:t>, 2000;84(Supp 1):S3-S10.</a:t>
            </a:r>
          </a:p>
          <a:p>
            <a:pPr eaLnBrk="1" hangingPunct="1"/>
            <a:r>
              <a:rPr lang="en-US" altLang="en-US" sz="1000">
                <a:latin typeface="Arial" panose="020B0604020202020204" pitchFamily="34" charset="0"/>
              </a:rPr>
              <a:t>3. Korhonen, Hannu; Marnila, P.; et al, “Milk immunoglobulins and complement factors,” </a:t>
            </a:r>
            <a:r>
              <a:rPr lang="en-US" altLang="en-US" sz="1000" i="1">
                <a:latin typeface="Arial" panose="020B0604020202020204" pitchFamily="34" charset="0"/>
              </a:rPr>
              <a:t>British Journal of Nutrition</a:t>
            </a:r>
            <a:r>
              <a:rPr lang="en-US" altLang="en-US" sz="1000">
                <a:latin typeface="Arial" panose="020B0604020202020204" pitchFamily="34" charset="0"/>
              </a:rPr>
              <a:t>, 2000;84(Supp 1):S75-S80.</a:t>
            </a:r>
          </a:p>
          <a:p>
            <a:pPr eaLnBrk="1" hangingPunct="1"/>
            <a:r>
              <a:rPr lang="en-US" altLang="en-US" sz="1000">
                <a:latin typeface="Arial" panose="020B0604020202020204" pitchFamily="34" charset="0"/>
              </a:rPr>
              <a:t>4. Cross, Martin L.; Gill, H.S., “Immunomodulatory properties of milk,” </a:t>
            </a:r>
            <a:r>
              <a:rPr lang="en-US" altLang="en-US" sz="1000" i="1">
                <a:latin typeface="Arial" panose="020B0604020202020204" pitchFamily="34" charset="0"/>
              </a:rPr>
              <a:t>British Journal of Nutrition, </a:t>
            </a:r>
            <a:r>
              <a:rPr lang="en-US" altLang="en-US" sz="1000">
                <a:latin typeface="Arial" panose="020B0604020202020204" pitchFamily="34" charset="0"/>
              </a:rPr>
              <a:t>2000</a:t>
            </a:r>
            <a:r>
              <a:rPr lang="en-US" altLang="en-US" sz="1000" i="1">
                <a:latin typeface="Arial" panose="020B0604020202020204" pitchFamily="34" charset="0"/>
              </a:rPr>
              <a:t>;</a:t>
            </a:r>
            <a:r>
              <a:rPr lang="en-US" altLang="en-US" sz="1000">
                <a:latin typeface="Arial" panose="020B0604020202020204" pitchFamily="34" charset="0"/>
              </a:rPr>
              <a:t>84(Suppl 1):S81-S89.</a:t>
            </a:r>
          </a:p>
          <a:p>
            <a:pPr eaLnBrk="1" hangingPunct="1"/>
            <a:endParaRPr lang="en-US" altLang="en-US" sz="1000">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C2B4435-7353-467D-BFCF-C5D687BD03DE}" type="slidenum">
              <a:rPr lang="en-US" altLang="en-US" sz="1200"/>
              <a:pPr eaLnBrk="1" hangingPunct="1"/>
              <a:t>118</a:t>
            </a:fld>
            <a:endParaRPr lang="en-US" altLang="en-US" sz="1200"/>
          </a:p>
        </p:txBody>
      </p:sp>
      <p:sp>
        <p:nvSpPr>
          <p:cNvPr id="237571" name="Rectangle 2"/>
          <p:cNvSpPr>
            <a:spLocks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sz="1000">
                <a:latin typeface="Arial" panose="020B0604020202020204" pitchFamily="34" charset="0"/>
                <a:cs typeface="Times New Roman" panose="02020603050405020304" pitchFamily="18" charset="0"/>
              </a:rPr>
              <a:t>The key characteristic of healthy traditional diets concerns the high levels of nutrients in the foods.  This represents the crux of Dr. Price’s research. Two words can sum up Dr. Price’s research—Nutrient Dense.</a:t>
            </a:r>
          </a:p>
          <a:p>
            <a:pPr eaLnBrk="1" hangingPunct="1"/>
            <a:r>
              <a:rPr lang="en-US" altLang="en-US" sz="1000">
                <a:latin typeface="Arial" panose="020B0604020202020204" pitchFamily="34" charset="0"/>
                <a:cs typeface="Times New Roman" panose="02020603050405020304" pitchFamily="18" charset="0"/>
              </a:rPr>
              <a:t>Dr. Price analyzed the foods of these people in his laboratory. He found that traditional diets contained high levels of minerals—at least 4 times the calcium and other minerals compared to the American diet of his day. This is why organic farming is so important, that is, farming that puts an emphasis on putting nutrients back into the soil.  If the minerals are not in the soil, they will not be in the food.  That is also why sea foods are important—because they will contain all the minerals that are in the sea.</a:t>
            </a:r>
          </a:p>
          <a:p>
            <a:pPr eaLnBrk="1" hangingPunct="1"/>
            <a:r>
              <a:rPr lang="en-US" altLang="en-US" sz="1000">
                <a:latin typeface="Arial" panose="020B0604020202020204" pitchFamily="34" charset="0"/>
                <a:cs typeface="Times New Roman" panose="02020603050405020304" pitchFamily="18" charset="0"/>
              </a:rPr>
              <a:t>In addition, primitive peoples prepared their foods so as to make the minerals more available, more easy to assimilate. By contrast, everything we are doing in the West, starting with the way we grow our foods and ending with the way we prepare them, minimizes the nutrients in our foods. </a:t>
            </a:r>
          </a:p>
          <a:p>
            <a:pPr eaLnBrk="1" hangingPunct="1"/>
            <a:r>
              <a:rPr lang="en-US" altLang="en-US" sz="1000">
                <a:latin typeface="Arial" panose="020B0604020202020204" pitchFamily="34" charset="0"/>
                <a:cs typeface="Times New Roman" panose="02020603050405020304" pitchFamily="18" charset="0"/>
              </a:rPr>
              <a:t>The most surprising finding of Dr. Price was the very high levels of fat-soluble vitamins, meaning vitamins A and vitamin D, in the diets of healthy primitive peoples.  These diets contained 10 or more times the levels of vitamins A and D than the American diet of his day. Today there would be an even greater disparity as American avoid the foods that contain these nutrients. </a:t>
            </a:r>
          </a:p>
          <a:p>
            <a:pPr eaLnBrk="1" hangingPunct="1"/>
            <a:endParaRPr lang="en-US" altLang="en-US" sz="1000">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r>
              <a:rPr lang="en-US" altLang="en-US" sz="1000">
                <a:latin typeface="Arial" panose="020B0604020202020204" pitchFamily="34" charset="0"/>
              </a:rPr>
              <a:t>Weston A. Price, DDS, </a:t>
            </a:r>
            <a:r>
              <a:rPr lang="en-US" altLang="en-US" sz="1000" i="1">
                <a:latin typeface="Arial" panose="020B0604020202020204" pitchFamily="34" charset="0"/>
              </a:rPr>
              <a:t>Nutrition and Physical Degeneration</a:t>
            </a:r>
            <a:r>
              <a:rPr lang="en-US" altLang="en-US" sz="1000">
                <a:latin typeface="Arial" panose="020B0604020202020204" pitchFamily="34" charset="0"/>
              </a:rPr>
              <a:t>.</a:t>
            </a:r>
          </a:p>
          <a:p>
            <a:pPr eaLnBrk="1" hangingPunct="1"/>
            <a:endParaRPr lang="en-US" altLang="en-US" sz="1000">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1B87D39-1D27-4AC7-A412-5FDDBC0FB9E4}" type="slidenum">
              <a:rPr lang="en-US" altLang="en-US" sz="1200"/>
              <a:pPr eaLnBrk="1" hangingPunct="1"/>
              <a:t>119</a:t>
            </a:fld>
            <a:endParaRPr lang="en-US" altLang="en-US" sz="1200"/>
          </a:p>
        </p:txBody>
      </p:sp>
      <p:sp>
        <p:nvSpPr>
          <p:cNvPr id="238595" name="Rectangle 2"/>
          <p:cNvSpPr>
            <a:spLocks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r>
              <a:rPr lang="en-US" altLang="en-US">
                <a:latin typeface="Arial" panose="020B0604020202020204" pitchFamily="34" charset="0"/>
                <a:cs typeface="Times New Roman" panose="02020603050405020304" pitchFamily="18" charset="0"/>
              </a:rPr>
              <a:t>This photograph illustrates perfectly the change in facial structure that occurs when people start to eat western foods.  Obviously these two men belong to the same tribe and have the same genetics, but the  young man on the right has excellent facial structure, a very broad face, while the young man on the left shows the elongation of the face and the narrowing of the palate that comes with the introduction of western foods. The body has done the best it can with the materials available, but did not have the nutrients needed to build the strong bones that are required for wide dental arches.</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a:latin typeface="Arial" panose="020B0604020202020204" pitchFamily="34" charset="0"/>
                <a:cs typeface="Times New Roman" panose="02020603050405020304" pitchFamily="18" charset="0"/>
              </a:rPr>
              <a:t>While the boy on the right has a bone structure that supports the entire face, it looks as though the face of the boy on the left is actually hanging from the skull.</a:t>
            </a:r>
          </a:p>
          <a:p>
            <a:pPr eaLnBrk="1" hangingPunct="1"/>
            <a:r>
              <a:rPr lang="en-US" altLang="en-US">
                <a:latin typeface="Arial" panose="020B0604020202020204" pitchFamily="34" charset="0"/>
                <a:cs typeface="Times New Roman" panose="02020603050405020304" pitchFamily="18" charset="0"/>
              </a:rPr>
              <a:t>Round facial development occurs when the diet is rich in fat-soluble vitamins A, D and K.</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CEEDB22-949D-4296-B3F5-EA0E166F2811}" type="slidenum">
              <a:rPr lang="en-US" altLang="en-US" sz="1200"/>
              <a:pPr eaLnBrk="1" hangingPunct="1"/>
              <a:t>120</a:t>
            </a:fld>
            <a:endParaRPr lang="en-US" altLang="en-US" sz="1200"/>
          </a:p>
        </p:txBody>
      </p:sp>
      <p:sp>
        <p:nvSpPr>
          <p:cNvPr id="239619" name="Rectangle 2"/>
          <p:cNvSpPr>
            <a:spLocks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endParaRPr lang="en-US" altLang="en-US">
              <a:latin typeface="Arial" panose="020B0604020202020204" pitchFamily="34" charset="0"/>
              <a:cs typeface="Times New Roman" panose="02020603050405020304" pitchFamily="18" charset="0"/>
            </a:endParaRP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22D013E-997B-47D9-A56D-5BDC92CAA812}" type="slidenum">
              <a:rPr lang="en-US" altLang="en-US" sz="1200"/>
              <a:pPr eaLnBrk="1" hangingPunct="1"/>
              <a:t>121</a:t>
            </a:fld>
            <a:endParaRPr lang="en-US" altLang="en-US" sz="1200"/>
          </a:p>
        </p:txBody>
      </p:sp>
      <p:sp>
        <p:nvSpPr>
          <p:cNvPr id="240643" name="Rectangle 2"/>
          <p:cNvSpPr>
            <a:spLocks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This is a photograph of is Bill Cody’s Wild West Show, taken in 1910.  Both Native Americans and whites have excellent bone structure.  There is only one exception, the man whose face is circled.  Today the individual with good bone structure is the exception and the narrow face is the norm   The Native Americans got their good bone structure by eating buffalo guts and fat but the Americans almost certainly got theirs from raw dairy products from pastured cows along with eggs, liver, bacon and other familiar nutrient-dense foods.  </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AE0052F-A73F-4305-B387-A32EAB70FBEB}" type="slidenum">
              <a:rPr lang="en-US" altLang="en-US" sz="1200"/>
              <a:pPr eaLnBrk="1" hangingPunct="1"/>
              <a:t>122</a:t>
            </a:fld>
            <a:endParaRPr lang="en-US" altLang="en-US" sz="1200"/>
          </a:p>
        </p:txBody>
      </p:sp>
      <p:sp>
        <p:nvSpPr>
          <p:cNvPr id="241667" name="Rectangle 2"/>
          <p:cNvSpPr>
            <a:spLocks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In the traditional American diet, the chief source of vitamin A was dairy products--milk, butter, cream, cheese and eggs--from animals on pasture.  Actually the vitamin A in butter is the easiest to absorb of any food.  </a:t>
            </a:r>
          </a:p>
          <a:p>
            <a:pPr eaLnBrk="1" hangingPunct="1"/>
            <a:r>
              <a:rPr lang="en-US" altLang="en-US">
                <a:latin typeface="Arial" panose="020B0604020202020204" pitchFamily="34" charset="0"/>
                <a:cs typeface="Times New Roman" panose="02020603050405020304" pitchFamily="18" charset="0"/>
              </a:rPr>
              <a:t>One interesting study found that unless the chickens are out in the bright sunlight, there will be no vitamin D in the egg yolks.  </a:t>
            </a:r>
          </a:p>
          <a:p>
            <a:pPr eaLnBrk="1" hangingPunct="1"/>
            <a:r>
              <a:rPr lang="en-US" altLang="en-US">
                <a:latin typeface="Arial" panose="020B0604020202020204" pitchFamily="34" charset="0"/>
                <a:cs typeface="Times New Roman" panose="02020603050405020304" pitchFamily="18" charset="0"/>
              </a:rPr>
              <a:t>Also in the West, we traditionally ate liver once a week.  Many western cultures consume liver in the form of pate, liver paste and sausage.  Sausage is a way of making offal taste good. We need to return these foods to the American diet.</a:t>
            </a:r>
          </a:p>
          <a:p>
            <a:pPr eaLnBrk="1" hangingPunct="1"/>
            <a:r>
              <a:rPr lang="en-US" altLang="en-US">
                <a:latin typeface="Arial" panose="020B0604020202020204" pitchFamily="34" charset="0"/>
                <a:cs typeface="Times New Roman" panose="02020603050405020304" pitchFamily="18" charset="0"/>
              </a:rPr>
              <a:t>Until late 1940s, most Americans took cod liver oil and it was routinely given to growing children. Cod liver oil is such a rich source of vitamins A and D, that it acts as an insurance policy for diets that will invariably contain some denatured and devitalized foods.</a:t>
            </a:r>
          </a:p>
          <a:p>
            <a:pPr eaLnBrk="1" hangingPunct="1"/>
            <a:r>
              <a:rPr lang="en-US" altLang="en-US">
                <a:latin typeface="Arial" panose="020B0604020202020204" pitchFamily="34" charset="0"/>
                <a:cs typeface="Times New Roman" panose="02020603050405020304" pitchFamily="18" charset="0"/>
              </a:rPr>
              <a:t>Our mantra is “cod liver oil and butter from grass fed cows.”  These two foods work synergistically and should be part of everyone’s diet, especially that of growing children.</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71020EC-D201-44A9-BB32-EA9FA3965256}" type="slidenum">
              <a:rPr lang="en-US" altLang="en-US" sz="1200"/>
              <a:pPr eaLnBrk="1" hangingPunct="1"/>
              <a:t>123</a:t>
            </a:fld>
            <a:endParaRPr lang="en-US" altLang="en-US" sz="1200"/>
          </a:p>
        </p:txBody>
      </p:sp>
      <p:sp>
        <p:nvSpPr>
          <p:cNvPr id="242691" name="Rectangle 2"/>
          <p:cNvSpPr>
            <a:spLocks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You cannot obtain raw milk in some parts of the country, but raw cheese is legal everywhere. And even if it is not available in the stores, you can obtain it by mail order.  Raw cheese is a complete whole food that provides many nutrients in concentrated form.  If it is made from raw milk, it will be very easy to digest.</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34F49FB-83E4-4E65-AFAC-8AB7C88EDF35}" type="slidenum">
              <a:rPr lang="en-US" altLang="en-US" sz="1200"/>
              <a:pPr eaLnBrk="1" hangingPunct="1"/>
              <a:t>124</a:t>
            </a:fld>
            <a:endParaRPr lang="en-US" altLang="en-US" sz="1200"/>
          </a:p>
        </p:txBody>
      </p:sp>
      <p:sp>
        <p:nvSpPr>
          <p:cNvPr id="243715" name="Rectangle 2"/>
          <p:cNvSpPr>
            <a:spLocks noChangeArrowheads="1" noTextEdit="1"/>
          </p:cNvSpPr>
          <p:nvPr>
            <p:ph type="sldImg"/>
          </p:nvPr>
        </p:nvSpPr>
        <p:spPr>
          <a:solidFill>
            <a:srgbClr val="FFFFFF"/>
          </a:solidFill>
          <a:ln/>
        </p:spPr>
      </p:sp>
      <p:sp>
        <p:nvSpPr>
          <p:cNvPr id="2437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r>
              <a:rPr lang="en-US" altLang="en-US" sz="1000">
                <a:latin typeface="Arial" panose="020B0604020202020204" pitchFamily="34" charset="0"/>
              </a:rPr>
              <a:t>Source article can be read at: http://www.accessmylibrary.com/coms2/summary_0286-24157727_ITM (Accessed 02 MAY 2007).</a:t>
            </a:r>
          </a:p>
          <a:p>
            <a:pPr eaLnBrk="1" hangingPunct="1"/>
            <a:endParaRPr lang="en-US" altLang="en-US" sz="1000">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BC65DA3-87C7-46D7-BA73-642CD8254F41}" type="slidenum">
              <a:rPr lang="en-US" altLang="en-US" sz="1200"/>
              <a:pPr eaLnBrk="1" hangingPunct="1"/>
              <a:t>125</a:t>
            </a:fld>
            <a:endParaRPr lang="en-US" altLang="en-US" sz="1200"/>
          </a:p>
        </p:txBody>
      </p:sp>
      <p:sp>
        <p:nvSpPr>
          <p:cNvPr id="244739" name="Rectangle 2"/>
          <p:cNvSpPr>
            <a:spLocks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I have traveled all over the country and seen many burnt out small towns and falling down barns.  In Tennessee, for example, there used to be 15,000 dairy farms.  Today there are less than 1000 and the landscape is littered with abandoned farms. More than any other factor, compulsory pasteurization law are responsible for the decline of American small towns and rural life.</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C4A787C-6869-42CE-B360-A4053C6FBF93}" type="slidenum">
              <a:rPr lang="en-US" altLang="en-US" sz="1200"/>
              <a:pPr eaLnBrk="1" hangingPunct="1"/>
              <a:t>126</a:t>
            </a:fld>
            <a:endParaRPr lang="en-US" altLang="en-US" sz="1200"/>
          </a:p>
        </p:txBody>
      </p:sp>
      <p:sp>
        <p:nvSpPr>
          <p:cNvPr id="245763" name="Rectangle 2"/>
          <p:cNvSpPr>
            <a:spLocks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0017FA1-6E0C-4B61-BC4D-F9AD67AC2703}" type="slidenum">
              <a:rPr lang="en-US" altLang="en-US" sz="1200"/>
              <a:pPr eaLnBrk="1" hangingPunct="1"/>
              <a:t>127</a:t>
            </a:fld>
            <a:endParaRPr lang="en-US" altLang="en-US" sz="1200"/>
          </a:p>
        </p:txBody>
      </p:sp>
      <p:sp>
        <p:nvSpPr>
          <p:cNvPr id="246787" name="Rectangle 2"/>
          <p:cNvSpPr>
            <a:spLocks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9CFF11C-7525-4C0F-ADCB-27429D0D3022}" type="slidenum">
              <a:rPr lang="en-US" altLang="en-US" sz="1200"/>
              <a:pPr eaLnBrk="1" hangingPunct="1"/>
              <a:t>9</a:t>
            </a:fld>
            <a:endParaRPr lang="en-US" altLang="en-US" sz="1200"/>
          </a:p>
        </p:txBody>
      </p:sp>
      <p:sp>
        <p:nvSpPr>
          <p:cNvPr id="164867" name="Rectangle 2"/>
          <p:cNvSpPr>
            <a:spLocks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a:t>
            </a:r>
          </a:p>
          <a:p>
            <a:pPr eaLnBrk="1" hangingPunct="1"/>
            <a:r>
              <a:rPr lang="en-US" altLang="en-US" sz="1000">
                <a:latin typeface="Arial" panose="020B0604020202020204" pitchFamily="34" charset="0"/>
              </a:rPr>
              <a:t>1. Shah, Nagendra P., “Effects of milk-derived bioactives: an overview,” </a:t>
            </a:r>
            <a:r>
              <a:rPr lang="en-US" altLang="en-US" sz="1000" i="1">
                <a:latin typeface="Arial" panose="020B0604020202020204" pitchFamily="34" charset="0"/>
              </a:rPr>
              <a:t>British Journal of Nutrition</a:t>
            </a:r>
            <a:r>
              <a:rPr lang="en-US" altLang="en-US" sz="1000">
                <a:latin typeface="Arial" panose="020B0604020202020204" pitchFamily="34" charset="0"/>
              </a:rPr>
              <a:t>, 2000;84(Supp 1):S3-S10.</a:t>
            </a:r>
          </a:p>
          <a:p>
            <a:pPr eaLnBrk="1" hangingPunct="1"/>
            <a:r>
              <a:rPr lang="en-US" altLang="en-US" sz="1000">
                <a:latin typeface="Arial" panose="020B0604020202020204" pitchFamily="34" charset="0"/>
              </a:rPr>
              <a:t>2. Newman, Jack, “How Breast Milk Protects Newborns,” </a:t>
            </a:r>
            <a:r>
              <a:rPr lang="en-US" altLang="en-US" sz="1000" i="1">
                <a:latin typeface="Arial" panose="020B0604020202020204" pitchFamily="34" charset="0"/>
              </a:rPr>
              <a:t>Scientific American</a:t>
            </a:r>
            <a:r>
              <a:rPr lang="en-US" altLang="en-US" sz="1000">
                <a:latin typeface="Arial" panose="020B0604020202020204" pitchFamily="34" charset="0"/>
              </a:rPr>
              <a:t>, December 1995, page 76.</a:t>
            </a:r>
          </a:p>
          <a:p>
            <a:pPr eaLnBrk="1" hangingPunct="1"/>
            <a:endParaRPr lang="en-US" altLang="en-US" sz="1000">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6C4EE06-3780-49CE-ABE6-D6D95845C1C3}" type="slidenum">
              <a:rPr lang="en-US" altLang="en-US" sz="1200"/>
              <a:pPr eaLnBrk="1" hangingPunct="1"/>
              <a:t>128</a:t>
            </a:fld>
            <a:endParaRPr lang="en-US" altLang="en-US" sz="1200"/>
          </a:p>
        </p:txBody>
      </p:sp>
      <p:sp>
        <p:nvSpPr>
          <p:cNvPr id="247811" name="Rectangle 2"/>
          <p:cNvSpPr>
            <a:spLocks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Not only has compulsory pasteurization caused many health problems, it has also had a very unfavorable effect on the rural economy.  </a:t>
            </a:r>
          </a:p>
          <a:p>
            <a:pPr eaLnBrk="1" hangingPunct="1"/>
            <a:r>
              <a:rPr lang="en-US" altLang="en-US">
                <a:latin typeface="Arial" panose="020B0604020202020204" pitchFamily="34" charset="0"/>
                <a:cs typeface="Times New Roman" panose="02020603050405020304" pitchFamily="18" charset="0"/>
              </a:rPr>
              <a:t>Pasteurization laws have allowed the dairy industry to become very centralized and monopolistic.  Dairy farmers have no say in the price they get for their milk—it is dictated to them by the dairy company that controls their area.  The price they get for their milk is so low that the economics just don’t work.  Plus, the confinement system meant very high costs.  This is why, in 2002, diary farms went out of business at a rate of 16 farms per day.</a:t>
            </a:r>
          </a:p>
          <a:p>
            <a:pPr eaLnBrk="1" hangingPunct="1"/>
            <a:r>
              <a:rPr lang="en-US" altLang="en-US">
                <a:latin typeface="Arial" panose="020B0604020202020204" pitchFamily="34" charset="0"/>
                <a:cs typeface="Times New Roman" panose="02020603050405020304" pitchFamily="18" charset="0"/>
              </a:rPr>
              <a:t>These are small dairy farms going out of business. The large confinement operations stay afloat because they receive subsidies in various forms. </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9F5779D-1591-4703-99EB-CC925CF9D7B4}" type="slidenum">
              <a:rPr lang="en-US" altLang="en-US" sz="1200"/>
              <a:pPr eaLnBrk="1" hangingPunct="1"/>
              <a:t>129</a:t>
            </a:fld>
            <a:endParaRPr lang="en-US" altLang="en-US" sz="1200"/>
          </a:p>
        </p:txBody>
      </p:sp>
      <p:sp>
        <p:nvSpPr>
          <p:cNvPr id="248835" name="Rectangle 2"/>
          <p:cNvSpPr>
            <a:spLocks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When a farmer sells raw milk directly to the public, he receives a much better price for his milk—anywhere from $4 to $12 per hundredweight.  In this slide, we choose the conservative number--$4 per gallon.  As you can see, even at this price, the farmer can make a very good living.</a:t>
            </a:r>
          </a:p>
          <a:p>
            <a:pPr eaLnBrk="1" hangingPunct="1"/>
            <a:r>
              <a:rPr lang="en-US" altLang="en-US">
                <a:latin typeface="Arial" panose="020B0604020202020204" pitchFamily="34" charset="0"/>
                <a:cs typeface="Times New Roman" panose="02020603050405020304" pitchFamily="18" charset="0"/>
              </a:rPr>
              <a:t>You, the consumer, have the opportunity to contribute to a huge rural revival in this country, simply by insisting on purchasing your dairy products, eggs and some of your meat directly from a farmer.</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7A46998-2788-441F-A35C-9B2364881430}" type="slidenum">
              <a:rPr lang="en-US" altLang="en-US" sz="1200"/>
              <a:pPr eaLnBrk="1" hangingPunct="1"/>
              <a:t>131</a:t>
            </a:fld>
            <a:endParaRPr lang="en-US" altLang="en-US" sz="1200"/>
          </a:p>
        </p:txBody>
      </p:sp>
      <p:sp>
        <p:nvSpPr>
          <p:cNvPr id="249859" name="Rectangle 2"/>
          <p:cNvSpPr>
            <a:spLocks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6CE8157-8567-44D4-8054-DFE7FEBDC02A}" type="slidenum">
              <a:rPr lang="en-US" altLang="en-US" sz="1200"/>
              <a:pPr eaLnBrk="1" hangingPunct="1"/>
              <a:t>132</a:t>
            </a:fld>
            <a:endParaRPr lang="en-US" altLang="en-US" sz="1200"/>
          </a:p>
        </p:txBody>
      </p:sp>
      <p:sp>
        <p:nvSpPr>
          <p:cNvPr id="250883" name="Rectangle 2"/>
          <p:cNvSpPr>
            <a:spLocks noChangeArrowheads="1" noTextEdit="1"/>
          </p:cNvSpPr>
          <p:nvPr>
            <p:ph type="sldImg"/>
          </p:nvPr>
        </p:nvSpPr>
        <p:spPr>
          <a:solidFill>
            <a:srgbClr val="FFFFFF"/>
          </a:solidFill>
          <a:ln/>
        </p:spPr>
      </p:sp>
      <p:sp>
        <p:nvSpPr>
          <p:cNvPr id="250884" name="Rectangle 3"/>
          <p:cNvSpPr>
            <a:spLocks noChangeArrowheads="1"/>
          </p:cNvSpPr>
          <p:nvPr>
            <p:ph type="body" idx="1"/>
          </p:nvPr>
        </p:nvSpPr>
        <p:spPr>
          <a:solidFill>
            <a:srgbClr val="FFFFFF"/>
          </a:solidFill>
          <a:ln>
            <a:solidFill>
              <a:srgbClr val="000000"/>
            </a:solidFill>
          </a:ln>
        </p:spPr>
        <p:txBody>
          <a:bodyPr/>
          <a:lstStyle/>
          <a:p>
            <a:pPr eaLnBrk="1" hangingPunct="1">
              <a:tabLst>
                <a:tab pos="346075" algn="l"/>
              </a:tabLst>
            </a:pPr>
            <a:r>
              <a:rPr lang="en-US" altLang="en-US" b="1">
                <a:latin typeface="Arial" panose="020B0604020202020204" pitchFamily="34" charset="0"/>
              </a:rPr>
              <a:t>Speaking Points: </a:t>
            </a:r>
            <a:r>
              <a:rPr lang="en-US" altLang="en-US" sz="1000">
                <a:latin typeface="Arial" panose="020B0604020202020204" pitchFamily="34" charset="0"/>
              </a:rPr>
              <a:t>When farmers can sell their products directly to the public, the dairy cow serves as the basis for a prosperous, integrated farm.  The cow provides milk for sale and products like butter, cream and cheese.  The whey and skim milk left over from making butter, cream, yogurt and cheese is the perfect food for chickens and hogs. The cow is the only animal that feeds not only herself and other people, but also the other animals on the farm. That is why the dairy cow should be the centerpiece of the prosperous integrated farm.</a:t>
            </a:r>
          </a:p>
          <a:p>
            <a:pPr eaLnBrk="1" hangingPunct="1">
              <a:tabLst>
                <a:tab pos="346075" algn="l"/>
              </a:tabLst>
            </a:pPr>
            <a:r>
              <a:rPr lang="en-US" altLang="en-US" sz="1000">
                <a:latin typeface="Arial" panose="020B0604020202020204" pitchFamily="34" charset="0"/>
              </a:rPr>
              <a:t>Cow manure makes great compost for the vegetable garden and orchard, and male offspring provide beef and veal. Each one of these components can bring income to the farmer. The major input to this system is sunlight to make the grass grow, which is free.</a:t>
            </a:r>
          </a:p>
          <a:p>
            <a:pPr eaLnBrk="1" hangingPunct="1">
              <a:tabLst>
                <a:tab pos="346075" algn="l"/>
              </a:tabLst>
            </a:pPr>
            <a:r>
              <a:rPr lang="en-US" altLang="en-US" sz="1000">
                <a:latin typeface="Arial" panose="020B0604020202020204" pitchFamily="34" charset="0"/>
              </a:rPr>
              <a:t>Of course such a system requires a lot of hard work but the workload can be shared among several families.  The main impediment to this wonderful system is health laws which have worked to put thousands of small farms out of business.</a:t>
            </a:r>
          </a:p>
          <a:p>
            <a:pPr eaLnBrk="1" hangingPunct="1">
              <a:tabLst>
                <a:tab pos="346075" algn="l"/>
              </a:tabLst>
            </a:pPr>
            <a:r>
              <a:rPr lang="en-US" altLang="en-US" sz="1000">
                <a:latin typeface="Arial" panose="020B0604020202020204" pitchFamily="34" charset="0"/>
              </a:rPr>
              <a:t>Remember it was Karl Marx who urged the industrialization of agriculture, making animals units of production. He recommended “laws creating industrial crimes,” especially for agriculture.  This is what we have today, and these laws—making it a crime to sell raw milk—have resulted in the demise of free enterprise on the farm. </a:t>
            </a:r>
          </a:p>
          <a:p>
            <a:pPr eaLnBrk="1" hangingPunct="1">
              <a:tabLst>
                <a:tab pos="346075" algn="l"/>
              </a:tabLst>
            </a:pPr>
            <a:endParaRPr lang="en-US" altLang="en-US" sz="1000" b="1">
              <a:latin typeface="Arial" panose="020B0604020202020204" pitchFamily="34" charset="0"/>
            </a:endParaRPr>
          </a:p>
          <a:p>
            <a:pPr eaLnBrk="1" hangingPunct="1">
              <a:tabLst>
                <a:tab pos="346075" algn="l"/>
              </a:tabLst>
            </a:pPr>
            <a:r>
              <a:rPr lang="en-US" altLang="en-US" b="1">
                <a:latin typeface="Arial" panose="020B0604020202020204" pitchFamily="34" charset="0"/>
              </a:rPr>
              <a:t>Full Citations: </a:t>
            </a:r>
          </a:p>
          <a:p>
            <a:pPr eaLnBrk="1" hangingPunct="1">
              <a:tabLst>
                <a:tab pos="346075" algn="l"/>
              </a:tabLst>
            </a:pPr>
            <a:endParaRPr lang="en-US" altLang="en-US">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55E00C0-E928-4DA5-8A17-910B80A61712}" type="slidenum">
              <a:rPr lang="en-US" altLang="en-US" sz="1200"/>
              <a:pPr eaLnBrk="1" hangingPunct="1"/>
              <a:t>133</a:t>
            </a:fld>
            <a:endParaRPr lang="en-US" altLang="en-US" sz="1200"/>
          </a:p>
        </p:txBody>
      </p:sp>
      <p:sp>
        <p:nvSpPr>
          <p:cNvPr id="251907" name="Rectangle 2"/>
          <p:cNvSpPr>
            <a:spLocks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C0AFC48-12C3-489B-8321-1F311DA918D6}" type="slidenum">
              <a:rPr lang="en-US" altLang="en-US" sz="1200"/>
              <a:pPr eaLnBrk="1" hangingPunct="1"/>
              <a:t>134</a:t>
            </a:fld>
            <a:endParaRPr lang="en-US" altLang="en-US" sz="1200"/>
          </a:p>
        </p:txBody>
      </p:sp>
      <p:sp>
        <p:nvSpPr>
          <p:cNvPr id="252931" name="Rectangle 2"/>
          <p:cNvSpPr>
            <a:spLocks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16B044F-62F7-488F-91C9-944B4D65A34E}" type="slidenum">
              <a:rPr lang="en-US" altLang="en-US" sz="1200"/>
              <a:pPr eaLnBrk="1" hangingPunct="1"/>
              <a:t>135</a:t>
            </a:fld>
            <a:endParaRPr lang="en-US" altLang="en-US" sz="1200"/>
          </a:p>
        </p:txBody>
      </p:sp>
      <p:sp>
        <p:nvSpPr>
          <p:cNvPr id="253955" name="Rectangle 2"/>
          <p:cNvSpPr>
            <a:spLocks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B17F07D-F898-4682-971E-24DE4CB16B56}" type="slidenum">
              <a:rPr lang="en-US" altLang="en-US" sz="1200"/>
              <a:pPr eaLnBrk="1" hangingPunct="1"/>
              <a:t>136</a:t>
            </a:fld>
            <a:endParaRPr lang="en-US" altLang="en-US" sz="1200"/>
          </a:p>
        </p:txBody>
      </p:sp>
      <p:sp>
        <p:nvSpPr>
          <p:cNvPr id="254979" name="Rectangle 2"/>
          <p:cNvSpPr>
            <a:spLocks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38BE4C7-EF9C-4062-875A-55E83887D9B0}" type="slidenum">
              <a:rPr lang="en-US" altLang="en-US" sz="1200"/>
              <a:pPr eaLnBrk="1" hangingPunct="1"/>
              <a:t>141</a:t>
            </a:fld>
            <a:endParaRPr lang="en-US" altLang="en-US" sz="1200"/>
          </a:p>
        </p:txBody>
      </p:sp>
      <p:sp>
        <p:nvSpPr>
          <p:cNvPr id="256003" name="Rectangle 2"/>
          <p:cNvSpPr>
            <a:spLocks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panose="020B0604020202020204" pitchFamily="34" charset="0"/>
              </a:defRPr>
            </a:lvl1pPr>
            <a:lvl2pPr marL="742950" indent="-285750" defTabSz="949325" eaLnBrk="0" hangingPunct="0">
              <a:defRPr sz="2400">
                <a:solidFill>
                  <a:schemeClr val="tx1"/>
                </a:solidFill>
                <a:latin typeface="Arial" panose="020B0604020202020204" pitchFamily="34" charset="0"/>
              </a:defRPr>
            </a:lvl2pPr>
            <a:lvl3pPr marL="1143000" indent="-228600" defTabSz="949325" eaLnBrk="0" hangingPunct="0">
              <a:defRPr sz="2400">
                <a:solidFill>
                  <a:schemeClr val="tx1"/>
                </a:solidFill>
                <a:latin typeface="Arial" panose="020B0604020202020204" pitchFamily="34" charset="0"/>
              </a:defRPr>
            </a:lvl3pPr>
            <a:lvl4pPr marL="1600200" indent="-228600" defTabSz="949325" eaLnBrk="0" hangingPunct="0">
              <a:defRPr sz="2400">
                <a:solidFill>
                  <a:schemeClr val="tx1"/>
                </a:solidFill>
                <a:latin typeface="Arial" panose="020B0604020202020204" pitchFamily="34" charset="0"/>
              </a:defRPr>
            </a:lvl4pPr>
            <a:lvl5pPr marL="2057400" indent="-228600" defTabSz="949325" eaLnBrk="0" hangingPunct="0">
              <a:defRPr sz="2400">
                <a:solidFill>
                  <a:schemeClr val="tx1"/>
                </a:solidFill>
                <a:latin typeface="Arial" panose="020B0604020202020204" pitchFamily="34" charset="0"/>
              </a:defRPr>
            </a:lvl5pPr>
            <a:lvl6pPr marL="25146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949325"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761616A-32C3-41E0-AE48-775712ED0099}" type="slidenum">
              <a:rPr lang="en-US" altLang="en-US" sz="1200"/>
              <a:pPr eaLnBrk="1" hangingPunct="1"/>
              <a:t>142</a:t>
            </a:fld>
            <a:endParaRPr lang="en-US" altLang="en-US" sz="1200"/>
          </a:p>
        </p:txBody>
      </p:sp>
      <p:sp>
        <p:nvSpPr>
          <p:cNvPr id="257027" name="Rectangle 2"/>
          <p:cNvSpPr>
            <a:spLocks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Speaking Points: </a:t>
            </a:r>
            <a:r>
              <a:rPr lang="en-US" altLang="en-US">
                <a:latin typeface="Arial" panose="020B0604020202020204" pitchFamily="34" charset="0"/>
                <a:cs typeface="Times New Roman" panose="02020603050405020304" pitchFamily="18" charset="0"/>
              </a:rPr>
              <a:t>Until recently, authorities merely ridiculed proponents of raw milk. Now that we have amassed so much evidence on the safety and health benefits of raw milk, we are entering into the second stage—violent opposition.  But I predict that within 10 years, both health officials and consumers will accept it as self evident that raw milk is a superior food.</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a:solidFill>
                  <a:srgbClr val="00CC00"/>
                </a:solidFill>
                <a:latin typeface="Arial" panose="020B0604020202020204" pitchFamily="34" charset="0"/>
                <a:cs typeface="Times New Roman" panose="02020603050405020304" pitchFamily="18" charset="0"/>
              </a:rPr>
              <a:t>The “scientist’s version” of the Schopenhauer quote might be this (as provided by microbiologist Ron Hall): </a:t>
            </a:r>
          </a:p>
          <a:p>
            <a:pPr eaLnBrk="1" hangingPunct="1"/>
            <a:r>
              <a:rPr lang="en-US" altLang="en-US">
                <a:solidFill>
                  <a:srgbClr val="00CC00"/>
                </a:solidFill>
                <a:latin typeface="AvantGarde" pitchFamily="34" charset="0"/>
              </a:rPr>
              <a:t>“Theories have 4 stages of acceptance: </a:t>
            </a:r>
          </a:p>
          <a:p>
            <a:pPr eaLnBrk="1" hangingPunct="1">
              <a:spcBef>
                <a:spcPct val="50000"/>
              </a:spcBef>
            </a:pPr>
            <a:r>
              <a:rPr lang="en-US" altLang="en-US">
                <a:solidFill>
                  <a:srgbClr val="00CC00"/>
                </a:solidFill>
                <a:latin typeface="AvantGarde" pitchFamily="34" charset="0"/>
              </a:rPr>
              <a:t>1. This is worthless nonsense;  </a:t>
            </a:r>
          </a:p>
          <a:p>
            <a:pPr eaLnBrk="1" hangingPunct="1">
              <a:spcBef>
                <a:spcPct val="50000"/>
              </a:spcBef>
            </a:pPr>
            <a:r>
              <a:rPr lang="en-US" altLang="en-US">
                <a:solidFill>
                  <a:srgbClr val="00CC00"/>
                </a:solidFill>
                <a:latin typeface="AvantGarde" pitchFamily="34" charset="0"/>
              </a:rPr>
              <a:t>2. This is an interesting, but perverse, point of view; </a:t>
            </a:r>
          </a:p>
          <a:p>
            <a:pPr eaLnBrk="1" hangingPunct="1">
              <a:spcBef>
                <a:spcPct val="50000"/>
              </a:spcBef>
            </a:pPr>
            <a:r>
              <a:rPr lang="en-US" altLang="en-US">
                <a:solidFill>
                  <a:srgbClr val="00CC00"/>
                </a:solidFill>
                <a:latin typeface="AvantGarde" pitchFamily="34" charset="0"/>
              </a:rPr>
              <a:t>3. This is true, but quite unimportant; </a:t>
            </a:r>
          </a:p>
          <a:p>
            <a:pPr eaLnBrk="1" hangingPunct="1">
              <a:spcBef>
                <a:spcPct val="50000"/>
              </a:spcBef>
            </a:pPr>
            <a:r>
              <a:rPr lang="en-US" altLang="en-US">
                <a:solidFill>
                  <a:srgbClr val="00CC00"/>
                </a:solidFill>
                <a:latin typeface="AvantGarde" pitchFamily="34" charset="0"/>
              </a:rPr>
              <a:t>4. I always said so.” </a:t>
            </a:r>
          </a:p>
          <a:p>
            <a:pPr eaLnBrk="1" hangingPunct="1">
              <a:spcBef>
                <a:spcPct val="50000"/>
              </a:spcBef>
            </a:pPr>
            <a:r>
              <a:rPr lang="en-US" altLang="en-US">
                <a:solidFill>
                  <a:srgbClr val="00CC00"/>
                </a:solidFill>
                <a:latin typeface="AvantGarde" pitchFamily="34" charset="0"/>
              </a:rPr>
              <a:t>Hall attributes this to JBS Haldane in 1963, as well as many other scientists before him. </a:t>
            </a:r>
            <a:endParaRPr lang="en-US" altLang="en-US">
              <a:solidFill>
                <a:srgbClr val="00CC00"/>
              </a:solidFill>
              <a:latin typeface="Arial" panose="020B0604020202020204" pitchFamily="34" charset="0"/>
              <a:cs typeface="Times New Roman" panose="02020603050405020304" pitchFamily="18" charset="0"/>
            </a:endParaRPr>
          </a:p>
          <a:p>
            <a:pPr eaLnBrk="1" hangingPunct="1"/>
            <a:endParaRPr lang="en-US" altLang="en-US">
              <a:solidFill>
                <a:srgbClr val="00CC00"/>
              </a:solidFill>
              <a:latin typeface="Arial" panose="020B0604020202020204" pitchFamily="34" charset="0"/>
              <a:cs typeface="Times New Roman" panose="02020603050405020304" pitchFamily="18" charset="0"/>
            </a:endParaRPr>
          </a:p>
          <a:p>
            <a:pPr eaLnBrk="1" hangingPunct="1"/>
            <a:r>
              <a:rPr lang="en-US" altLang="en-US" b="1">
                <a:latin typeface="Arial" panose="020B0604020202020204" pitchFamily="34" charset="0"/>
              </a:rPr>
              <a:t>Full Citations: </a:t>
            </a:r>
          </a:p>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82018" name="Rectangle 2"/>
          <p:cNvSpPr>
            <a:spLocks noGrp="1" noChangeArrowheads="1"/>
          </p:cNvSpPr>
          <p:nvPr>
            <p:ph type="ctrTitle"/>
          </p:nvPr>
        </p:nvSpPr>
        <p:spPr>
          <a:xfrm>
            <a:off x="609600" y="685800"/>
            <a:ext cx="7924800" cy="1143000"/>
          </a:xfrm>
          <a:ln>
            <a:noFill/>
          </a:ln>
        </p:spPr>
        <p:txBody>
          <a:bodyPr/>
          <a:lstStyle>
            <a:lvl1pPr>
              <a:defRPr/>
            </a:lvl1pPr>
          </a:lstStyle>
          <a:p>
            <a:r>
              <a:rPr lang="en-US"/>
              <a:t>Click to edit Master title style</a:t>
            </a:r>
          </a:p>
        </p:txBody>
      </p:sp>
      <p:sp>
        <p:nvSpPr>
          <p:cNvPr id="982019" name="Rectangle 3"/>
          <p:cNvSpPr>
            <a:spLocks noGrp="1" noChangeArrowheads="1"/>
          </p:cNvSpPr>
          <p:nvPr>
            <p:ph type="subTitle" idx="1"/>
          </p:nvPr>
        </p:nvSpPr>
        <p:spPr>
          <a:xfrm>
            <a:off x="609600" y="1828800"/>
            <a:ext cx="7924800" cy="4572000"/>
          </a:xfrm>
        </p:spPr>
        <p:txBody>
          <a:bodyPr/>
          <a:lstStyle>
            <a:lvl1pPr marL="0" indent="0" algn="ctr">
              <a:buFontTx/>
              <a:buNone/>
              <a:defRPr sz="2800">
                <a:latin typeface="AvantGarde" pitchFamily="34" charset="0"/>
              </a:defRPr>
            </a:lvl1pPr>
          </a:lstStyle>
          <a:p>
            <a:r>
              <a:rPr lang="en-US"/>
              <a:t>Click to edit Master subtitle style</a:t>
            </a:r>
          </a:p>
        </p:txBody>
      </p:sp>
      <p:sp>
        <p:nvSpPr>
          <p:cNvPr id="4" name="Rectangle 4"/>
          <p:cNvSpPr>
            <a:spLocks noGrp="1" noChangeArrowheads="1"/>
          </p:cNvSpPr>
          <p:nvPr>
            <p:ph type="sldNum" sz="quarter" idx="10"/>
          </p:nvPr>
        </p:nvSpPr>
        <p:spPr/>
        <p:txBody>
          <a:bodyPr anchor="t" anchorCtr="0"/>
          <a:lstStyle>
            <a:lvl1pPr>
              <a:defRPr/>
            </a:lvl1pPr>
          </a:lstStyle>
          <a:p>
            <a:fld id="{A76A7FFD-4C2C-4427-A5BB-5F5ED0A029CD}" type="slidenum">
              <a:rPr lang="en-US" altLang="en-US"/>
              <a:pPr/>
              <a:t>‹#›</a:t>
            </a:fld>
            <a:endParaRPr lang="en-US" altLang="en-US"/>
          </a:p>
        </p:txBody>
      </p:sp>
    </p:spTree>
    <p:extLst>
      <p:ext uri="{BB962C8B-B14F-4D97-AF65-F5344CB8AC3E}">
        <p14:creationId xmlns:p14="http://schemas.microsoft.com/office/powerpoint/2010/main" val="399390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223772DC-8E8A-4566-AF5B-BABD1D5239C4}" type="slidenum">
              <a:rPr lang="en-US" altLang="en-US"/>
              <a:pPr/>
              <a:t>‹#›</a:t>
            </a:fld>
            <a:endParaRPr lang="en-US" altLang="en-US"/>
          </a:p>
        </p:txBody>
      </p:sp>
    </p:spTree>
    <p:extLst>
      <p:ext uri="{BB962C8B-B14F-4D97-AF65-F5344CB8AC3E}">
        <p14:creationId xmlns:p14="http://schemas.microsoft.com/office/powerpoint/2010/main" val="6991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97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397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AFEAF59D-BD00-412E-A7D3-CAC987068DE8}" type="slidenum">
              <a:rPr lang="en-US" altLang="en-US"/>
              <a:pPr/>
              <a:t>‹#›</a:t>
            </a:fld>
            <a:endParaRPr lang="en-US" altLang="en-US"/>
          </a:p>
        </p:txBody>
      </p:sp>
    </p:spTree>
    <p:extLst>
      <p:ext uri="{BB962C8B-B14F-4D97-AF65-F5344CB8AC3E}">
        <p14:creationId xmlns:p14="http://schemas.microsoft.com/office/powerpoint/2010/main" val="245221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a:t>Click to edit Master title style</a:t>
            </a:r>
          </a:p>
        </p:txBody>
      </p:sp>
      <p:sp>
        <p:nvSpPr>
          <p:cNvPr id="3" name="Table Placeholder 2"/>
          <p:cNvSpPr>
            <a:spLocks noGrp="1"/>
          </p:cNvSpPr>
          <p:nvPr>
            <p:ph type="tbl" idx="1"/>
          </p:nvPr>
        </p:nvSpPr>
        <p:spPr>
          <a:xfrm>
            <a:off x="155575" y="912813"/>
            <a:ext cx="8912225" cy="5484812"/>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fld id="{0DF44664-1ECD-49DD-AC44-49AD147B4635}" type="slidenum">
              <a:rPr lang="en-US" altLang="en-US"/>
              <a:pPr/>
              <a:t>‹#›</a:t>
            </a:fld>
            <a:endParaRPr lang="en-US" altLang="en-US"/>
          </a:p>
        </p:txBody>
      </p:sp>
    </p:spTree>
    <p:extLst>
      <p:ext uri="{BB962C8B-B14F-4D97-AF65-F5344CB8AC3E}">
        <p14:creationId xmlns:p14="http://schemas.microsoft.com/office/powerpoint/2010/main" val="255287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lstStyle/>
          <a:p>
            <a:r>
              <a:rPr lang="en-US"/>
              <a:t>Click to edit Master title style</a:t>
            </a:r>
          </a:p>
        </p:txBody>
      </p:sp>
      <p:sp>
        <p:nvSpPr>
          <p:cNvPr id="3" name="Content Placeholder 2"/>
          <p:cNvSpPr>
            <a:spLocks noGrp="1"/>
          </p:cNvSpPr>
          <p:nvPr>
            <p:ph sz="half" idx="1"/>
          </p:nvPr>
        </p:nvSpPr>
        <p:spPr>
          <a:xfrm>
            <a:off x="457200" y="1143000"/>
            <a:ext cx="4038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143000"/>
            <a:ext cx="4038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E504CF9-923B-48B9-A986-244AB008FAF8}" type="slidenum">
              <a:rPr lang="en-US" altLang="en-US"/>
              <a:pPr/>
              <a:t>‹#›</a:t>
            </a:fld>
            <a:endParaRPr lang="en-US" altLang="en-US"/>
          </a:p>
        </p:txBody>
      </p:sp>
    </p:spTree>
    <p:extLst>
      <p:ext uri="{BB962C8B-B14F-4D97-AF65-F5344CB8AC3E}">
        <p14:creationId xmlns:p14="http://schemas.microsoft.com/office/powerpoint/2010/main" val="119913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74BC55DA-3587-43B8-8194-50E8960F3FAB}" type="slidenum">
              <a:rPr lang="en-US" altLang="en-US"/>
              <a:pPr/>
              <a:t>‹#›</a:t>
            </a:fld>
            <a:endParaRPr lang="en-US" altLang="en-US"/>
          </a:p>
        </p:txBody>
      </p:sp>
    </p:spTree>
    <p:extLst>
      <p:ext uri="{BB962C8B-B14F-4D97-AF65-F5344CB8AC3E}">
        <p14:creationId xmlns:p14="http://schemas.microsoft.com/office/powerpoint/2010/main" val="320342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ABAD0D04-0C33-4D9B-A257-6535FD9DC351}" type="slidenum">
              <a:rPr lang="en-US" altLang="en-US"/>
              <a:pPr/>
              <a:t>‹#›</a:t>
            </a:fld>
            <a:endParaRPr lang="en-US" altLang="en-US"/>
          </a:p>
        </p:txBody>
      </p:sp>
    </p:spTree>
    <p:extLst>
      <p:ext uri="{BB962C8B-B14F-4D97-AF65-F5344CB8AC3E}">
        <p14:creationId xmlns:p14="http://schemas.microsoft.com/office/powerpoint/2010/main" val="293893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575" y="912813"/>
            <a:ext cx="4379913" cy="5484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7888" y="912813"/>
            <a:ext cx="4379912" cy="5484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2A7718F0-05DD-4872-A982-A3359A104CF9}" type="slidenum">
              <a:rPr lang="en-US" altLang="en-US"/>
              <a:pPr/>
              <a:t>‹#›</a:t>
            </a:fld>
            <a:endParaRPr lang="en-US" altLang="en-US"/>
          </a:p>
        </p:txBody>
      </p:sp>
    </p:spTree>
    <p:extLst>
      <p:ext uri="{BB962C8B-B14F-4D97-AF65-F5344CB8AC3E}">
        <p14:creationId xmlns:p14="http://schemas.microsoft.com/office/powerpoint/2010/main" val="114064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FD2600D7-97AD-47F4-8FE6-C3989CACC630}" type="slidenum">
              <a:rPr lang="en-US" altLang="en-US"/>
              <a:pPr/>
              <a:t>‹#›</a:t>
            </a:fld>
            <a:endParaRPr lang="en-US" altLang="en-US"/>
          </a:p>
        </p:txBody>
      </p:sp>
    </p:spTree>
    <p:extLst>
      <p:ext uri="{BB962C8B-B14F-4D97-AF65-F5344CB8AC3E}">
        <p14:creationId xmlns:p14="http://schemas.microsoft.com/office/powerpoint/2010/main" val="356749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B31A1B60-5354-44F7-AC64-C0A0EE591E12}" type="slidenum">
              <a:rPr lang="en-US" altLang="en-US"/>
              <a:pPr/>
              <a:t>‹#›</a:t>
            </a:fld>
            <a:endParaRPr lang="en-US" altLang="en-US"/>
          </a:p>
        </p:txBody>
      </p:sp>
    </p:spTree>
    <p:extLst>
      <p:ext uri="{BB962C8B-B14F-4D97-AF65-F5344CB8AC3E}">
        <p14:creationId xmlns:p14="http://schemas.microsoft.com/office/powerpoint/2010/main" val="184036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946F9D2-9501-4DD4-8C96-2D76EE5981BE}" type="slidenum">
              <a:rPr lang="en-US" altLang="en-US"/>
              <a:pPr/>
              <a:t>‹#›</a:t>
            </a:fld>
            <a:endParaRPr lang="en-US" altLang="en-US"/>
          </a:p>
        </p:txBody>
      </p:sp>
    </p:spTree>
    <p:extLst>
      <p:ext uri="{BB962C8B-B14F-4D97-AF65-F5344CB8AC3E}">
        <p14:creationId xmlns:p14="http://schemas.microsoft.com/office/powerpoint/2010/main" val="416763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7567A9F-53AB-452A-99B8-2F67364DC372}" type="slidenum">
              <a:rPr lang="en-US" altLang="en-US"/>
              <a:pPr/>
              <a:t>‹#›</a:t>
            </a:fld>
            <a:endParaRPr lang="en-US" altLang="en-US"/>
          </a:p>
        </p:txBody>
      </p:sp>
    </p:spTree>
    <p:extLst>
      <p:ext uri="{BB962C8B-B14F-4D97-AF65-F5344CB8AC3E}">
        <p14:creationId xmlns:p14="http://schemas.microsoft.com/office/powerpoint/2010/main" val="129226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04BDCD6-A47D-47F1-8B56-AE0BE47F3C7C}" type="slidenum">
              <a:rPr lang="en-US" altLang="en-US"/>
              <a:pPr/>
              <a:t>‹#›</a:t>
            </a:fld>
            <a:endParaRPr lang="en-US" altLang="en-US"/>
          </a:p>
        </p:txBody>
      </p:sp>
    </p:spTree>
    <p:extLst>
      <p:ext uri="{BB962C8B-B14F-4D97-AF65-F5344CB8AC3E}">
        <p14:creationId xmlns:p14="http://schemas.microsoft.com/office/powerpoint/2010/main" val="367732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55575" y="912813"/>
            <a:ext cx="89122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686800" y="0"/>
            <a:ext cx="457200" cy="4572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spcBef>
                <a:spcPct val="0"/>
              </a:spcBef>
              <a:buFontTx/>
              <a:buNone/>
              <a:defRPr sz="1400"/>
            </a:lvl1pPr>
          </a:lstStyle>
          <a:p>
            <a:fld id="{384311C9-E6F9-47A4-B501-A2FBCF49C79E}" type="slidenum">
              <a:rPr lang="en-US" altLang="en-US"/>
              <a:pPr/>
              <a:t>‹#›</a:t>
            </a:fld>
            <a:endParaRPr lang="en-US" altLang="en-US"/>
          </a:p>
        </p:txBody>
      </p:sp>
      <p:sp>
        <p:nvSpPr>
          <p:cNvPr id="1029" name="Rectangle 7"/>
          <p:cNvSpPr>
            <a:spLocks noChangeArrowheads="1"/>
          </p:cNvSpPr>
          <p:nvPr userDrawn="1"/>
        </p:nvSpPr>
        <p:spPr bwMode="auto">
          <a:xfrm>
            <a:off x="0" y="0"/>
            <a:ext cx="9144000" cy="6858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4149"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50" r:id="rId13"/>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vantGarde" pitchFamily="34" charset="0"/>
        </a:defRPr>
      </a:lvl2pPr>
      <a:lvl3pPr algn="l" rtl="0" eaLnBrk="0" fontAlgn="base" hangingPunct="0">
        <a:spcBef>
          <a:spcPct val="0"/>
        </a:spcBef>
        <a:spcAft>
          <a:spcPct val="0"/>
        </a:spcAft>
        <a:defRPr sz="3200" b="1">
          <a:solidFill>
            <a:schemeClr val="tx2"/>
          </a:solidFill>
          <a:latin typeface="AvantGarde" pitchFamily="34" charset="0"/>
        </a:defRPr>
      </a:lvl3pPr>
      <a:lvl4pPr algn="l" rtl="0" eaLnBrk="0" fontAlgn="base" hangingPunct="0">
        <a:spcBef>
          <a:spcPct val="0"/>
        </a:spcBef>
        <a:spcAft>
          <a:spcPct val="0"/>
        </a:spcAft>
        <a:defRPr sz="3200" b="1">
          <a:solidFill>
            <a:schemeClr val="tx2"/>
          </a:solidFill>
          <a:latin typeface="AvantGarde" pitchFamily="34" charset="0"/>
        </a:defRPr>
      </a:lvl4pPr>
      <a:lvl5pPr algn="l" rtl="0" eaLnBrk="0" fontAlgn="base" hangingPunct="0">
        <a:spcBef>
          <a:spcPct val="0"/>
        </a:spcBef>
        <a:spcAft>
          <a:spcPct val="0"/>
        </a:spcAft>
        <a:defRPr sz="3200" b="1">
          <a:solidFill>
            <a:schemeClr val="tx2"/>
          </a:solidFill>
          <a:latin typeface="AvantGarde" pitchFamily="34" charset="0"/>
        </a:defRPr>
      </a:lvl5pPr>
      <a:lvl6pPr marL="457200" algn="l" rtl="0" fontAlgn="base">
        <a:spcBef>
          <a:spcPct val="0"/>
        </a:spcBef>
        <a:spcAft>
          <a:spcPct val="0"/>
        </a:spcAft>
        <a:defRPr sz="3200" b="1">
          <a:solidFill>
            <a:schemeClr val="tx2"/>
          </a:solidFill>
          <a:latin typeface="AvantGarde" pitchFamily="34" charset="0"/>
        </a:defRPr>
      </a:lvl6pPr>
      <a:lvl7pPr marL="914400" algn="l" rtl="0" fontAlgn="base">
        <a:spcBef>
          <a:spcPct val="0"/>
        </a:spcBef>
        <a:spcAft>
          <a:spcPct val="0"/>
        </a:spcAft>
        <a:defRPr sz="3200" b="1">
          <a:solidFill>
            <a:schemeClr val="tx2"/>
          </a:solidFill>
          <a:latin typeface="AvantGarde" pitchFamily="34" charset="0"/>
        </a:defRPr>
      </a:lvl7pPr>
      <a:lvl8pPr marL="1371600" algn="l" rtl="0" fontAlgn="base">
        <a:spcBef>
          <a:spcPct val="0"/>
        </a:spcBef>
        <a:spcAft>
          <a:spcPct val="0"/>
        </a:spcAft>
        <a:defRPr sz="3200" b="1">
          <a:solidFill>
            <a:schemeClr val="tx2"/>
          </a:solidFill>
          <a:latin typeface="AvantGarde" pitchFamily="34" charset="0"/>
        </a:defRPr>
      </a:lvl8pPr>
      <a:lvl9pPr marL="1828800" algn="l" rtl="0" fontAlgn="base">
        <a:spcBef>
          <a:spcPct val="0"/>
        </a:spcBef>
        <a:spcAft>
          <a:spcPct val="0"/>
        </a:spcAft>
        <a:defRPr sz="3200" b="1">
          <a:solidFill>
            <a:schemeClr val="tx2"/>
          </a:solidFill>
          <a:latin typeface="AvantGard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1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9.jpeg"/><Relationship Id="rId4" Type="http://schemas.openxmlformats.org/officeDocument/2006/relationships/image" Target="../media/image28.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ncbi.nlm.nih.gov/entrez/utils/fref.fcgi?itool=AbstractPlus-def&amp;PrId=3048&amp;uid=16751000&amp;db=pubmed&amp;url=http://linkinghub.elsevier.com/retrieve/pii/S0091-6749%2806%2900651-8"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ctrTitle"/>
          </p:nvPr>
        </p:nvSpPr>
        <p:spPr>
          <a:extLst>
            <a:ext uri="{91240B29-F687-4F45-9708-019B960494DF}">
              <a14:hiddenLine xmlns:a14="http://schemas.microsoft.com/office/drawing/2010/main" w="28575">
                <a:solidFill>
                  <a:srgbClr val="FF0000"/>
                </a:solidFill>
                <a:miter lim="800000"/>
                <a:headEnd/>
                <a:tailEnd/>
              </a14:hiddenLine>
            </a:ext>
          </a:extLst>
        </p:spPr>
        <p:txBody>
          <a:bodyPr/>
          <a:lstStyle/>
          <a:p>
            <a:pPr eaLnBrk="1" hangingPunct="1"/>
            <a:r>
              <a:rPr lang="en-US" altLang="en-US" sz="4400">
                <a:solidFill>
                  <a:schemeClr val="tx1"/>
                </a:solidFill>
              </a:rPr>
              <a:t> A Campaign for</a:t>
            </a:r>
            <a:br>
              <a:rPr lang="en-US" altLang="en-US" sz="2400">
                <a:solidFill>
                  <a:schemeClr val="tx1"/>
                </a:solidFill>
              </a:rPr>
            </a:br>
            <a:endParaRPr lang="en-US" altLang="en-US" sz="2400">
              <a:solidFill>
                <a:schemeClr val="tx1"/>
              </a:solidFill>
              <a:latin typeface="Arial" panose="020B0604020202020204" pitchFamily="34" charset="0"/>
            </a:endParaRPr>
          </a:p>
        </p:txBody>
      </p:sp>
      <p:sp>
        <p:nvSpPr>
          <p:cNvPr id="4099" name="Rectangle 1027"/>
          <p:cNvSpPr>
            <a:spLocks noGrp="1" noChangeArrowheads="1"/>
          </p:cNvSpPr>
          <p:nvPr>
            <p:ph type="subTitle" idx="1"/>
          </p:nvPr>
        </p:nvSpPr>
        <p:spPr>
          <a:xfrm>
            <a:off x="304800" y="1600200"/>
            <a:ext cx="8458200" cy="4953000"/>
          </a:xfrm>
        </p:spPr>
        <p:txBody>
          <a:bodyPr/>
          <a:lstStyle/>
          <a:p>
            <a:pPr marL="2741613" eaLnBrk="1" hangingPunct="1">
              <a:spcBef>
                <a:spcPct val="0"/>
              </a:spcBef>
              <a:spcAft>
                <a:spcPct val="50000"/>
              </a:spcAft>
            </a:pPr>
            <a:r>
              <a:rPr lang="en-US" altLang="en-US" b="1"/>
              <a:t>FULL-FAT     </a:t>
            </a:r>
          </a:p>
          <a:p>
            <a:pPr marL="2741613" eaLnBrk="1" hangingPunct="1">
              <a:spcBef>
                <a:spcPct val="0"/>
              </a:spcBef>
              <a:spcAft>
                <a:spcPct val="50000"/>
              </a:spcAft>
            </a:pPr>
            <a:r>
              <a:rPr lang="en-US" altLang="en-US" b="1"/>
              <a:t>PASTURE-FED</a:t>
            </a:r>
          </a:p>
          <a:p>
            <a:pPr marL="2741613" eaLnBrk="1" hangingPunct="1">
              <a:spcBef>
                <a:spcPct val="0"/>
              </a:spcBef>
              <a:spcAft>
                <a:spcPct val="50000"/>
              </a:spcAft>
            </a:pPr>
            <a:r>
              <a:rPr lang="en-US" altLang="en-US" b="1"/>
              <a:t>UNPROCESSED</a:t>
            </a:r>
          </a:p>
          <a:p>
            <a:pPr marL="2741613" eaLnBrk="1" hangingPunct="1">
              <a:spcBef>
                <a:spcPct val="0"/>
              </a:spcBef>
              <a:spcAft>
                <a:spcPct val="50000"/>
              </a:spcAft>
            </a:pPr>
            <a:endParaRPr lang="en-US" altLang="en-US" sz="2400"/>
          </a:p>
          <a:p>
            <a:pPr marL="2741613" eaLnBrk="1" hangingPunct="1">
              <a:spcBef>
                <a:spcPct val="0"/>
              </a:spcBef>
            </a:pPr>
            <a:r>
              <a:rPr lang="en-US" altLang="en-US" sz="2400"/>
              <a:t>By the Weston A. Price Foundation</a:t>
            </a:r>
          </a:p>
          <a:p>
            <a:pPr marL="2741613" eaLnBrk="1" hangingPunct="1">
              <a:spcBef>
                <a:spcPct val="0"/>
              </a:spcBef>
            </a:pPr>
            <a:endParaRPr lang="en-US" altLang="en-US" sz="2400" b="1"/>
          </a:p>
          <a:p>
            <a:pPr marL="2741613" eaLnBrk="1" hangingPunct="1">
              <a:spcBef>
                <a:spcPct val="0"/>
              </a:spcBef>
            </a:pPr>
            <a:r>
              <a:rPr lang="en-US" altLang="en-US" sz="2000"/>
              <a:t>A Campaign for Real Milk Is a Project of </a:t>
            </a:r>
            <a:br>
              <a:rPr lang="en-US" altLang="en-US" sz="2000"/>
            </a:br>
            <a:r>
              <a:rPr lang="en-US" altLang="en-US" sz="2000"/>
              <a:t>The Weston A. Price Foundation</a:t>
            </a:r>
          </a:p>
          <a:p>
            <a:pPr marL="2741613" eaLnBrk="1" hangingPunct="1">
              <a:spcBef>
                <a:spcPct val="0"/>
              </a:spcBef>
            </a:pPr>
            <a:r>
              <a:rPr lang="en-US" altLang="en-US" sz="2000"/>
              <a:t>westonaprice.org</a:t>
            </a:r>
          </a:p>
          <a:p>
            <a:pPr marL="2741613" eaLnBrk="1" hangingPunct="1">
              <a:spcBef>
                <a:spcPct val="0"/>
              </a:spcBef>
            </a:pPr>
            <a:endParaRPr lang="en-US" altLang="en-US" sz="2000"/>
          </a:p>
          <a:p>
            <a:pPr marL="2741613" eaLnBrk="1" hangingPunct="1">
              <a:spcBef>
                <a:spcPct val="0"/>
              </a:spcBef>
            </a:pPr>
            <a:r>
              <a:rPr lang="en-US" altLang="en-US" sz="1200"/>
              <a:t>This document is posted at realmilk.com. </a:t>
            </a:r>
          </a:p>
          <a:p>
            <a:pPr marL="2741613" eaLnBrk="1" hangingPunct="1">
              <a:spcBef>
                <a:spcPct val="0"/>
              </a:spcBef>
            </a:pPr>
            <a:r>
              <a:rPr lang="en-US" altLang="en-US" sz="1200"/>
              <a:t>Updated September, 2011</a:t>
            </a:r>
          </a:p>
        </p:txBody>
      </p:sp>
      <p:pic>
        <p:nvPicPr>
          <p:cNvPr id="4100" name="Picture 1028" descr="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00"/>
            <a:ext cx="2578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29" descr="Trad3_0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1524000"/>
            <a:ext cx="27098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102" name="Rectangle 1030"/>
          <p:cNvSpPr>
            <a:spLocks noChangeArrowheads="1"/>
          </p:cNvSpPr>
          <p:nvPr/>
        </p:nvSpPr>
        <p:spPr bwMode="auto">
          <a:xfrm>
            <a:off x="228600" y="228600"/>
            <a:ext cx="8610600" cy="6400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103"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4C9F876-9474-41A9-A927-6C75B427712F}" type="slidenum">
              <a:rPr lang="en-US" altLang="en-US" sz="1400"/>
              <a:pPr eaLnBrk="1" hangingPunct="1"/>
              <a:t>1</a:t>
            </a:fld>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13FF9F2-7F54-4A5D-AC7A-D7D14FC142C3}" type="slidenum">
              <a:rPr lang="en-US" altLang="en-US" sz="1400"/>
              <a:pPr eaLnBrk="1" hangingPunct="1"/>
              <a:t>10</a:t>
            </a:fld>
            <a:endParaRPr lang="en-US" altLang="en-US" sz="1400"/>
          </a:p>
        </p:txBody>
      </p:sp>
      <p:sp>
        <p:nvSpPr>
          <p:cNvPr id="13315" name="Rectangle 2"/>
          <p:cNvSpPr>
            <a:spLocks noGrp="1" noChangeArrowheads="1"/>
          </p:cNvSpPr>
          <p:nvPr>
            <p:ph type="title"/>
          </p:nvPr>
        </p:nvSpPr>
        <p:spPr/>
        <p:txBody>
          <a:bodyPr/>
          <a:lstStyle/>
          <a:p>
            <a:pPr eaLnBrk="1" hangingPunct="1"/>
            <a:r>
              <a:rPr lang="en-US" altLang="en-US" sz="2400"/>
              <a:t>Built-In Protective Systems in Raw Milk:</a:t>
            </a:r>
            <a:br>
              <a:rPr lang="en-US" altLang="en-US" sz="2400"/>
            </a:br>
            <a:r>
              <a:rPr lang="en-US" altLang="en-US" sz="2000"/>
              <a:t>Other Bioactive Components IV</a:t>
            </a:r>
          </a:p>
        </p:txBody>
      </p:sp>
      <p:sp>
        <p:nvSpPr>
          <p:cNvPr id="13316" name="Rectangle 3"/>
          <p:cNvSpPr>
            <a:spLocks noGrp="1" noChangeArrowheads="1"/>
          </p:cNvSpPr>
          <p:nvPr>
            <p:ph type="body" idx="1"/>
          </p:nvPr>
        </p:nvSpPr>
        <p:spPr/>
        <p:txBody>
          <a:bodyPr/>
          <a:lstStyle/>
          <a:p>
            <a:pPr eaLnBrk="1" hangingPunct="1">
              <a:lnSpc>
                <a:spcPct val="90000"/>
              </a:lnSpc>
              <a:spcBef>
                <a:spcPct val="50000"/>
              </a:spcBef>
            </a:pPr>
            <a:r>
              <a:rPr lang="en-US" altLang="en-US" sz="2800" b="1"/>
              <a:t>Beneficial Bacteria </a:t>
            </a:r>
            <a:r>
              <a:rPr lang="en-US" altLang="en-US" sz="2800"/>
              <a:t>– </a:t>
            </a:r>
            <a:r>
              <a:rPr lang="en-US" altLang="en-US" sz="2800" i="1"/>
              <a:t>Lactobacilli</a:t>
            </a:r>
            <a:r>
              <a:rPr lang="en-US" altLang="en-US" sz="2800"/>
              <a:t> and </a:t>
            </a:r>
            <a:r>
              <a:rPr lang="en-US" altLang="en-US" sz="2800" i="1"/>
              <a:t>bifidus</a:t>
            </a:r>
            <a:r>
              <a:rPr lang="en-US" altLang="en-US" sz="2800"/>
              <a:t> bacteria, crowd out bad bacteria, product lactic acid that kills bad bacteria.</a:t>
            </a:r>
          </a:p>
          <a:p>
            <a:pPr eaLnBrk="1" hangingPunct="1">
              <a:lnSpc>
                <a:spcPct val="90000"/>
              </a:lnSpc>
              <a:spcBef>
                <a:spcPct val="50000"/>
              </a:spcBef>
            </a:pPr>
            <a:r>
              <a:rPr lang="en-US" altLang="en-US" sz="2800" b="1"/>
              <a:t>Bifidus Factor</a:t>
            </a:r>
            <a:r>
              <a:rPr lang="en-US" altLang="en-US" sz="2800"/>
              <a:t> – Promotes growth of </a:t>
            </a:r>
            <a:r>
              <a:rPr lang="en-US" altLang="en-US" sz="2800" i="1"/>
              <a:t>Lactobacillus bifidu</a:t>
            </a:r>
            <a:r>
              <a:rPr lang="en-US" altLang="en-US" sz="2800"/>
              <a:t>s, a helpful bacteria in baby’s gut, which helps crowd out dangerous germs</a:t>
            </a:r>
            <a:r>
              <a:rPr lang="en-US" altLang="en-US" sz="2800" baseline="30000"/>
              <a:t>1,2</a:t>
            </a:r>
          </a:p>
          <a:p>
            <a:pPr eaLnBrk="1" hangingPunct="1">
              <a:lnSpc>
                <a:spcPct val="90000"/>
              </a:lnSpc>
              <a:spcBef>
                <a:spcPct val="50000"/>
              </a:spcBef>
            </a:pPr>
            <a:r>
              <a:rPr lang="en-US" altLang="en-US" sz="2800" b="1"/>
              <a:t>B</a:t>
            </a:r>
            <a:r>
              <a:rPr lang="en-US" altLang="en-US" sz="2800" b="1" baseline="-25000"/>
              <a:t>12</a:t>
            </a:r>
            <a:r>
              <a:rPr lang="en-US" altLang="en-US" sz="2800" b="1"/>
              <a:t> Binding Protein</a:t>
            </a:r>
            <a:r>
              <a:rPr lang="en-US" altLang="en-US" sz="2800"/>
              <a:t> – Reduces Vitamin B</a:t>
            </a:r>
            <a:r>
              <a:rPr lang="en-US" altLang="en-US" sz="2800" baseline="-25000"/>
              <a:t>12</a:t>
            </a:r>
            <a:r>
              <a:rPr lang="en-US" altLang="en-US" sz="2800"/>
              <a:t> in the colon, which harmful bacteria need for growth</a:t>
            </a:r>
            <a:r>
              <a:rPr lang="en-US" altLang="en-US" sz="2800" baseline="30000"/>
              <a:t>1</a:t>
            </a:r>
          </a:p>
          <a:p>
            <a:pPr eaLnBrk="1" hangingPunct="1">
              <a:lnSpc>
                <a:spcPct val="90000"/>
              </a:lnSpc>
              <a:spcBef>
                <a:spcPct val="50000"/>
              </a:spcBef>
            </a:pPr>
            <a:r>
              <a:rPr lang="en-US" altLang="en-US" sz="2800" b="1"/>
              <a:t>Lactoglobulins: </a:t>
            </a:r>
            <a:r>
              <a:rPr lang="en-US" altLang="en-US" sz="2800"/>
              <a:t>Carry vitamins A and D and possibly other nutrients.</a:t>
            </a:r>
            <a:r>
              <a:rPr lang="en-US" altLang="en-US" sz="2800" baseline="30000"/>
              <a:t>3</a:t>
            </a:r>
          </a:p>
          <a:p>
            <a:pPr eaLnBrk="1" hangingPunct="1">
              <a:lnSpc>
                <a:spcPct val="90000"/>
              </a:lnSpc>
              <a:spcBef>
                <a:spcPct val="50000"/>
              </a:spcBef>
            </a:pPr>
            <a:endParaRPr lang="en-US" altLang="en-US" sz="2800" baseline="30000"/>
          </a:p>
          <a:p>
            <a:pPr algn="r" eaLnBrk="1" hangingPunct="1">
              <a:lnSpc>
                <a:spcPct val="90000"/>
              </a:lnSpc>
              <a:spcBef>
                <a:spcPct val="0"/>
              </a:spcBef>
              <a:buFontTx/>
              <a:buNone/>
            </a:pPr>
            <a:r>
              <a:rPr lang="en-US" altLang="en-US" sz="1400"/>
              <a:t>1.</a:t>
            </a:r>
            <a:r>
              <a:rPr lang="en-US" altLang="en-US" sz="1400" i="1"/>
              <a:t> Scientific American</a:t>
            </a:r>
            <a:r>
              <a:rPr lang="en-US" altLang="en-US" sz="1400"/>
              <a:t>, December 1995.</a:t>
            </a:r>
            <a:endParaRPr lang="en-US" altLang="en-US" sz="1400" i="1"/>
          </a:p>
          <a:p>
            <a:pPr algn="r" eaLnBrk="1" hangingPunct="1">
              <a:lnSpc>
                <a:spcPct val="90000"/>
              </a:lnSpc>
              <a:spcBef>
                <a:spcPct val="0"/>
              </a:spcBef>
              <a:buFontTx/>
              <a:buNone/>
            </a:pPr>
            <a:r>
              <a:rPr lang="en-US" altLang="en-US" sz="1400"/>
              <a:t>2., </a:t>
            </a:r>
            <a:r>
              <a:rPr lang="en-US" altLang="en-US" sz="1400" i="1"/>
              <a:t>British J Nutrition, </a:t>
            </a:r>
            <a:r>
              <a:rPr lang="en-US" altLang="en-US" sz="1400"/>
              <a:t>2000:84(Suppl. 1):S3-S10, S39-S46.</a:t>
            </a:r>
          </a:p>
          <a:p>
            <a:pPr algn="r" eaLnBrk="1" hangingPunct="1">
              <a:lnSpc>
                <a:spcPct val="90000"/>
              </a:lnSpc>
              <a:spcBef>
                <a:spcPct val="0"/>
              </a:spcBef>
              <a:buFontTx/>
              <a:buNone/>
            </a:pPr>
            <a:r>
              <a:rPr lang="en-US" altLang="en-US" sz="1400"/>
              <a:t>3</a:t>
            </a:r>
            <a:r>
              <a:rPr lang="en-US" altLang="en-US" sz="1400" i="1"/>
              <a:t>. FEBS Journal </a:t>
            </a:r>
            <a:r>
              <a:rPr lang="en-US" altLang="en-US" sz="1400"/>
              <a:t>2009 276:2251-2265</a:t>
            </a:r>
            <a:r>
              <a:rPr lang="en-US" altLang="en-US" sz="2000"/>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8533E4B-C0EA-4C07-96D0-99DAFF6D3529}" type="slidenum">
              <a:rPr lang="en-US" altLang="en-US" sz="1400"/>
              <a:pPr eaLnBrk="1" hangingPunct="1"/>
              <a:t>100</a:t>
            </a:fld>
            <a:endParaRPr lang="en-US" altLang="en-US" sz="1400"/>
          </a:p>
        </p:txBody>
      </p:sp>
      <p:sp>
        <p:nvSpPr>
          <p:cNvPr id="105475" name="Rectangle 1026"/>
          <p:cNvSpPr>
            <a:spLocks noGrp="1" noChangeArrowheads="1"/>
          </p:cNvSpPr>
          <p:nvPr>
            <p:ph type="title"/>
          </p:nvPr>
        </p:nvSpPr>
        <p:spPr/>
        <p:txBody>
          <a:bodyPr/>
          <a:lstStyle/>
          <a:p>
            <a:pPr eaLnBrk="1" hangingPunct="1"/>
            <a:r>
              <a:rPr lang="en-US" altLang="en-US"/>
              <a:t>Asthma &amp; Raw Milk – 2011</a:t>
            </a:r>
          </a:p>
        </p:txBody>
      </p:sp>
      <p:sp>
        <p:nvSpPr>
          <p:cNvPr id="60420" name="Rectangle 1027"/>
          <p:cNvSpPr>
            <a:spLocks noGrp="1" noChangeArrowheads="1"/>
          </p:cNvSpPr>
          <p:nvPr>
            <p:ph type="body" idx="1"/>
          </p:nvPr>
        </p:nvSpPr>
        <p:spPr/>
        <p:txBody>
          <a:bodyPr/>
          <a:lstStyle/>
          <a:p>
            <a:pPr marL="457200" indent="-457200" eaLnBrk="1" hangingPunct="1">
              <a:defRPr/>
            </a:pPr>
            <a:r>
              <a:rPr lang="en-US" sz="3600" dirty="0"/>
              <a:t>Children drinking raw milk had 41 percent less asthma and half the rate of hay fever.</a:t>
            </a:r>
          </a:p>
          <a:p>
            <a:pPr marL="457200" indent="-457200" eaLnBrk="1" hangingPunct="1">
              <a:defRPr/>
            </a:pPr>
            <a:r>
              <a:rPr lang="en-US" sz="3600" dirty="0"/>
              <a:t>Boiling farm milk removed the protective effect.</a:t>
            </a:r>
          </a:p>
          <a:p>
            <a:pPr marL="457200" indent="-457200" eaLnBrk="1" hangingPunct="1">
              <a:defRPr/>
            </a:pPr>
            <a:r>
              <a:rPr lang="en-US" sz="3600" dirty="0"/>
              <a:t>Protective effect linked to whey proteins in milk, which are damaged by heat.</a:t>
            </a:r>
          </a:p>
          <a:p>
            <a:pPr marL="0" indent="0" algn="r" eaLnBrk="1" hangingPunct="1">
              <a:buFontTx/>
              <a:buNone/>
              <a:defRPr/>
            </a:pPr>
            <a:r>
              <a:rPr lang="en-US" sz="1800" i="1" dirty="0"/>
              <a:t>Journal of Allergy and Clinical Immunology</a:t>
            </a:r>
            <a:r>
              <a:rPr lang="en-US" sz="1800" dirty="0"/>
              <a:t>. Online August 29, 2011.  </a:t>
            </a:r>
            <a:r>
              <a:rPr lang="en-US" dirty="0"/>
              <a:t> </a:t>
            </a:r>
            <a:br>
              <a:rPr lang="en-US" dirty="0"/>
            </a:b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5FCBEB1-075D-4B63-9DCF-62F9FABE3ADE}" type="slidenum">
              <a:rPr lang="en-US" altLang="en-US" sz="1400"/>
              <a:pPr eaLnBrk="1" hangingPunct="1"/>
              <a:t>101</a:t>
            </a:fld>
            <a:endParaRPr lang="en-US" altLang="en-US" sz="1400"/>
          </a:p>
        </p:txBody>
      </p:sp>
      <p:sp>
        <p:nvSpPr>
          <p:cNvPr id="106499" name="Rectangle 2"/>
          <p:cNvSpPr>
            <a:spLocks noGrp="1" noChangeArrowheads="1"/>
          </p:cNvSpPr>
          <p:nvPr>
            <p:ph type="title"/>
          </p:nvPr>
        </p:nvSpPr>
        <p:spPr/>
        <p:txBody>
          <a:bodyPr/>
          <a:lstStyle/>
          <a:p>
            <a:pPr eaLnBrk="1" hangingPunct="1"/>
            <a:r>
              <a:rPr lang="en-US" altLang="en-US"/>
              <a:t>Asthma &amp; Foodborne Illness – Relative Risk</a:t>
            </a:r>
          </a:p>
        </p:txBody>
      </p:sp>
      <p:sp>
        <p:nvSpPr>
          <p:cNvPr id="106500" name="Rectangle 3"/>
          <p:cNvSpPr>
            <a:spLocks noGrp="1" noChangeArrowheads="1"/>
          </p:cNvSpPr>
          <p:nvPr>
            <p:ph type="body" idx="1"/>
          </p:nvPr>
        </p:nvSpPr>
        <p:spPr/>
        <p:txBody>
          <a:bodyPr/>
          <a:lstStyle/>
          <a:p>
            <a:pPr eaLnBrk="1" hangingPunct="1">
              <a:lnSpc>
                <a:spcPct val="90000"/>
              </a:lnSpc>
            </a:pPr>
            <a:r>
              <a:rPr lang="en-US" altLang="en-US" sz="3600"/>
              <a:t>About 5,500 people in the US die from asthma each year.</a:t>
            </a:r>
          </a:p>
          <a:p>
            <a:pPr eaLnBrk="1" hangingPunct="1">
              <a:lnSpc>
                <a:spcPct val="90000"/>
              </a:lnSpc>
            </a:pPr>
            <a:r>
              <a:rPr lang="en-US" altLang="en-US" sz="3600"/>
              <a:t>About 1,250 people in the US die from food-borne pathogens from ALL sources. (No deaths from raw milk).</a:t>
            </a:r>
          </a:p>
          <a:p>
            <a:pPr eaLnBrk="1" hangingPunct="1">
              <a:lnSpc>
                <a:spcPct val="90000"/>
              </a:lnSpc>
            </a:pPr>
            <a:r>
              <a:rPr lang="en-US" altLang="en-US" sz="3600"/>
              <a:t>Thus, the risk of dying from asthma is over four times greater than the risk of dying from food-borne pathogens from ALL sources, and infinitely greater than the risk of dying from raw milk</a:t>
            </a:r>
            <a:r>
              <a:rPr lang="en-US" altLang="en-US" sz="3600">
                <a:latin typeface="Arial Unicode MS" panose="020B0604020202020204" pitchFamily="34" charset="-128"/>
              </a:rPr>
              <a:t>.</a:t>
            </a:r>
            <a:r>
              <a:rPr lang="en-US" altLang="en-US">
                <a:latin typeface="Arial Unicode MS" panose="020B0604020202020204" pitchFamily="34" charset="-128"/>
              </a:rPr>
              <a:t> </a:t>
            </a:r>
          </a:p>
          <a:p>
            <a:pPr algn="r" eaLnBrk="1" hangingPunct="1">
              <a:lnSpc>
                <a:spcPct val="90000"/>
              </a:lnSpc>
              <a:buFontTx/>
              <a:buNone/>
            </a:pPr>
            <a:endParaRPr lang="en-US"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a:t>Raw Milk and Glutathione</a:t>
            </a:r>
          </a:p>
        </p:txBody>
      </p:sp>
      <p:sp>
        <p:nvSpPr>
          <p:cNvPr id="3" name="Content Placeholder 2"/>
          <p:cNvSpPr>
            <a:spLocks noGrp="1"/>
          </p:cNvSpPr>
          <p:nvPr>
            <p:ph idx="1"/>
          </p:nvPr>
        </p:nvSpPr>
        <p:spPr/>
        <p:txBody>
          <a:bodyPr/>
          <a:lstStyle/>
          <a:p>
            <a:pPr>
              <a:defRPr/>
            </a:pPr>
            <a:r>
              <a:rPr lang="en-US" sz="3600" dirty="0"/>
              <a:t>Glutathione: Key compound for detoxification</a:t>
            </a:r>
          </a:p>
          <a:p>
            <a:pPr>
              <a:defRPr/>
            </a:pPr>
            <a:r>
              <a:rPr lang="en-US" sz="3600" dirty="0"/>
              <a:t>High levels in whey protein</a:t>
            </a:r>
          </a:p>
          <a:p>
            <a:pPr>
              <a:defRPr/>
            </a:pPr>
            <a:r>
              <a:rPr lang="en-US" sz="3600" dirty="0"/>
              <a:t>Research in 1991 discovered that whey proteins only boost glutathione status in their raw, </a:t>
            </a:r>
            <a:r>
              <a:rPr lang="en-US" sz="3600" dirty="0" err="1"/>
              <a:t>undenatured</a:t>
            </a:r>
            <a:r>
              <a:rPr lang="en-US" sz="3600" dirty="0"/>
              <a:t> state</a:t>
            </a:r>
            <a:r>
              <a:rPr lang="en-US" sz="3600" i="1" dirty="0"/>
              <a:t>.</a:t>
            </a:r>
          </a:p>
          <a:p>
            <a:pPr>
              <a:defRPr/>
            </a:pPr>
            <a:r>
              <a:rPr lang="en-US" sz="3600" dirty="0"/>
              <a:t>Explains the success of the Milk Cure </a:t>
            </a:r>
          </a:p>
          <a:p>
            <a:pPr>
              <a:defRPr/>
            </a:pPr>
            <a:endParaRPr lang="en-US" dirty="0"/>
          </a:p>
          <a:p>
            <a:pPr marL="0" indent="0">
              <a:buFontTx/>
              <a:buNone/>
              <a:defRPr/>
            </a:pPr>
            <a:r>
              <a:rPr lang="en-US" sz="1400" dirty="0"/>
              <a:t>Source: http://www.westonaprice.org/blogs/cmasterjohn/2010/09/11/the-biochemical-magic-of-raw-milk-and-other-raw-foods-glutathione</a:t>
            </a:r>
            <a:endParaRPr lang="en-US" dirty="0"/>
          </a:p>
        </p:txBody>
      </p:sp>
      <p:sp>
        <p:nvSpPr>
          <p:cNvPr id="1075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01B459C-E755-460E-B9F7-4C0599D1EF01}" type="slidenum">
              <a:rPr lang="en-US" altLang="en-US" sz="1400"/>
              <a:pPr eaLnBrk="1" hangingPunct="1"/>
              <a:t>102</a:t>
            </a:fld>
            <a:endParaRPr lang="en-US" altLang="en-US" sz="14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3984625" y="11350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pPr>
            <a:endParaRPr lang="en-US" altLang="en-US" sz="2800"/>
          </a:p>
        </p:txBody>
      </p:sp>
      <p:sp>
        <p:nvSpPr>
          <p:cNvPr id="108547" name="Rectangle 3"/>
          <p:cNvSpPr>
            <a:spLocks noGrp="1" noChangeArrowheads="1"/>
          </p:cNvSpPr>
          <p:nvPr>
            <p:ph type="title"/>
          </p:nvPr>
        </p:nvSpPr>
        <p:spPr>
          <a:xfrm>
            <a:off x="0" y="0"/>
            <a:ext cx="9144000" cy="1143000"/>
          </a:xfrm>
        </p:spPr>
        <p:txBody>
          <a:bodyPr/>
          <a:lstStyle/>
          <a:p>
            <a:r>
              <a:rPr lang="en-US" altLang="en-US" sz="2400"/>
              <a:t>Fluorophotometric Demonstration of Orgone Energy in Various Fluids</a:t>
            </a:r>
            <a:r>
              <a:rPr lang="en-US" altLang="en-US" sz="2400" i="1"/>
              <a:t> </a:t>
            </a:r>
            <a:r>
              <a:rPr lang="en-US" altLang="en-US" sz="2400"/>
              <a:t>by Wilhelm Reich</a:t>
            </a:r>
          </a:p>
        </p:txBody>
      </p:sp>
      <p:sp>
        <p:nvSpPr>
          <p:cNvPr id="18436" name="Rectangle 4"/>
          <p:cNvSpPr>
            <a:spLocks noGrp="1" noChangeArrowheads="1"/>
          </p:cNvSpPr>
          <p:nvPr>
            <p:ph type="body" sz="half" idx="2"/>
          </p:nvPr>
        </p:nvSpPr>
        <p:spPr>
          <a:xfrm>
            <a:off x="152400" y="1143000"/>
            <a:ext cx="4267200" cy="5029200"/>
          </a:xfrm>
        </p:spPr>
        <p:txBody>
          <a:bodyPr/>
          <a:lstStyle/>
          <a:p>
            <a:pPr>
              <a:buFontTx/>
              <a:buNone/>
              <a:defRPr/>
            </a:pPr>
            <a:endParaRPr lang="en-US" sz="1600" dirty="0"/>
          </a:p>
          <a:p>
            <a:pPr>
              <a:buFontTx/>
              <a:buNone/>
              <a:defRPr/>
            </a:pPr>
            <a:r>
              <a:rPr lang="en-US" sz="2400" dirty="0"/>
              <a:t>Reich considered</a:t>
            </a:r>
          </a:p>
          <a:p>
            <a:pPr>
              <a:buFontTx/>
              <a:buNone/>
              <a:defRPr/>
            </a:pPr>
            <a:r>
              <a:rPr lang="en-US" sz="2400" dirty="0" err="1"/>
              <a:t>fluorophotometric</a:t>
            </a:r>
            <a:r>
              <a:rPr lang="en-US" sz="2400" dirty="0"/>
              <a:t> values </a:t>
            </a:r>
          </a:p>
          <a:p>
            <a:pPr>
              <a:buFontTx/>
              <a:buNone/>
              <a:defRPr/>
            </a:pPr>
            <a:r>
              <a:rPr lang="en-US" sz="2400" dirty="0"/>
              <a:t>an expression of </a:t>
            </a:r>
            <a:r>
              <a:rPr lang="en-US" sz="2400" dirty="0" err="1"/>
              <a:t>orgone</a:t>
            </a:r>
            <a:endParaRPr lang="en-US" sz="2400" dirty="0"/>
          </a:p>
          <a:p>
            <a:pPr>
              <a:buFontTx/>
              <a:buNone/>
              <a:defRPr/>
            </a:pPr>
            <a:r>
              <a:rPr lang="en-US" sz="2400" dirty="0"/>
              <a:t>energy, </a:t>
            </a:r>
            <a:r>
              <a:rPr lang="en-US" sz="2400" dirty="0" err="1"/>
              <a:t>lumination</a:t>
            </a:r>
            <a:r>
              <a:rPr lang="en-US" sz="2400" dirty="0"/>
              <a:t> or life</a:t>
            </a:r>
          </a:p>
          <a:p>
            <a:pPr>
              <a:buFontTx/>
              <a:buNone/>
              <a:defRPr/>
            </a:pPr>
            <a:r>
              <a:rPr lang="en-US" sz="2400" dirty="0"/>
              <a:t>energy potency. </a:t>
            </a:r>
          </a:p>
          <a:p>
            <a:pPr marL="0" indent="0">
              <a:buFontTx/>
              <a:buNone/>
              <a:defRPr/>
            </a:pPr>
            <a:endParaRPr lang="en-US" sz="2000" dirty="0"/>
          </a:p>
          <a:p>
            <a:pPr>
              <a:defRPr/>
            </a:pPr>
            <a:r>
              <a:rPr lang="en-US" sz="2000" dirty="0"/>
              <a:t>Milk pasteurized = 55</a:t>
            </a:r>
          </a:p>
          <a:p>
            <a:pPr>
              <a:defRPr/>
            </a:pPr>
            <a:r>
              <a:rPr lang="en-US" sz="2000" dirty="0"/>
              <a:t>Milk not pasteurized = +100</a:t>
            </a:r>
          </a:p>
          <a:p>
            <a:pPr>
              <a:defRPr/>
            </a:pPr>
            <a:endParaRPr lang="en-US" sz="2000" i="1" dirty="0"/>
          </a:p>
          <a:p>
            <a:pPr>
              <a:defRPr/>
            </a:pPr>
            <a:endParaRPr lang="en-US" sz="2000" i="1" dirty="0"/>
          </a:p>
          <a:p>
            <a:pPr marL="0" indent="0">
              <a:buFontTx/>
              <a:buNone/>
              <a:defRPr/>
            </a:pPr>
            <a:r>
              <a:rPr lang="en-US" sz="1400" i="1" dirty="0"/>
              <a:t>The Cancer </a:t>
            </a:r>
            <a:r>
              <a:rPr lang="en-US" sz="1400" i="1" dirty="0" err="1"/>
              <a:t>Biopathy</a:t>
            </a:r>
            <a:r>
              <a:rPr lang="en-US" sz="1400" dirty="0"/>
              <a:t> by W. Reich</a:t>
            </a:r>
            <a:r>
              <a:rPr lang="en-US" sz="2000" dirty="0"/>
              <a:t>.</a:t>
            </a:r>
          </a:p>
          <a:p>
            <a:pPr>
              <a:defRPr/>
            </a:pPr>
            <a:endParaRPr lang="en-US" sz="2800" dirty="0"/>
          </a:p>
          <a:p>
            <a:pPr>
              <a:defRPr/>
            </a:pPr>
            <a:endParaRPr lang="en-US" sz="2800" dirty="0"/>
          </a:p>
        </p:txBody>
      </p:sp>
      <p:pic>
        <p:nvPicPr>
          <p:cNvPr id="1085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95413"/>
            <a:ext cx="445770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3DADE1E-F561-4F4C-A4EC-3F59DF41307C}" type="slidenum">
              <a:rPr lang="en-US" altLang="en-US" sz="1400"/>
              <a:pPr eaLnBrk="1" hangingPunct="1"/>
              <a:t>104</a:t>
            </a:fld>
            <a:endParaRPr lang="en-US" altLang="en-US" sz="1400"/>
          </a:p>
        </p:txBody>
      </p:sp>
      <p:sp>
        <p:nvSpPr>
          <p:cNvPr id="109571" name="Rectangle 2"/>
          <p:cNvSpPr>
            <a:spLocks noGrp="1" noChangeArrowheads="1"/>
          </p:cNvSpPr>
          <p:nvPr>
            <p:ph type="title"/>
          </p:nvPr>
        </p:nvSpPr>
        <p:spPr/>
        <p:txBody>
          <a:bodyPr/>
          <a:lstStyle/>
          <a:p>
            <a:pPr eaLnBrk="1" hangingPunct="1"/>
            <a:r>
              <a:rPr lang="en-US" altLang="en-US"/>
              <a:t>Raw Milk Digests Itself!</a:t>
            </a:r>
          </a:p>
        </p:txBody>
      </p:sp>
      <p:sp>
        <p:nvSpPr>
          <p:cNvPr id="109572" name="Rectangle 3"/>
          <p:cNvSpPr>
            <a:spLocks noGrp="1" noChangeArrowheads="1"/>
          </p:cNvSpPr>
          <p:nvPr>
            <p:ph type="body" idx="1"/>
          </p:nvPr>
        </p:nvSpPr>
        <p:spPr/>
        <p:txBody>
          <a:bodyPr/>
          <a:lstStyle/>
          <a:p>
            <a:pPr eaLnBrk="1" hangingPunct="1">
              <a:spcBef>
                <a:spcPct val="50000"/>
              </a:spcBef>
            </a:pPr>
            <a:r>
              <a:rPr lang="en-US" altLang="en-US" sz="2600"/>
              <a:t>ACTIVATED ENZYMES:  The enzymes in raw milk, when activated by the appropriate pH of the digestive tract, become activated and digest all the components in the milk.</a:t>
            </a:r>
          </a:p>
          <a:p>
            <a:pPr eaLnBrk="1" hangingPunct="1">
              <a:spcBef>
                <a:spcPct val="50000"/>
              </a:spcBef>
            </a:pPr>
            <a:r>
              <a:rPr lang="en-US" altLang="en-US" sz="2600"/>
              <a:t>NO WORK: The body’s digestive apparatus does not need to do any work to digest raw milk.</a:t>
            </a:r>
          </a:p>
          <a:p>
            <a:pPr eaLnBrk="1" hangingPunct="1">
              <a:spcBef>
                <a:spcPct val="50000"/>
              </a:spcBef>
            </a:pPr>
            <a:r>
              <a:rPr lang="en-US" altLang="en-US" sz="2600"/>
              <a:t>CURATIVE, ENERGIZING: This is a major reason raw milk has such extraordinary healing and energizing powers.</a:t>
            </a:r>
          </a:p>
          <a:p>
            <a:pPr eaLnBrk="1" hangingPunct="1">
              <a:spcBef>
                <a:spcPct val="50000"/>
              </a:spcBef>
            </a:pPr>
            <a:r>
              <a:rPr lang="en-US" altLang="en-US" sz="2600"/>
              <a:t>OVERBURDEN:  Pasteurized milk puts a huge burden on the digestive apparatus and for many is impossible to digest.</a:t>
            </a:r>
          </a:p>
          <a:p>
            <a:pPr eaLnBrk="1" hangingPunct="1"/>
            <a:endParaRPr lang="en-US"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272214BE-58FC-4EA1-83A9-4D84F310E980}" type="slidenum">
              <a:rPr lang="en-US" altLang="en-US" sz="1400"/>
              <a:pPr eaLnBrk="1" hangingPunct="1"/>
              <a:t>105</a:t>
            </a:fld>
            <a:endParaRPr lang="en-US" altLang="en-US" sz="1400"/>
          </a:p>
        </p:txBody>
      </p:sp>
      <p:sp>
        <p:nvSpPr>
          <p:cNvPr id="110595" name="Rectangle 4"/>
          <p:cNvSpPr>
            <a:spLocks noGrp="1" noChangeArrowheads="1"/>
          </p:cNvSpPr>
          <p:nvPr>
            <p:ph type="title"/>
          </p:nvPr>
        </p:nvSpPr>
        <p:spPr/>
        <p:txBody>
          <a:bodyPr/>
          <a:lstStyle/>
          <a:p>
            <a:pPr eaLnBrk="1" hangingPunct="1"/>
            <a:r>
              <a:rPr lang="en-US" altLang="en-US"/>
              <a:t>Lactose Intolerance</a:t>
            </a:r>
          </a:p>
        </p:txBody>
      </p:sp>
      <p:sp>
        <p:nvSpPr>
          <p:cNvPr id="110596" name="Text Box 5"/>
          <p:cNvSpPr txBox="1">
            <a:spLocks noChangeArrowheads="1"/>
          </p:cNvSpPr>
          <p:nvPr/>
        </p:nvSpPr>
        <p:spPr bwMode="auto">
          <a:xfrm>
            <a:off x="381000" y="1447800"/>
            <a:ext cx="84582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pPr>
            <a:r>
              <a:rPr lang="en-US" altLang="en-US" sz="2800"/>
              <a:t>Results from a survey by Opinion Research Corporation (commissioned by the Weston A. Price Foundation) indicate that about 29 million Americans are diagnosed lactose intolerant.</a:t>
            </a:r>
          </a:p>
          <a:p>
            <a:pPr eaLnBrk="1" hangingPunct="1">
              <a:spcBef>
                <a:spcPct val="50000"/>
              </a:spcBef>
            </a:pPr>
            <a:r>
              <a:rPr lang="en-US" altLang="en-US" sz="2800"/>
              <a:t>Results from a private survey carried out in Michigan indicate that 82 percent of those diagnosed as lactose intolerant can drink raw milk without problem.</a:t>
            </a:r>
          </a:p>
          <a:p>
            <a:pPr eaLnBrk="1" hangingPunct="1">
              <a:spcBef>
                <a:spcPct val="50000"/>
              </a:spcBef>
            </a:pPr>
            <a:r>
              <a:rPr lang="en-US" altLang="en-US" sz="2800"/>
              <a:t>Thus, almost 24 million Americans diagnosed as lactose intolerant could benefit from raw milk.</a:t>
            </a:r>
          </a:p>
          <a:p>
            <a:pPr eaLnBrk="1" hangingPunct="1">
              <a:spcBef>
                <a:spcPct val="50000"/>
              </a:spcBef>
              <a:buFontTx/>
              <a:buNone/>
            </a:pPr>
            <a:r>
              <a:rPr lang="en-US" altLang="en-US" sz="1400" i="1"/>
              <a:t>				www.realmilk.com/documents/</a:t>
            </a:r>
            <a:r>
              <a:rPr lang="en-US" altLang="en-US" sz="1400" b="1" i="1"/>
              <a:t>LactoseIntoleranceSurvey</a:t>
            </a:r>
            <a:r>
              <a:rPr lang="en-US" altLang="en-US" sz="1400" i="1"/>
              <a:t>.doc</a:t>
            </a:r>
            <a:endParaRPr lang="en-US" altLang="en-US" sz="14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a:t>Raw Milk and Casein Intolerance</a:t>
            </a:r>
          </a:p>
        </p:txBody>
      </p:sp>
      <p:sp>
        <p:nvSpPr>
          <p:cNvPr id="11161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76A1BCC-D561-416C-BD37-12B81E4268E4}" type="slidenum">
              <a:rPr lang="en-US" altLang="en-US" sz="1400"/>
              <a:pPr eaLnBrk="1" hangingPunct="1"/>
              <a:t>106</a:t>
            </a:fld>
            <a:endParaRPr lang="en-US" altLang="en-US" sz="1400"/>
          </a:p>
        </p:txBody>
      </p:sp>
      <p:sp>
        <p:nvSpPr>
          <p:cNvPr id="5" name="TextBox 4"/>
          <p:cNvSpPr txBox="1"/>
          <p:nvPr/>
        </p:nvSpPr>
        <p:spPr>
          <a:xfrm>
            <a:off x="609600" y="1066800"/>
            <a:ext cx="7848600" cy="5114925"/>
          </a:xfrm>
          <a:prstGeom prst="rect">
            <a:avLst/>
          </a:prstGeom>
          <a:noFill/>
        </p:spPr>
        <p:txBody>
          <a:bodyPr>
            <a:spAutoFit/>
          </a:bodyPr>
          <a:lstStyle/>
          <a:p>
            <a:pPr marL="457200" indent="-457200">
              <a:defRPr/>
            </a:pPr>
            <a:r>
              <a:rPr lang="en-US" dirty="0">
                <a:latin typeface="Arial" charset="0"/>
              </a:rPr>
              <a:t>Milk allergy is usually attributed to casein intolerance.</a:t>
            </a:r>
          </a:p>
          <a:p>
            <a:pPr marL="457200" indent="-457200">
              <a:defRPr/>
            </a:pPr>
            <a:r>
              <a:rPr lang="en-US" dirty="0">
                <a:latin typeface="Arial" charset="0"/>
              </a:rPr>
              <a:t>Pasteurization destroys </a:t>
            </a:r>
            <a:r>
              <a:rPr lang="en-US" i="1" dirty="0">
                <a:latin typeface="Arial" charset="0"/>
              </a:rPr>
              <a:t>L. </a:t>
            </a:r>
            <a:r>
              <a:rPr lang="en-US" i="1" dirty="0" err="1">
                <a:latin typeface="Arial" charset="0"/>
              </a:rPr>
              <a:t>lactis</a:t>
            </a:r>
            <a:r>
              <a:rPr lang="en-US" i="1" dirty="0">
                <a:latin typeface="Arial" charset="0"/>
              </a:rPr>
              <a:t> </a:t>
            </a:r>
            <a:r>
              <a:rPr lang="en-US" dirty="0">
                <a:latin typeface="Arial" charset="0"/>
              </a:rPr>
              <a:t>and other lactic-acid bacteria indigenous to milk.</a:t>
            </a:r>
          </a:p>
          <a:p>
            <a:pPr marL="457200" indent="-457200">
              <a:defRPr/>
            </a:pPr>
            <a:r>
              <a:rPr lang="en-US" dirty="0">
                <a:latin typeface="Arial" charset="0"/>
              </a:rPr>
              <a:t>These bacteria produce enzymes that break down the casein molecule.</a:t>
            </a:r>
          </a:p>
          <a:p>
            <a:pPr marL="457200" indent="-457200">
              <a:defRPr/>
            </a:pPr>
            <a:r>
              <a:rPr lang="en-US" dirty="0">
                <a:latin typeface="Arial" charset="0"/>
              </a:rPr>
              <a:t>These findings suggest that raw milk could be consumed by those with milk allergy, including autistic children.</a:t>
            </a:r>
          </a:p>
          <a:p>
            <a:pPr marL="457200" indent="-457200">
              <a:defRPr/>
            </a:pPr>
            <a:r>
              <a:rPr lang="en-US" dirty="0">
                <a:latin typeface="Arial" charset="0"/>
              </a:rPr>
              <a:t>We have received testimonials indicating that raw milk can be used to treat and even completely reverse symptoms of autism.</a:t>
            </a:r>
          </a:p>
          <a:p>
            <a:pPr marL="457200" indent="-457200">
              <a:buFontTx/>
              <a:buNone/>
              <a:defRPr/>
            </a:pPr>
            <a:r>
              <a:rPr lang="en-US" sz="1200" dirty="0">
                <a:latin typeface="Arial" charset="0"/>
              </a:rPr>
              <a:t>				</a:t>
            </a:r>
            <a:r>
              <a:rPr lang="en-US" sz="1200" dirty="0" err="1">
                <a:latin typeface="Arial" charset="0"/>
              </a:rPr>
              <a:t>Meisel</a:t>
            </a:r>
            <a:r>
              <a:rPr lang="en-US" sz="1200" dirty="0">
                <a:latin typeface="Arial" charset="0"/>
              </a:rPr>
              <a:t> and others. </a:t>
            </a:r>
            <a:r>
              <a:rPr lang="en-US" sz="1200" i="1" dirty="0" err="1">
                <a:latin typeface="Arial" charset="0"/>
              </a:rPr>
              <a:t>Antonie</a:t>
            </a:r>
            <a:r>
              <a:rPr lang="en-US" sz="1200" i="1" dirty="0">
                <a:latin typeface="Arial" charset="0"/>
              </a:rPr>
              <a:t> Van Leeuwenhoek</a:t>
            </a:r>
            <a:r>
              <a:rPr lang="en-US" sz="1200" dirty="0">
                <a:latin typeface="Arial" charset="0"/>
              </a:rPr>
              <a:t>. 1999;76(1-4):207-15</a:t>
            </a:r>
          </a:p>
          <a:p>
            <a:pPr>
              <a:defRPr/>
            </a:pPr>
            <a:endParaRPr lang="en-US" dirty="0">
              <a:latin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F7E52D8-E308-4163-B3AD-E4177D165CF8}" type="slidenum">
              <a:rPr lang="en-US" altLang="en-US" sz="1400"/>
              <a:pPr eaLnBrk="1" hangingPunct="1"/>
              <a:t>107</a:t>
            </a:fld>
            <a:endParaRPr lang="en-US" altLang="en-US" sz="1400"/>
          </a:p>
        </p:txBody>
      </p:sp>
      <p:sp>
        <p:nvSpPr>
          <p:cNvPr id="112643" name="Rectangle 2"/>
          <p:cNvSpPr>
            <a:spLocks noGrp="1" noChangeArrowheads="1"/>
          </p:cNvSpPr>
          <p:nvPr>
            <p:ph type="title"/>
          </p:nvPr>
        </p:nvSpPr>
        <p:spPr/>
        <p:txBody>
          <a:bodyPr/>
          <a:lstStyle/>
          <a:p>
            <a:pPr eaLnBrk="1" hangingPunct="1"/>
            <a:r>
              <a:rPr lang="en-US" altLang="en-US" sz="2800"/>
              <a:t>Lowered Nutrient Availability in Pasteurized Milk</a:t>
            </a:r>
          </a:p>
        </p:txBody>
      </p:sp>
      <p:graphicFrame>
        <p:nvGraphicFramePr>
          <p:cNvPr id="959527" name="Group 39"/>
          <p:cNvGraphicFramePr>
            <a:graphicFrameLocks noGrp="1"/>
          </p:cNvGraphicFramePr>
          <p:nvPr/>
        </p:nvGraphicFramePr>
        <p:xfrm>
          <a:off x="228600" y="1030288"/>
          <a:ext cx="8686800" cy="5616575"/>
        </p:xfrm>
        <a:graphic>
          <a:graphicData uri="http://schemas.openxmlformats.org/drawingml/2006/table">
            <a:tbl>
              <a:tblPr/>
              <a:tblGrid>
                <a:gridCol w="1486930">
                  <a:extLst>
                    <a:ext uri="{9D8B030D-6E8A-4147-A177-3AD203B41FA5}">
                      <a16:colId xmlns:a16="http://schemas.microsoft.com/office/drawing/2014/main" val="20000"/>
                    </a:ext>
                  </a:extLst>
                </a:gridCol>
                <a:gridCol w="7199870">
                  <a:extLst>
                    <a:ext uri="{9D8B030D-6E8A-4147-A177-3AD203B41FA5}">
                      <a16:colId xmlns:a16="http://schemas.microsoft.com/office/drawing/2014/main" val="20001"/>
                    </a:ext>
                  </a:extLst>
                </a:gridCol>
              </a:tblGrid>
              <a:tr h="823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Vitamin C</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dirty="0"/>
                        <a:t>Raw milk</a:t>
                      </a:r>
                      <a:r>
                        <a:rPr lang="en-US" sz="1600" baseline="0" dirty="0"/>
                        <a:t> but not pasteurized can resolve scurvy</a:t>
                      </a:r>
                      <a:r>
                        <a:rPr lang="en-US" sz="1600" dirty="0"/>
                        <a:t>. “. . . Without doubt. . . the explosive increase in infantile scurvy during the latter part of the 19</a:t>
                      </a:r>
                      <a:r>
                        <a:rPr lang="en-US" sz="1600" baseline="30000" dirty="0"/>
                        <a:t>th</a:t>
                      </a:r>
                      <a:r>
                        <a:rPr lang="en-US" sz="1600" dirty="0"/>
                        <a:t> century coincided with the advent of use of heated milks. . .” </a:t>
                      </a:r>
                      <a:r>
                        <a:rPr lang="en-US" sz="1000" dirty="0" err="1"/>
                        <a:t>Rajakumar</a:t>
                      </a:r>
                      <a:r>
                        <a:rPr lang="en-US" sz="1000" dirty="0"/>
                        <a:t>, </a:t>
                      </a:r>
                      <a:r>
                        <a:rPr lang="en-US" sz="1000" i="1" dirty="0"/>
                        <a:t>Pediatrics</a:t>
                      </a:r>
                      <a:r>
                        <a:rPr lang="en-US" sz="1000" dirty="0"/>
                        <a:t>. 2001;108(4):E76</a:t>
                      </a:r>
                      <a:endParaRPr kumimoji="0" lang="en-US" sz="1000" b="1"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1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Calcium</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Longer and denser bones on raw milk. </a:t>
                      </a:r>
                      <a:r>
                        <a:rPr kumimoji="0" lang="en-US" sz="1000" b="0" i="0" u="none" strike="noStrike" cap="none" normalizeH="0" baseline="0" dirty="0">
                          <a:ln>
                            <a:noFill/>
                          </a:ln>
                          <a:solidFill>
                            <a:schemeClr val="tx1"/>
                          </a:solidFill>
                          <a:effectLst/>
                          <a:latin typeface="Arial" charset="0"/>
                        </a:rPr>
                        <a:t>Studies from </a:t>
                      </a:r>
                      <a:r>
                        <a:rPr kumimoji="0" lang="en-US" sz="1000" b="0" i="0" u="none" strike="noStrike" cap="none" normalizeH="0" baseline="0" dirty="0" err="1">
                          <a:ln>
                            <a:noFill/>
                          </a:ln>
                          <a:solidFill>
                            <a:schemeClr val="tx1"/>
                          </a:solidFill>
                          <a:effectLst/>
                          <a:latin typeface="Arial" charset="0"/>
                        </a:rPr>
                        <a:t>Randleigh</a:t>
                      </a:r>
                      <a:r>
                        <a:rPr kumimoji="0" lang="en-US" sz="1000" b="0" i="0" u="none" strike="noStrike" cap="none" normalizeH="0" baseline="0" dirty="0">
                          <a:ln>
                            <a:noFill/>
                          </a:ln>
                          <a:solidFill>
                            <a:schemeClr val="tx1"/>
                          </a:solidFill>
                          <a:effectLst/>
                          <a:latin typeface="Arial" charset="0"/>
                        </a:rPr>
                        <a:t> Farms.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1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rPr>
                        <a:t>Folate</a:t>
                      </a:r>
                      <a:endParaRPr kumimoji="0" lang="en-US" sz="1600" b="0" i="0" u="none" strike="noStrike" cap="none" normalizeH="0" baseline="0" dirty="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Carrier protein inactivated during pasteurization. </a:t>
                      </a:r>
                      <a:r>
                        <a:rPr kumimoji="0" lang="en-US" sz="1000" b="0" i="0" u="none" strike="noStrike" cap="none" normalizeH="0" baseline="0" dirty="0">
                          <a:ln>
                            <a:noFill/>
                          </a:ln>
                          <a:solidFill>
                            <a:schemeClr val="tx1"/>
                          </a:solidFill>
                          <a:effectLst/>
                          <a:latin typeface="Arial" charset="0"/>
                        </a:rPr>
                        <a:t>Gregory. </a:t>
                      </a:r>
                      <a:r>
                        <a:rPr kumimoji="0" lang="en-US" sz="1000" b="0" i="1" u="none" strike="noStrike" cap="none" normalizeH="0" baseline="0" dirty="0">
                          <a:ln>
                            <a:noFill/>
                          </a:ln>
                          <a:solidFill>
                            <a:schemeClr val="tx1"/>
                          </a:solidFill>
                          <a:effectLst/>
                          <a:latin typeface="Arial" charset="0"/>
                        </a:rPr>
                        <a:t>J. </a:t>
                      </a:r>
                      <a:r>
                        <a:rPr kumimoji="0" lang="en-US" sz="1000" b="0" i="1" u="none" strike="noStrike" cap="none" normalizeH="0" baseline="0" dirty="0" err="1">
                          <a:ln>
                            <a:noFill/>
                          </a:ln>
                          <a:solidFill>
                            <a:schemeClr val="tx1"/>
                          </a:solidFill>
                          <a:effectLst/>
                          <a:latin typeface="Arial" charset="0"/>
                        </a:rPr>
                        <a:t>Nutr</a:t>
                      </a:r>
                      <a:r>
                        <a:rPr kumimoji="0" lang="en-US" sz="1000" b="0" i="0" u="none" strike="noStrike" cap="none" normalizeH="0" baseline="0" dirty="0">
                          <a:ln>
                            <a:noFill/>
                          </a:ln>
                          <a:solidFill>
                            <a:schemeClr val="tx1"/>
                          </a:solidFill>
                          <a:effectLst/>
                          <a:latin typeface="Arial" charset="0"/>
                        </a:rPr>
                        <a:t>. 1982, 1329-1338.</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1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Vitamin B12</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Binding protein inactivated by pasteurization.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Vitamin B6</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Animal studies indicate B6 poorly absorbed from pasteurized milk.  </a:t>
                      </a:r>
                      <a:r>
                        <a:rPr kumimoji="0" lang="en-US" sz="1000" b="0" i="0" u="none" strike="noStrike" cap="none" normalizeH="0" baseline="0" dirty="0">
                          <a:ln>
                            <a:noFill/>
                          </a:ln>
                          <a:solidFill>
                            <a:schemeClr val="tx1"/>
                          </a:solidFill>
                          <a:effectLst/>
                          <a:latin typeface="Arial" charset="0"/>
                        </a:rPr>
                        <a:t>Studies from </a:t>
                      </a:r>
                      <a:r>
                        <a:rPr kumimoji="0" lang="en-US" sz="1000" b="0" i="0" u="none" strike="noStrike" cap="none" normalizeH="0" baseline="0" dirty="0" err="1">
                          <a:ln>
                            <a:noFill/>
                          </a:ln>
                          <a:solidFill>
                            <a:schemeClr val="tx1"/>
                          </a:solidFill>
                          <a:effectLst/>
                          <a:latin typeface="Arial" charset="0"/>
                        </a:rPr>
                        <a:t>Randleigh</a:t>
                      </a:r>
                      <a:r>
                        <a:rPr kumimoji="0" lang="en-US" sz="1000" b="0" i="0" u="none" strike="noStrike" cap="none" normalizeH="0" baseline="0" dirty="0">
                          <a:ln>
                            <a:noFill/>
                          </a:ln>
                          <a:solidFill>
                            <a:schemeClr val="tx1"/>
                          </a:solidFill>
                          <a:effectLst/>
                          <a:latin typeface="Arial" charset="0"/>
                        </a:rPr>
                        <a:t> Farms.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3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Vitamin 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charset="0"/>
                        </a:rPr>
                        <a:t>Beta-</a:t>
                      </a:r>
                      <a:r>
                        <a:rPr kumimoji="0" lang="en-US" sz="1600" b="0" i="0" u="none" strike="noStrike" cap="none" normalizeH="0" baseline="0" dirty="0" err="1">
                          <a:ln>
                            <a:noFill/>
                          </a:ln>
                          <a:solidFill>
                            <a:schemeClr val="tx1"/>
                          </a:solidFill>
                          <a:effectLst/>
                          <a:latin typeface="Arial" charset="0"/>
                        </a:rPr>
                        <a:t>lactoglobulin</a:t>
                      </a:r>
                      <a:r>
                        <a:rPr kumimoji="0" lang="en-US" sz="1600" b="0" i="0" u="none" strike="noStrike" cap="none" normalizeH="0" baseline="0" dirty="0">
                          <a:ln>
                            <a:noFill/>
                          </a:ln>
                          <a:solidFill>
                            <a:schemeClr val="tx1"/>
                          </a:solidFill>
                          <a:effectLst/>
                          <a:latin typeface="Arial" charset="0"/>
                        </a:rPr>
                        <a:t>, a heat-sensitive protein in milk, increases intestinal absorption of vitamin A. Heat degrades vitamin A</a:t>
                      </a:r>
                      <a:r>
                        <a:rPr kumimoji="0" lang="en-US" sz="1000" b="0" i="0" u="none" strike="noStrike" cap="none" normalizeH="0" baseline="0" dirty="0">
                          <a:ln>
                            <a:noFill/>
                          </a:ln>
                          <a:solidFill>
                            <a:schemeClr val="tx1"/>
                          </a:solidFill>
                          <a:effectLst/>
                          <a:latin typeface="Arial" charset="0"/>
                        </a:rPr>
                        <a:t>. Said and others. </a:t>
                      </a:r>
                      <a:r>
                        <a:rPr kumimoji="0" lang="en-US" sz="1000" b="0" i="1" u="none" strike="noStrike" cap="none" normalizeH="0" baseline="0" dirty="0">
                          <a:ln>
                            <a:noFill/>
                          </a:ln>
                          <a:solidFill>
                            <a:schemeClr val="tx1"/>
                          </a:solidFill>
                          <a:effectLst/>
                          <a:latin typeface="Arial" charset="0"/>
                        </a:rPr>
                        <a:t>Am J </a:t>
                      </a:r>
                      <a:r>
                        <a:rPr kumimoji="0" lang="en-US" sz="1000" b="0" i="1" u="none" strike="noStrike" cap="none" normalizeH="0" baseline="0" dirty="0" err="1">
                          <a:ln>
                            <a:noFill/>
                          </a:ln>
                          <a:solidFill>
                            <a:schemeClr val="tx1"/>
                          </a:solidFill>
                          <a:effectLst/>
                          <a:latin typeface="Arial" charset="0"/>
                        </a:rPr>
                        <a:t>Clin</a:t>
                      </a:r>
                      <a:r>
                        <a:rPr kumimoji="0" lang="en-US" sz="1000" b="0" i="1" u="none" strike="noStrike" cap="none" normalizeH="0" baseline="0" dirty="0">
                          <a:ln>
                            <a:noFill/>
                          </a:ln>
                          <a:solidFill>
                            <a:schemeClr val="tx1"/>
                          </a:solidFill>
                          <a:effectLst/>
                          <a:latin typeface="Arial" charset="0"/>
                        </a:rPr>
                        <a:t> </a:t>
                      </a:r>
                      <a:r>
                        <a:rPr kumimoji="0" lang="en-US" sz="1000" b="0" i="1" u="none" strike="noStrike" cap="none" normalizeH="0" baseline="0" dirty="0" err="1">
                          <a:ln>
                            <a:noFill/>
                          </a:ln>
                          <a:solidFill>
                            <a:schemeClr val="tx1"/>
                          </a:solidFill>
                          <a:effectLst/>
                          <a:latin typeface="Arial" charset="0"/>
                        </a:rPr>
                        <a:t>Nutr</a:t>
                      </a:r>
                      <a:r>
                        <a:rPr kumimoji="0" lang="en-US" sz="1000" b="0" i="1" u="none" strike="noStrike" cap="none" normalizeH="0" baseline="0" dirty="0">
                          <a:ln>
                            <a:noFill/>
                          </a:ln>
                          <a:solidFill>
                            <a:schemeClr val="tx1"/>
                          </a:solidFill>
                          <a:effectLst/>
                          <a:latin typeface="Arial" charset="0"/>
                        </a:rPr>
                        <a:t> </a:t>
                      </a:r>
                      <a:r>
                        <a:rPr kumimoji="0" lang="en-US" sz="1000" b="0" i="0" u="none" strike="noStrike" cap="none" normalizeH="0" baseline="0" dirty="0">
                          <a:ln>
                            <a:noFill/>
                          </a:ln>
                          <a:solidFill>
                            <a:schemeClr val="tx1"/>
                          </a:solidFill>
                          <a:effectLst/>
                          <a:latin typeface="Arial" charset="0"/>
                        </a:rPr>
                        <a:t>. 1989;49:690-694. </a:t>
                      </a:r>
                      <a:r>
                        <a:rPr kumimoji="0" lang="en-US" sz="1000" b="0" i="0" u="none" strike="noStrike" cap="none" normalizeH="0" baseline="0" dirty="0" err="1">
                          <a:ln>
                            <a:noFill/>
                          </a:ln>
                          <a:solidFill>
                            <a:schemeClr val="tx1"/>
                          </a:solidFill>
                          <a:effectLst/>
                          <a:latin typeface="Arial" charset="0"/>
                        </a:rPr>
                        <a:t>Runge</a:t>
                      </a:r>
                      <a:r>
                        <a:rPr kumimoji="0" lang="en-US" sz="1000" b="0" i="0" u="none" strike="noStrike" cap="none" normalizeH="0" baseline="0" dirty="0">
                          <a:ln>
                            <a:noFill/>
                          </a:ln>
                          <a:solidFill>
                            <a:schemeClr val="tx1"/>
                          </a:solidFill>
                          <a:effectLst/>
                          <a:latin typeface="Arial" charset="0"/>
                        </a:rPr>
                        <a:t> and </a:t>
                      </a:r>
                      <a:r>
                        <a:rPr kumimoji="0" lang="en-US" sz="1000" b="0" i="0" u="none" strike="noStrike" cap="none" normalizeH="0" baseline="0" dirty="0" err="1">
                          <a:ln>
                            <a:noFill/>
                          </a:ln>
                          <a:solidFill>
                            <a:schemeClr val="tx1"/>
                          </a:solidFill>
                          <a:effectLst/>
                          <a:latin typeface="Arial" charset="0"/>
                        </a:rPr>
                        <a:t>Heger</a:t>
                      </a:r>
                      <a:r>
                        <a:rPr kumimoji="0" lang="en-US" sz="1000" b="0" i="0" u="none" strike="noStrike" cap="none" normalizeH="0" baseline="0" dirty="0">
                          <a:ln>
                            <a:noFill/>
                          </a:ln>
                          <a:solidFill>
                            <a:schemeClr val="tx1"/>
                          </a:solidFill>
                          <a:effectLst/>
                          <a:latin typeface="Arial" charset="0"/>
                        </a:rPr>
                        <a:t>. J Agric Food Chem. 2000 Jan;48(1):47-55.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3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Vitamin D</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Present in milk bound to </a:t>
                      </a:r>
                      <a:r>
                        <a:rPr kumimoji="0" lang="en-US" sz="1600" b="0" i="0" u="none" strike="noStrike" cap="none" normalizeH="0" baseline="0" dirty="0" err="1">
                          <a:ln>
                            <a:noFill/>
                          </a:ln>
                          <a:solidFill>
                            <a:schemeClr val="tx1"/>
                          </a:solidFill>
                          <a:effectLst/>
                          <a:latin typeface="Arial" charset="0"/>
                        </a:rPr>
                        <a:t>lactoglobulins</a:t>
                      </a:r>
                      <a:r>
                        <a:rPr kumimoji="0" lang="en-US" sz="1600" b="0" i="0" u="none" strike="noStrike" cap="none" normalizeH="0" baseline="0" dirty="0">
                          <a:ln>
                            <a:noFill/>
                          </a:ln>
                          <a:solidFill>
                            <a:schemeClr val="tx1"/>
                          </a:solidFill>
                          <a:effectLst/>
                          <a:latin typeface="Arial" charset="0"/>
                        </a:rPr>
                        <a:t>, pasteurization cuts assimilation in half. </a:t>
                      </a:r>
                      <a:r>
                        <a:rPr kumimoji="0" lang="en-US" sz="1000" b="0" i="0" u="none" strike="noStrike" cap="none" normalizeH="0" baseline="0" dirty="0">
                          <a:ln>
                            <a:noFill/>
                          </a:ln>
                          <a:solidFill>
                            <a:schemeClr val="tx1"/>
                          </a:solidFill>
                          <a:effectLst/>
                          <a:latin typeface="Arial" charset="0"/>
                        </a:rPr>
                        <a:t>Hollis and others.  J </a:t>
                      </a:r>
                      <a:r>
                        <a:rPr kumimoji="0" lang="en-US" sz="1000" b="0" i="0" u="none" strike="noStrike" cap="none" normalizeH="0" baseline="0" dirty="0" err="1">
                          <a:ln>
                            <a:noFill/>
                          </a:ln>
                          <a:solidFill>
                            <a:schemeClr val="tx1"/>
                          </a:solidFill>
                          <a:effectLst/>
                          <a:latin typeface="Arial" charset="0"/>
                        </a:rPr>
                        <a:t>Nutr</a:t>
                      </a:r>
                      <a:r>
                        <a:rPr kumimoji="0" lang="en-US" sz="1000" b="0" i="0" u="none" strike="noStrike" cap="none" normalizeH="0" baseline="0" dirty="0">
                          <a:ln>
                            <a:noFill/>
                          </a:ln>
                          <a:solidFill>
                            <a:schemeClr val="tx1"/>
                          </a:solidFill>
                          <a:effectLst/>
                          <a:latin typeface="Arial" charset="0"/>
                        </a:rPr>
                        <a:t>. 1981;111:1240-1248; FEBS Journal 2009 2251-2265.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3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Iron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rPr>
                        <a:t>Lactoferrin</a:t>
                      </a:r>
                      <a:r>
                        <a:rPr kumimoji="0" lang="en-US" sz="1600" b="0" i="0" u="none" strike="noStrike" cap="none" normalizeH="0" baseline="0" dirty="0">
                          <a:ln>
                            <a:noFill/>
                          </a:ln>
                          <a:solidFill>
                            <a:schemeClr val="tx1"/>
                          </a:solidFill>
                          <a:effectLst/>
                          <a:latin typeface="Arial" charset="0"/>
                        </a:rPr>
                        <a:t>, which contributes to iron assimilation, destroyed during pasteurization.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Iodine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Lower in pasteurized milk. Wheeler and others. </a:t>
                      </a:r>
                      <a:r>
                        <a:rPr kumimoji="0" lang="en-US" sz="1000" b="0" i="1" u="none" strike="noStrike" cap="none" normalizeH="0" baseline="0" dirty="0">
                          <a:ln>
                            <a:noFill/>
                          </a:ln>
                          <a:solidFill>
                            <a:schemeClr val="tx1"/>
                          </a:solidFill>
                          <a:effectLst/>
                          <a:latin typeface="Arial" charset="0"/>
                        </a:rPr>
                        <a:t>J Dairy Sci</a:t>
                      </a:r>
                      <a:r>
                        <a:rPr kumimoji="0" lang="en-US" sz="1000" b="0" i="0" u="none" strike="noStrike" cap="none" normalizeH="0" baseline="0" dirty="0">
                          <a:ln>
                            <a:noFill/>
                          </a:ln>
                          <a:solidFill>
                            <a:schemeClr val="tx1"/>
                          </a:solidFill>
                          <a:effectLst/>
                          <a:latin typeface="Arial" charset="0"/>
                        </a:rPr>
                        <a:t>. 1983;66(2):187-95.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83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Minerals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Bound to proteins, inactivated by pasteurization; Lactobacilli, destroyed by pasteurization, enhance mineral absorption. </a:t>
                      </a:r>
                      <a:r>
                        <a:rPr kumimoji="0" lang="en-US" sz="1000" b="0" i="0" u="none" strike="noStrike" cap="none" normalizeH="0" baseline="0" dirty="0">
                          <a:ln>
                            <a:noFill/>
                          </a:ln>
                          <a:solidFill>
                            <a:schemeClr val="tx1"/>
                          </a:solidFill>
                          <a:effectLst/>
                          <a:latin typeface="Arial" charset="0"/>
                        </a:rPr>
                        <a:t>BJN 2000 84:S91-S98; MacDonald and others. 1985.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a:t>Summary</a:t>
            </a:r>
          </a:p>
        </p:txBody>
      </p:sp>
      <p:sp>
        <p:nvSpPr>
          <p:cNvPr id="113667" name="Content Placeholder 2"/>
          <p:cNvSpPr>
            <a:spLocks noGrp="1"/>
          </p:cNvSpPr>
          <p:nvPr>
            <p:ph idx="1"/>
          </p:nvPr>
        </p:nvSpPr>
        <p:spPr/>
        <p:txBody>
          <a:bodyPr/>
          <a:lstStyle/>
          <a:p>
            <a:pPr>
              <a:spcBef>
                <a:spcPct val="50000"/>
              </a:spcBef>
            </a:pPr>
            <a:r>
              <a:rPr lang="en-US" altLang="en-US">
                <a:cs typeface="Times New Roman" panose="02020603050405020304" pitchFamily="18" charset="0"/>
              </a:rPr>
              <a:t>Research has shown that there is a </a:t>
            </a:r>
            <a:r>
              <a:rPr lang="en-US" altLang="en-US" b="1">
                <a:cs typeface="Times New Roman" panose="02020603050405020304" pitchFamily="18" charset="0"/>
              </a:rPr>
              <a:t>very significant difference</a:t>
            </a:r>
            <a:r>
              <a:rPr lang="en-US" altLang="en-US">
                <a:cs typeface="Times New Roman" panose="02020603050405020304" pitchFamily="18" charset="0"/>
              </a:rPr>
              <a:t> in the nutritional value of unpasteurized milk versus pasteurized milk.</a:t>
            </a:r>
            <a:endParaRPr lang="en-US" altLang="en-US" baseline="30000"/>
          </a:p>
          <a:p>
            <a:pPr>
              <a:spcBef>
                <a:spcPct val="50000"/>
              </a:spcBef>
            </a:pPr>
            <a:r>
              <a:rPr lang="en-US" altLang="en-US">
                <a:cs typeface="Times New Roman" panose="02020603050405020304" pitchFamily="18" charset="0"/>
              </a:rPr>
              <a:t>Pasteurization of milk is one of the </a:t>
            </a:r>
            <a:r>
              <a:rPr lang="en-US" altLang="en-US" b="1">
                <a:cs typeface="Times New Roman" panose="02020603050405020304" pitchFamily="18" charset="0"/>
              </a:rPr>
              <a:t>greatest public health disasters</a:t>
            </a:r>
            <a:r>
              <a:rPr lang="en-US" altLang="en-US">
                <a:cs typeface="Times New Roman" panose="02020603050405020304" pitchFamily="18" charset="0"/>
              </a:rPr>
              <a:t> in history</a:t>
            </a:r>
            <a:r>
              <a:rPr lang="en-US" altLang="en-US"/>
              <a:t>.</a:t>
            </a:r>
          </a:p>
          <a:p>
            <a:pPr>
              <a:spcBef>
                <a:spcPct val="50000"/>
              </a:spcBef>
            </a:pPr>
            <a:r>
              <a:rPr lang="en-US" altLang="en-US"/>
              <a:t>What’s at stake: The health of millions of children worldwide. Raw milk during childhood can mean the difference between a healthy productive life and a miserable life.</a:t>
            </a:r>
            <a:r>
              <a:rPr lang="en-US" altLang="en-US" baseline="30000"/>
              <a:t>	</a:t>
            </a:r>
            <a:endParaRPr lang="en-US" altLang="en-US"/>
          </a:p>
        </p:txBody>
      </p:sp>
      <p:sp>
        <p:nvSpPr>
          <p:cNvPr id="1136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D31A6F4-4A12-441C-8B65-C268EBC2487C}" type="slidenum">
              <a:rPr lang="en-US" altLang="en-US" sz="1400"/>
              <a:pPr eaLnBrk="1" hangingPunct="1"/>
              <a:t>108</a:t>
            </a:fld>
            <a:endParaRPr lang="en-US" altLang="en-US" sz="14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0E5ED36-C364-40C7-A406-1B625D37FE7D}" type="slidenum">
              <a:rPr lang="en-US" altLang="en-US" sz="1400"/>
              <a:pPr eaLnBrk="1" hangingPunct="1"/>
              <a:t>109</a:t>
            </a:fld>
            <a:endParaRPr lang="en-US" altLang="en-US" sz="1400"/>
          </a:p>
        </p:txBody>
      </p:sp>
      <p:pic>
        <p:nvPicPr>
          <p:cNvPr id="114691" name="Picture 2" descr="Trad3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000250" cy="3657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4692" name="Picture 3" descr="Trad3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27098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4693" name="Rectangle 4"/>
          <p:cNvSpPr>
            <a:spLocks noGrp="1" noChangeArrowheads="1"/>
          </p:cNvSpPr>
          <p:nvPr>
            <p:ph type="title"/>
          </p:nvPr>
        </p:nvSpPr>
        <p:spPr>
          <a:xfrm>
            <a:off x="457200" y="381000"/>
            <a:ext cx="8153400" cy="1676400"/>
          </a:xfrm>
          <a:ln>
            <a:noFill/>
          </a:ln>
          <a:extLst>
            <a:ext uri="{91240B29-F687-4F45-9708-019B960494DF}">
              <a14:hiddenLine xmlns:a14="http://schemas.microsoft.com/office/drawing/2010/main" w="28575">
                <a:solidFill>
                  <a:srgbClr val="FF0000"/>
                </a:solidFill>
                <a:miter lim="800000"/>
                <a:headEnd/>
                <a:tailEnd/>
              </a14:hiddenLine>
            </a:ext>
          </a:extLst>
        </p:spPr>
        <p:txBody>
          <a:bodyPr/>
          <a:lstStyle/>
          <a:p>
            <a:pPr eaLnBrk="1" hangingPunct="1"/>
            <a:r>
              <a:rPr lang="en-US" altLang="en-US" sz="4400"/>
              <a:t>Part 3: Is Milk from Pastured Cows More Nutritious?</a:t>
            </a:r>
          </a:p>
        </p:txBody>
      </p:sp>
      <p:sp>
        <p:nvSpPr>
          <p:cNvPr id="114694" name="Text Box 5"/>
          <p:cNvSpPr txBox="1">
            <a:spLocks noChangeArrowheads="1"/>
          </p:cNvSpPr>
          <p:nvPr/>
        </p:nvSpPr>
        <p:spPr bwMode="auto">
          <a:xfrm>
            <a:off x="2743200" y="2514600"/>
            <a:ext cx="64008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eaLnBrk="0" hangingPunct="0">
              <a:defRPr sz="2400">
                <a:solidFill>
                  <a:schemeClr val="tx1"/>
                </a:solidFill>
                <a:latin typeface="Arial" panose="020B0604020202020204" pitchFamily="34" charset="0"/>
              </a:defRPr>
            </a:lvl1pPr>
            <a:lvl2pPr marL="230188" indent="-1588"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lvl="1" eaLnBrk="1" hangingPunct="1">
              <a:spcBef>
                <a:spcPct val="50000"/>
              </a:spcBef>
              <a:buFontTx/>
              <a:buNone/>
            </a:pPr>
            <a:r>
              <a:rPr lang="en-US" altLang="en-US" sz="3200">
                <a:latin typeface="AvantGarde" pitchFamily="34" charset="0"/>
              </a:rPr>
              <a:t>“</a:t>
            </a:r>
            <a:r>
              <a:rPr lang="en-US" altLang="en-US" sz="3200"/>
              <a:t>Milk is milk and it’s all produced the same way--by cows. </a:t>
            </a:r>
            <a:r>
              <a:rPr lang="en-US" altLang="en-US" sz="3200">
                <a:latin typeface="AvantGarde" pitchFamily="34" charset="0"/>
              </a:rPr>
              <a:t>.”</a:t>
            </a:r>
            <a:r>
              <a:rPr lang="en-US" altLang="en-US" sz="3200" baseline="30000">
                <a:latin typeface="AvantGarde" pitchFamily="34" charset="0"/>
              </a:rPr>
              <a:t>1</a:t>
            </a:r>
          </a:p>
          <a:p>
            <a:pPr algn="r" eaLnBrk="1" hangingPunct="1">
              <a:spcBef>
                <a:spcPct val="50000"/>
              </a:spcBef>
              <a:buFontTx/>
              <a:buNone/>
            </a:pPr>
            <a:r>
              <a:rPr lang="en-US" altLang="en-US" sz="3200" i="1">
                <a:latin typeface="AvantGarde" pitchFamily="34" charset="0"/>
                <a:cs typeface="Arial" panose="020B0604020202020204" pitchFamily="34" charset="0"/>
              </a:rPr>
              <a:t>—Dennis T. Avery, </a:t>
            </a:r>
            <a:br>
              <a:rPr lang="en-US" altLang="en-US" sz="3200" i="1">
                <a:latin typeface="AvantGarde" pitchFamily="34" charset="0"/>
                <a:cs typeface="Arial" panose="020B0604020202020204" pitchFamily="34" charset="0"/>
              </a:rPr>
            </a:br>
            <a:r>
              <a:rPr lang="en-US" altLang="en-US" sz="3200" i="1">
                <a:latin typeface="AvantGarde" pitchFamily="34" charset="0"/>
              </a:rPr>
              <a:t>Center for Global Food Issues</a:t>
            </a:r>
          </a:p>
          <a:p>
            <a:pPr algn="r" eaLnBrk="1" hangingPunct="1">
              <a:spcBef>
                <a:spcPct val="50000"/>
              </a:spcBef>
              <a:buFontTx/>
              <a:buNone/>
            </a:pPr>
            <a:endParaRPr lang="en-US" altLang="en-US" sz="3200" i="1">
              <a:solidFill>
                <a:srgbClr val="000099"/>
              </a:solidFill>
            </a:endParaRPr>
          </a:p>
          <a:p>
            <a:pPr algn="r" eaLnBrk="1" hangingPunct="1">
              <a:spcBef>
                <a:spcPct val="50000"/>
              </a:spcBef>
              <a:buFontTx/>
              <a:buNone/>
            </a:pPr>
            <a:endParaRPr lang="en-US" altLang="en-US" sz="1800" i="1">
              <a:solidFill>
                <a:srgbClr val="000099"/>
              </a:solidFill>
            </a:endParaRPr>
          </a:p>
          <a:p>
            <a:pPr algn="r" eaLnBrk="1" hangingPunct="1">
              <a:spcBef>
                <a:spcPct val="50000"/>
              </a:spcBef>
              <a:buFontTx/>
              <a:buNone/>
            </a:pPr>
            <a:r>
              <a:rPr lang="en-US" altLang="en-US" sz="1800" i="1"/>
              <a:t> 1. Global Food Quarterly, December 2002</a:t>
            </a:r>
            <a:r>
              <a:rPr lang="en-US" altLang="en-US" sz="180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Fivefold Protective System in Raw Milk</a:t>
            </a:r>
          </a:p>
        </p:txBody>
      </p:sp>
      <p:sp>
        <p:nvSpPr>
          <p:cNvPr id="14339" name="Content Placeholder 2"/>
          <p:cNvSpPr>
            <a:spLocks noGrp="1"/>
          </p:cNvSpPr>
          <p:nvPr>
            <p:ph idx="1"/>
          </p:nvPr>
        </p:nvSpPr>
        <p:spPr/>
        <p:txBody>
          <a:bodyPr/>
          <a:lstStyle/>
          <a:p>
            <a:pPr marL="514350" indent="-514350">
              <a:buFont typeface="AvantGarde" pitchFamily="34" charset="0"/>
              <a:buAutoNum type="arabicPeriod"/>
            </a:pPr>
            <a:r>
              <a:rPr lang="en-US" altLang="en-US" sz="3600"/>
              <a:t>Destroys pathogens in the milk.</a:t>
            </a:r>
          </a:p>
          <a:p>
            <a:pPr marL="514350" indent="-514350">
              <a:buFont typeface="AvantGarde" pitchFamily="34" charset="0"/>
              <a:buAutoNum type="arabicPeriod"/>
            </a:pPr>
            <a:r>
              <a:rPr lang="en-US" altLang="en-US" sz="3600"/>
              <a:t>Stimulates the Immune system.</a:t>
            </a:r>
          </a:p>
          <a:p>
            <a:pPr marL="514350" indent="-514350">
              <a:buFont typeface="AvantGarde" pitchFamily="34" charset="0"/>
              <a:buAutoNum type="arabicPeriod"/>
            </a:pPr>
            <a:r>
              <a:rPr lang="en-US" altLang="en-US" sz="3600"/>
              <a:t>Builds healthy gut wall.</a:t>
            </a:r>
          </a:p>
          <a:p>
            <a:pPr marL="514350" indent="-514350">
              <a:buFont typeface="AvantGarde" pitchFamily="34" charset="0"/>
              <a:buAutoNum type="arabicPeriod"/>
            </a:pPr>
            <a:r>
              <a:rPr lang="en-US" altLang="en-US" sz="3600"/>
              <a:t>Prevents absorption of pathogens and toxins in the gut.</a:t>
            </a:r>
          </a:p>
          <a:p>
            <a:pPr marL="514350" indent="-514350">
              <a:buFont typeface="AvantGarde" pitchFamily="34" charset="0"/>
              <a:buAutoNum type="arabicPeriod"/>
            </a:pPr>
            <a:r>
              <a:rPr lang="en-US" altLang="en-US" sz="3600"/>
              <a:t>Ensures assimilation of all the nutrients.</a:t>
            </a:r>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74694F5-4EFB-4FF4-B3F1-AFE12B5D7A1C}" type="slidenum">
              <a:rPr lang="en-US" altLang="en-US" sz="1400"/>
              <a:pPr eaLnBrk="1" hangingPunct="1"/>
              <a:t>11</a:t>
            </a:fld>
            <a:endParaRPr lang="en-US" altLang="en-US" sz="14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385C2FDF-EDEA-4F43-9EC8-B788332C3713}" type="slidenum">
              <a:rPr lang="en-US" altLang="en-US" sz="1400"/>
              <a:pPr eaLnBrk="1" hangingPunct="1"/>
              <a:t>110</a:t>
            </a:fld>
            <a:endParaRPr lang="en-US" altLang="en-US" sz="1400"/>
          </a:p>
        </p:txBody>
      </p:sp>
      <p:sp>
        <p:nvSpPr>
          <p:cNvPr id="115715" name="Rectangle 2"/>
          <p:cNvSpPr>
            <a:spLocks noGrp="1" noChangeArrowheads="1"/>
          </p:cNvSpPr>
          <p:nvPr>
            <p:ph type="title"/>
          </p:nvPr>
        </p:nvSpPr>
        <p:spPr/>
        <p:txBody>
          <a:bodyPr/>
          <a:lstStyle/>
          <a:p>
            <a:pPr eaLnBrk="1" hangingPunct="1"/>
            <a:r>
              <a:rPr lang="en-US" altLang="en-US">
                <a:solidFill>
                  <a:schemeClr val="tx1"/>
                </a:solidFill>
              </a:rPr>
              <a:t>Confinement Dairy System</a:t>
            </a:r>
          </a:p>
        </p:txBody>
      </p:sp>
      <p:sp>
        <p:nvSpPr>
          <p:cNvPr id="115716" name="Rectangle 3"/>
          <p:cNvSpPr>
            <a:spLocks noGrp="1" noChangeArrowheads="1"/>
          </p:cNvSpPr>
          <p:nvPr>
            <p:ph type="body" idx="1"/>
          </p:nvPr>
        </p:nvSpPr>
        <p:spPr/>
        <p:txBody>
          <a:bodyPr/>
          <a:lstStyle/>
          <a:p>
            <a:pPr algn="ctr" eaLnBrk="1" hangingPunct="1">
              <a:spcBef>
                <a:spcPct val="0"/>
              </a:spcBef>
              <a:buFontTx/>
              <a:buNone/>
            </a:pPr>
            <a:r>
              <a:rPr lang="en-US" altLang="en-US" sz="2800"/>
              <a:t>Cows never leave stalls; life span averages 42 months.</a:t>
            </a:r>
          </a:p>
          <a:p>
            <a:pPr eaLnBrk="1" hangingPunct="1">
              <a:buFontTx/>
              <a:buNone/>
            </a:pPr>
            <a:endParaRPr lang="en-US" altLang="en-US"/>
          </a:p>
        </p:txBody>
      </p:sp>
      <p:pic>
        <p:nvPicPr>
          <p:cNvPr id="115717" name="Picture 9" descr="Trad3_2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7750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10" descr="Trad3_2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37338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11" descr="Trad3_28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14800"/>
            <a:ext cx="37750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12" descr="Trad3_28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175125"/>
            <a:ext cx="37750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C35EB5A-6AA6-47F9-BE1D-CFC7E47E422E}" type="slidenum">
              <a:rPr lang="en-US" altLang="en-US" sz="1400"/>
              <a:pPr eaLnBrk="1" hangingPunct="1"/>
              <a:t>111</a:t>
            </a:fld>
            <a:endParaRPr lang="en-US" altLang="en-US" sz="1400"/>
          </a:p>
        </p:txBody>
      </p:sp>
      <p:sp>
        <p:nvSpPr>
          <p:cNvPr id="116739" name="Rectangle 2"/>
          <p:cNvSpPr>
            <a:spLocks noGrp="1" noChangeArrowheads="1"/>
          </p:cNvSpPr>
          <p:nvPr>
            <p:ph type="title"/>
          </p:nvPr>
        </p:nvSpPr>
        <p:spPr/>
        <p:txBody>
          <a:bodyPr/>
          <a:lstStyle/>
          <a:p>
            <a:pPr eaLnBrk="1" hangingPunct="1"/>
            <a:r>
              <a:rPr lang="en-US" altLang="en-US">
                <a:solidFill>
                  <a:schemeClr val="tx1"/>
                </a:solidFill>
              </a:rPr>
              <a:t>Confinement Dairy System</a:t>
            </a:r>
          </a:p>
        </p:txBody>
      </p:sp>
      <p:sp>
        <p:nvSpPr>
          <p:cNvPr id="81924" name="Rectangle 3"/>
          <p:cNvSpPr>
            <a:spLocks noGrp="1" noChangeArrowheads="1"/>
          </p:cNvSpPr>
          <p:nvPr>
            <p:ph type="body" idx="1"/>
          </p:nvPr>
        </p:nvSpPr>
        <p:spPr>
          <a:xfrm>
            <a:off x="155575" y="912813"/>
            <a:ext cx="4416425" cy="5484812"/>
          </a:xfrm>
        </p:spPr>
        <p:txBody>
          <a:bodyPr/>
          <a:lstStyle/>
          <a:p>
            <a:pPr eaLnBrk="1" hangingPunct="1">
              <a:buFontTx/>
              <a:buNone/>
              <a:defRPr/>
            </a:pPr>
            <a:endParaRPr lang="en-US" dirty="0"/>
          </a:p>
          <a:p>
            <a:pPr eaLnBrk="1" hangingPunct="1">
              <a:buFontTx/>
              <a:buNone/>
              <a:defRPr/>
            </a:pPr>
            <a:endParaRPr lang="en-US" dirty="0"/>
          </a:p>
          <a:p>
            <a:pPr eaLnBrk="1" hangingPunct="1">
              <a:buFontTx/>
              <a:buNone/>
              <a:defRPr/>
            </a:pPr>
            <a:endParaRPr lang="en-US" dirty="0"/>
          </a:p>
          <a:p>
            <a:pPr eaLnBrk="1" hangingPunct="1">
              <a:buFontTx/>
              <a:buNone/>
              <a:defRPr/>
            </a:pPr>
            <a:endParaRPr lang="en-US" dirty="0"/>
          </a:p>
          <a:p>
            <a:pPr eaLnBrk="1" hangingPunct="1">
              <a:buFontTx/>
              <a:buNone/>
              <a:defRPr/>
            </a:pPr>
            <a:endParaRPr lang="en-US" dirty="0"/>
          </a:p>
          <a:p>
            <a:pPr eaLnBrk="1" hangingPunct="1">
              <a:buFontTx/>
              <a:buNone/>
              <a:defRPr/>
            </a:pPr>
            <a:endParaRPr lang="en-US" dirty="0"/>
          </a:p>
          <a:p>
            <a:pPr marL="0" indent="0" eaLnBrk="1" hangingPunct="1">
              <a:spcBef>
                <a:spcPts val="0"/>
              </a:spcBef>
              <a:buFontTx/>
              <a:buNone/>
              <a:defRPr/>
            </a:pPr>
            <a:r>
              <a:rPr lang="en-US" sz="2800" dirty="0"/>
              <a:t>NOTE: We do NOT recommend raw milk from cows in the conventional dairy system!</a:t>
            </a:r>
          </a:p>
        </p:txBody>
      </p:sp>
      <p:pic>
        <p:nvPicPr>
          <p:cNvPr id="116741" name="Picture 10" descr="udde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71800"/>
            <a:ext cx="4572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9" descr="udde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4572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3" name="TextBox 6"/>
          <p:cNvSpPr txBox="1">
            <a:spLocks noChangeArrowheads="1"/>
          </p:cNvSpPr>
          <p:nvPr/>
        </p:nvSpPr>
        <p:spPr bwMode="auto">
          <a:xfrm>
            <a:off x="5029200" y="1066800"/>
            <a:ext cx="38862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800"/>
              <a:t>Cows bred to have large udders; they are typically milked three times per day.</a:t>
            </a:r>
          </a:p>
          <a:p>
            <a:pPr eaLnBrk="1" hangingPunct="1"/>
            <a:endParaRPr lang="en-US"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4C44BCD-2DF2-4AED-BC3B-5B26811B5102}" type="slidenum">
              <a:rPr lang="en-US" altLang="en-US" sz="1400"/>
              <a:pPr eaLnBrk="1" hangingPunct="1"/>
              <a:t>112</a:t>
            </a:fld>
            <a:endParaRPr lang="en-US" altLang="en-US" sz="1400"/>
          </a:p>
        </p:txBody>
      </p:sp>
      <p:sp>
        <p:nvSpPr>
          <p:cNvPr id="117763" name="Rectangle 2"/>
          <p:cNvSpPr>
            <a:spLocks noGrp="1" noChangeArrowheads="1"/>
          </p:cNvSpPr>
          <p:nvPr>
            <p:ph type="title"/>
          </p:nvPr>
        </p:nvSpPr>
        <p:spPr/>
        <p:txBody>
          <a:bodyPr/>
          <a:lstStyle/>
          <a:p>
            <a:pPr eaLnBrk="1" hangingPunct="1"/>
            <a:r>
              <a:rPr lang="en-US" altLang="en-US"/>
              <a:t>Feed Given to Confinement Cows</a:t>
            </a:r>
          </a:p>
        </p:txBody>
      </p:sp>
      <p:graphicFrame>
        <p:nvGraphicFramePr>
          <p:cNvPr id="959527" name="Group 39"/>
          <p:cNvGraphicFramePr>
            <a:graphicFrameLocks noGrp="1"/>
          </p:cNvGraphicFramePr>
          <p:nvPr/>
        </p:nvGraphicFramePr>
        <p:xfrm>
          <a:off x="457200" y="1295400"/>
          <a:ext cx="8305800" cy="5033963"/>
        </p:xfrm>
        <a:graphic>
          <a:graphicData uri="http://schemas.openxmlformats.org/drawingml/2006/table">
            <a:tbl>
              <a:tblPr/>
              <a:tblGrid>
                <a:gridCol w="26670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560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Feed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Result in Milk</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Soy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Not digested. Soy needs to be fermented for it to become digestible.</a:t>
                      </a:r>
                      <a:r>
                        <a:rPr kumimoji="0" lang="en-US" sz="2000" b="0" i="0" u="none" strike="noStrike" cap="none" normalizeH="0" baseline="0">
                          <a:ln>
                            <a:noFill/>
                          </a:ln>
                          <a:solidFill>
                            <a:srgbClr val="FF0000"/>
                          </a:solidFill>
                          <a:effectLst/>
                          <a:latin typeface="Arial" charset="0"/>
                        </a:rPr>
                        <a:t> </a:t>
                      </a:r>
                      <a:r>
                        <a:rPr kumimoji="0" lang="en-US" sz="2000" b="0" i="0" u="none" strike="noStrike" cap="none" normalizeH="0" baseline="0">
                          <a:ln>
                            <a:noFill/>
                          </a:ln>
                          <a:solidFill>
                            <a:schemeClr val="tx1"/>
                          </a:solidFill>
                          <a:effectLst/>
                          <a:latin typeface="Arial" charset="0"/>
                        </a:rPr>
                        <a:t>Allergenic soy protein and estrogenic isoflavones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GMO grains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Aflatoxins (liver poisons)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Bakery waste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tx1"/>
                          </a:solidFill>
                          <a:effectLst/>
                          <a:latin typeface="Arial" charset="0"/>
                        </a:rPr>
                        <a:t>Trans</a:t>
                      </a:r>
                      <a:r>
                        <a:rPr kumimoji="0" lang="en-US" sz="2000" b="0" i="0" u="none" strike="noStrike" cap="none" normalizeH="0" baseline="0">
                          <a:ln>
                            <a:noFill/>
                          </a:ln>
                          <a:solidFill>
                            <a:schemeClr val="tx1"/>
                          </a:solidFill>
                          <a:effectLst/>
                          <a:latin typeface="Arial" charset="0"/>
                        </a:rPr>
                        <a:t> fatty acids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8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Citrus peel cake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Cholinesterase inhibitors (pesticides that act as nerve poisons)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Hormones and antibiotics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Hormones and antibiotics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88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Pellets from ethanol production!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Chemicals used in ethanol production.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a:t>Ethanol Production and Giant Dairies</a:t>
            </a:r>
            <a:br>
              <a:rPr lang="en-US" altLang="en-US"/>
            </a:br>
            <a:r>
              <a:rPr lang="en-US" altLang="en-US" sz="2000"/>
              <a:t>From the Ohio Farmer, July 12, 2007</a:t>
            </a:r>
          </a:p>
        </p:txBody>
      </p:sp>
      <p:sp>
        <p:nvSpPr>
          <p:cNvPr id="118787"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6E2F4D4-55D3-4D9E-8368-9DDCA6CD436C}" type="slidenum">
              <a:rPr lang="en-US" altLang="en-US" sz="1400"/>
              <a:pPr eaLnBrk="1" hangingPunct="1"/>
              <a:t>113</a:t>
            </a:fld>
            <a:endParaRPr lang="en-US" altLang="en-US" sz="1400"/>
          </a:p>
        </p:txBody>
      </p:sp>
      <p:sp>
        <p:nvSpPr>
          <p:cNvPr id="118788" name="TextBox 3"/>
          <p:cNvSpPr txBox="1">
            <a:spLocks noChangeArrowheads="1"/>
          </p:cNvSpPr>
          <p:nvPr/>
        </p:nvSpPr>
        <p:spPr bwMode="auto">
          <a:xfrm>
            <a:off x="304800" y="1219200"/>
            <a:ext cx="8610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1800"/>
              <a:t>Harrison Ethanol's PTI includes construction of a new 2,000-cow dairy facility and a new 10,000-head beef facility. The dairy facility will consist of two freestall barns for housing the dairy cows, with one barn housing 1,332 cows and the other barn housing 668 cows. The beef facility includes eight barns, four receiving barns (each capable of housing 350 head of cattle) and four beef finishing barns (each capable of housing a total of 2,150 head of cattle). Biodigesters will be used to transfer animal waste from the project into either methanol or electric. </a:t>
            </a:r>
            <a:br>
              <a:rPr lang="en-US" altLang="en-US" sz="1800"/>
            </a:br>
            <a:br>
              <a:rPr lang="en-US" altLang="en-US" sz="1800"/>
            </a:br>
            <a:r>
              <a:rPr lang="en-US" altLang="en-US" sz="1800"/>
              <a:t>"Some of the site preparation for the Major Concentrated Animal Feeding Facility was completed in the fall of 2006," said Boggs. "However, that construction has not continued consistently during 2007 at Harrison Ethanol, LLC. Consequently, the farm requested an extension of its PTI, as allowed by department rules. It is our understanding that construction will continue after financing for the project is finalized." </a:t>
            </a:r>
            <a:br>
              <a:rPr lang="en-US" altLang="en-US" sz="1800"/>
            </a:br>
            <a:br>
              <a:rPr lang="en-US" altLang="en-US" sz="1800"/>
            </a:br>
            <a:r>
              <a:rPr lang="en-US" altLang="en-US" sz="1800"/>
              <a:t>The construction of a 12,800-animal facility requires the owners to obtain permits from ODA. Because the farm will exceed 10,000 cattle, it is considered a MCAFF. </a:t>
            </a:r>
            <a:br>
              <a:rPr lang="en-US" altLang="en-US" sz="1800"/>
            </a:br>
            <a:r>
              <a:rPr lang="en-US" altLang="en-US" sz="1800"/>
              <a:t>Harrison Ethanol is a subsidiary of Farmers' Ethanol, LLC.</a:t>
            </a:r>
          </a:p>
          <a:p>
            <a:pPr eaLnBrk="1" hangingPunct="1"/>
            <a:endParaRPr lang="en-US" altLang="en-US" sz="18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A13EE12-2994-482B-BB1A-DF4A6E4D7F2D}" type="slidenum">
              <a:rPr lang="en-US" altLang="en-US" sz="1400"/>
              <a:pPr eaLnBrk="1" hangingPunct="1"/>
              <a:t>114</a:t>
            </a:fld>
            <a:endParaRPr lang="en-US" altLang="en-US" sz="1400"/>
          </a:p>
        </p:txBody>
      </p:sp>
      <p:sp>
        <p:nvSpPr>
          <p:cNvPr id="119811" name="Rectangle 2"/>
          <p:cNvSpPr>
            <a:spLocks noGrp="1" noChangeArrowheads="1"/>
          </p:cNvSpPr>
          <p:nvPr>
            <p:ph type="title"/>
          </p:nvPr>
        </p:nvSpPr>
        <p:spPr/>
        <p:txBody>
          <a:bodyPr/>
          <a:lstStyle/>
          <a:p>
            <a:pPr eaLnBrk="1" hangingPunct="1"/>
            <a:r>
              <a:rPr lang="en-US" altLang="en-US"/>
              <a:t>Adulterated Food Definition</a:t>
            </a:r>
          </a:p>
        </p:txBody>
      </p:sp>
      <p:sp>
        <p:nvSpPr>
          <p:cNvPr id="119812" name="Rectangle 3"/>
          <p:cNvSpPr>
            <a:spLocks noGrp="1" noChangeArrowheads="1"/>
          </p:cNvSpPr>
          <p:nvPr>
            <p:ph type="body" idx="1"/>
          </p:nvPr>
        </p:nvSpPr>
        <p:spPr/>
        <p:txBody>
          <a:bodyPr/>
          <a:lstStyle/>
          <a:p>
            <a:pPr marL="609600" indent="-609600" eaLnBrk="1" hangingPunct="1">
              <a:spcBef>
                <a:spcPct val="50000"/>
              </a:spcBef>
              <a:buFontTx/>
              <a:buNone/>
            </a:pPr>
            <a:r>
              <a:rPr lang="en-US" altLang="en-US" sz="2400"/>
              <a:t>A food shall be deemed to be adulterated:</a:t>
            </a:r>
          </a:p>
          <a:p>
            <a:pPr marL="609600" indent="-609600" eaLnBrk="1" hangingPunct="1">
              <a:spcBef>
                <a:spcPct val="50000"/>
              </a:spcBef>
              <a:buFontTx/>
              <a:buAutoNum type="alphaLcParenBoth"/>
            </a:pPr>
            <a:r>
              <a:rPr lang="en-US" altLang="en-US" sz="2400"/>
              <a:t>if:</a:t>
            </a:r>
          </a:p>
          <a:p>
            <a:pPr marL="609600" indent="-609600" eaLnBrk="1" hangingPunct="1">
              <a:spcBef>
                <a:spcPct val="50000"/>
              </a:spcBef>
              <a:buFontTx/>
              <a:buAutoNum type="arabicParenBoth"/>
            </a:pPr>
            <a:r>
              <a:rPr lang="en-US" altLang="en-US" sz="2400"/>
              <a:t>It bears or contains any poisonous or deleterious substance which may render it injurious to health; but in case the substance is not an added substance, the food shall not be considered adulterated under this subdivision if the quantity of the substance in the food does not ordinarily render it injurious to health.</a:t>
            </a:r>
            <a:endParaRPr lang="en-US" altLang="en-US"/>
          </a:p>
          <a:p>
            <a:pPr marL="966788" lvl="1" indent="0" eaLnBrk="1" hangingPunct="1">
              <a:spcBef>
                <a:spcPct val="0"/>
              </a:spcBef>
              <a:buFontTx/>
              <a:buNone/>
            </a:pPr>
            <a:r>
              <a:rPr lang="en-US" altLang="en-US" b="1"/>
              <a:t>According to this FDA definition, </a:t>
            </a:r>
            <a:br>
              <a:rPr lang="en-US" altLang="en-US" b="1"/>
            </a:br>
            <a:r>
              <a:rPr lang="en-US" altLang="en-US" b="1"/>
              <a:t>pasteurized milk is an adulterated food.</a:t>
            </a:r>
          </a:p>
          <a:p>
            <a:pPr marL="966788" lvl="1" indent="0" eaLnBrk="1" hangingPunct="1">
              <a:spcBef>
                <a:spcPct val="0"/>
              </a:spcBef>
              <a:buFontTx/>
              <a:buNone/>
            </a:pPr>
            <a:endParaRPr lang="en-US" altLang="en-US" b="1"/>
          </a:p>
          <a:p>
            <a:pPr marL="966788" lvl="1" indent="0" eaLnBrk="1" hangingPunct="1">
              <a:spcBef>
                <a:spcPct val="0"/>
              </a:spcBef>
              <a:buFontTx/>
              <a:buNone/>
            </a:pPr>
            <a:r>
              <a:rPr lang="en-US" altLang="en-US" b="1"/>
              <a:t>But FDA claims that raw milk is an adulterated food!</a:t>
            </a:r>
            <a:endParaRPr lang="en-US" altLang="en-US"/>
          </a:p>
          <a:p>
            <a:pPr marL="609600" indent="-609600" eaLnBrk="1" hangingPunct="1"/>
            <a:endParaRPr lang="en-US"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3F77CF59-D49E-42B8-ABB3-ABB9017CE650}" type="slidenum">
              <a:rPr lang="en-US" altLang="en-US" sz="1400"/>
              <a:pPr eaLnBrk="1" hangingPunct="1"/>
              <a:t>115</a:t>
            </a:fld>
            <a:endParaRPr lang="en-US" altLang="en-US" sz="1400"/>
          </a:p>
        </p:txBody>
      </p:sp>
      <p:sp>
        <p:nvSpPr>
          <p:cNvPr id="120835" name="Rectangle 2"/>
          <p:cNvSpPr>
            <a:spLocks noGrp="1" noChangeArrowheads="1"/>
          </p:cNvSpPr>
          <p:nvPr>
            <p:ph type="title"/>
          </p:nvPr>
        </p:nvSpPr>
        <p:spPr/>
        <p:txBody>
          <a:bodyPr/>
          <a:lstStyle/>
          <a:p>
            <a:pPr eaLnBrk="1" hangingPunct="1"/>
            <a:r>
              <a:rPr lang="en-US" altLang="en-US"/>
              <a:t>Pasture-Fed versus Stall-Fed</a:t>
            </a:r>
          </a:p>
        </p:txBody>
      </p:sp>
      <p:sp>
        <p:nvSpPr>
          <p:cNvPr id="120836" name="Rectangle 3"/>
          <p:cNvSpPr>
            <a:spLocks noGrp="1" noChangeArrowheads="1"/>
          </p:cNvSpPr>
          <p:nvPr>
            <p:ph type="body" idx="1"/>
          </p:nvPr>
        </p:nvSpPr>
        <p:spPr/>
        <p:txBody>
          <a:bodyPr/>
          <a:lstStyle/>
          <a:p>
            <a:pPr marL="0" indent="0" eaLnBrk="1" hangingPunct="1">
              <a:spcBef>
                <a:spcPct val="50000"/>
              </a:spcBef>
              <a:buFontTx/>
              <a:buNone/>
            </a:pPr>
            <a:r>
              <a:rPr lang="en-US" altLang="en-US" sz="3000"/>
              <a:t>“Milk varies with the season and with the feeding of the cow, especially in regard to vitamin content…the public deserves to have the information that there is a great difference between the milk derived from pasture-fed cattle and that obtained in winter from stall-fed animals, unless particular attention is paid to their diet, and that dirty milk is a menace rather than a blessing.”</a:t>
            </a:r>
          </a:p>
          <a:p>
            <a:pPr marL="0" indent="0" algn="r" eaLnBrk="1" hangingPunct="1">
              <a:spcBef>
                <a:spcPct val="50000"/>
              </a:spcBef>
              <a:buFontTx/>
              <a:buNone/>
            </a:pPr>
            <a:r>
              <a:rPr lang="en-US" altLang="en-US" sz="3000"/>
              <a:t>			</a:t>
            </a:r>
            <a:r>
              <a:rPr lang="en-US" altLang="en-US" sz="1800" i="1"/>
              <a:t>American J Public Health 18:634, 1928</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0830EEA-9D43-40A3-9707-DC050ED385F6}" type="slidenum">
              <a:rPr lang="en-US" altLang="en-US" sz="1400"/>
              <a:pPr eaLnBrk="1" hangingPunct="1"/>
              <a:t>116</a:t>
            </a:fld>
            <a:endParaRPr lang="en-US" altLang="en-US" sz="1400"/>
          </a:p>
        </p:txBody>
      </p:sp>
      <p:sp>
        <p:nvSpPr>
          <p:cNvPr id="121859" name="Rectangle 4"/>
          <p:cNvSpPr>
            <a:spLocks noGrp="1" noChangeArrowheads="1"/>
          </p:cNvSpPr>
          <p:nvPr>
            <p:ph type="title"/>
          </p:nvPr>
        </p:nvSpPr>
        <p:spPr/>
        <p:txBody>
          <a:bodyPr/>
          <a:lstStyle/>
          <a:p>
            <a:pPr eaLnBrk="1" hangingPunct="1"/>
            <a:r>
              <a:rPr lang="en-US" altLang="en-US"/>
              <a:t>Cows on Pasture</a:t>
            </a:r>
          </a:p>
        </p:txBody>
      </p:sp>
      <p:pic>
        <p:nvPicPr>
          <p:cNvPr id="121860" name="Picture 5" descr="CowsonPasture1"/>
          <p:cNvPicPr>
            <a:picLocks noChangeAspect="1" noChangeArrowheads="1"/>
          </p:cNvPicPr>
          <p:nvPr/>
        </p:nvPicPr>
        <p:blipFill>
          <a:blip r:embed="rId3">
            <a:extLst>
              <a:ext uri="{28A0092B-C50C-407E-A947-70E740481C1C}">
                <a14:useLocalDpi xmlns:a14="http://schemas.microsoft.com/office/drawing/2010/main" val="0"/>
              </a:ext>
            </a:extLst>
          </a:blip>
          <a:srcRect t="4237"/>
          <a:stretch>
            <a:fillRect/>
          </a:stretch>
        </p:blipFill>
        <p:spPr bwMode="auto">
          <a:xfrm>
            <a:off x="904875" y="4078288"/>
            <a:ext cx="40608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6" descr="MBGrazingHerd"/>
          <p:cNvPicPr>
            <a:picLocks noChangeAspect="1" noChangeArrowheads="1"/>
          </p:cNvPicPr>
          <p:nvPr/>
        </p:nvPicPr>
        <p:blipFill>
          <a:blip r:embed="rId4">
            <a:extLst>
              <a:ext uri="{28A0092B-C50C-407E-A947-70E740481C1C}">
                <a14:useLocalDpi xmlns:a14="http://schemas.microsoft.com/office/drawing/2010/main" val="0"/>
              </a:ext>
            </a:extLst>
          </a:blip>
          <a:srcRect t="-171" b="12688"/>
          <a:stretch>
            <a:fillRect/>
          </a:stretch>
        </p:blipFill>
        <p:spPr bwMode="auto">
          <a:xfrm>
            <a:off x="914400" y="1066800"/>
            <a:ext cx="730091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7" descr="MBGrazingCow"/>
          <p:cNvPicPr>
            <a:picLocks noChangeAspect="1" noChangeArrowheads="1"/>
          </p:cNvPicPr>
          <p:nvPr/>
        </p:nvPicPr>
        <p:blipFill>
          <a:blip r:embed="rId5">
            <a:extLst>
              <a:ext uri="{28A0092B-C50C-407E-A947-70E740481C1C}">
                <a14:useLocalDpi xmlns:a14="http://schemas.microsoft.com/office/drawing/2010/main" val="0"/>
              </a:ext>
            </a:extLst>
          </a:blip>
          <a:srcRect l="12457"/>
          <a:stretch>
            <a:fillRect/>
          </a:stretch>
        </p:blipFill>
        <p:spPr bwMode="auto">
          <a:xfrm>
            <a:off x="5072063" y="4071938"/>
            <a:ext cx="31527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2817519C-6EF1-43D8-9E79-7B713D256939}" type="slidenum">
              <a:rPr lang="en-US" altLang="en-US" sz="1400"/>
              <a:pPr eaLnBrk="1" hangingPunct="1"/>
              <a:t>117</a:t>
            </a:fld>
            <a:endParaRPr lang="en-US" altLang="en-US" sz="1400"/>
          </a:p>
        </p:txBody>
      </p:sp>
      <p:sp>
        <p:nvSpPr>
          <p:cNvPr id="122883" name="Rectangle 2"/>
          <p:cNvSpPr>
            <a:spLocks noGrp="1" noChangeArrowheads="1"/>
          </p:cNvSpPr>
          <p:nvPr>
            <p:ph type="title"/>
          </p:nvPr>
        </p:nvSpPr>
        <p:spPr/>
        <p:txBody>
          <a:bodyPr/>
          <a:lstStyle/>
          <a:p>
            <a:pPr eaLnBrk="1" hangingPunct="1"/>
            <a:r>
              <a:rPr lang="en-US" altLang="en-US"/>
              <a:t>Confinement vs. Grass-Fed Butter</a:t>
            </a:r>
          </a:p>
        </p:txBody>
      </p:sp>
      <p:sp>
        <p:nvSpPr>
          <p:cNvPr id="122884" name="Rectangle 3"/>
          <p:cNvSpPr>
            <a:spLocks noGrp="1" noChangeArrowheads="1"/>
          </p:cNvSpPr>
          <p:nvPr>
            <p:ph type="body" idx="1"/>
          </p:nvPr>
        </p:nvSpPr>
        <p:spPr/>
        <p:txBody>
          <a:bodyPr/>
          <a:lstStyle/>
          <a:p>
            <a:pPr marL="0" indent="0" eaLnBrk="1" hangingPunct="1">
              <a:spcBef>
                <a:spcPct val="50000"/>
              </a:spcBef>
              <a:buFontTx/>
              <a:buNone/>
            </a:pPr>
            <a:endParaRPr lang="en-US" altLang="en-US" sz="2800"/>
          </a:p>
          <a:p>
            <a:pPr marL="0" indent="0" eaLnBrk="1" hangingPunct="1">
              <a:spcBef>
                <a:spcPct val="50000"/>
              </a:spcBef>
              <a:buFontTx/>
              <a:buNone/>
            </a:pPr>
            <a:endParaRPr lang="en-US" altLang="en-US" sz="2800"/>
          </a:p>
          <a:p>
            <a:pPr marL="0" indent="0" eaLnBrk="1" hangingPunct="1">
              <a:spcBef>
                <a:spcPct val="50000"/>
              </a:spcBef>
              <a:buFontTx/>
              <a:buNone/>
            </a:pPr>
            <a:endParaRPr lang="en-US" altLang="en-US" sz="2800"/>
          </a:p>
          <a:p>
            <a:pPr marL="0" indent="0" eaLnBrk="1" hangingPunct="1">
              <a:spcBef>
                <a:spcPct val="50000"/>
              </a:spcBef>
              <a:buFontTx/>
              <a:buNone/>
            </a:pPr>
            <a:endParaRPr lang="en-US" altLang="en-US" sz="2800"/>
          </a:p>
          <a:p>
            <a:pPr marL="0" indent="0" eaLnBrk="1" hangingPunct="1">
              <a:spcBef>
                <a:spcPct val="50000"/>
              </a:spcBef>
              <a:buFontTx/>
              <a:buNone/>
            </a:pPr>
            <a:endParaRPr lang="en-US" altLang="en-US" sz="2800"/>
          </a:p>
          <a:p>
            <a:pPr marL="0" indent="0" eaLnBrk="1" hangingPunct="1">
              <a:spcBef>
                <a:spcPct val="50000"/>
              </a:spcBef>
              <a:buFontTx/>
              <a:buNone/>
            </a:pPr>
            <a:endParaRPr lang="en-US" altLang="en-US" sz="2800"/>
          </a:p>
          <a:p>
            <a:pPr marL="0" indent="0" algn="ctr" eaLnBrk="1" hangingPunct="1">
              <a:spcBef>
                <a:spcPct val="0"/>
              </a:spcBef>
              <a:buFontTx/>
              <a:buNone/>
            </a:pPr>
            <a:r>
              <a:rPr lang="en-US" altLang="en-US" sz="2800"/>
              <a:t>Yellow color of grass-fed butter indicates it is rich in vitamins A, D, and K</a:t>
            </a:r>
            <a:r>
              <a:rPr lang="en-US" altLang="en-US" sz="2800" baseline="-25000"/>
              <a:t>2</a:t>
            </a:r>
            <a:r>
              <a:rPr lang="en-US" altLang="en-US" sz="2800"/>
              <a:t>, and Conjugated Linoleic Acid (CLA), a substance that protects against cancer and helps with weight loss.</a:t>
            </a:r>
            <a:endParaRPr lang="en-US" altLang="en-US"/>
          </a:p>
        </p:txBody>
      </p:sp>
      <p:pic>
        <p:nvPicPr>
          <p:cNvPr id="122885" name="Picture 4" descr="health_bu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001000" cy="3303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3096D58-6565-48C4-A1E1-79A3C7C32900}" type="slidenum">
              <a:rPr lang="en-US" altLang="en-US" sz="1400"/>
              <a:pPr eaLnBrk="1" hangingPunct="1"/>
              <a:t>118</a:t>
            </a:fld>
            <a:endParaRPr lang="en-US" altLang="en-US" sz="1400"/>
          </a:p>
        </p:txBody>
      </p:sp>
      <p:sp>
        <p:nvSpPr>
          <p:cNvPr id="123907" name="Rectangle 2"/>
          <p:cNvSpPr>
            <a:spLocks noGrp="1" noChangeArrowheads="1"/>
          </p:cNvSpPr>
          <p:nvPr>
            <p:ph type="title"/>
          </p:nvPr>
        </p:nvSpPr>
        <p:spPr/>
        <p:txBody>
          <a:bodyPr/>
          <a:lstStyle/>
          <a:p>
            <a:pPr eaLnBrk="1" hangingPunct="1"/>
            <a:r>
              <a:rPr lang="en-US" altLang="en-US">
                <a:solidFill>
                  <a:schemeClr val="tx1"/>
                </a:solidFill>
              </a:rPr>
              <a:t>Nutrient Levels in Traditional Diets</a:t>
            </a:r>
          </a:p>
        </p:txBody>
      </p:sp>
      <p:sp>
        <p:nvSpPr>
          <p:cNvPr id="123908" name="Rectangle 3"/>
          <p:cNvSpPr>
            <a:spLocks noGrp="1" noChangeArrowheads="1"/>
          </p:cNvSpPr>
          <p:nvPr>
            <p:ph type="body" idx="1"/>
          </p:nvPr>
        </p:nvSpPr>
        <p:spPr/>
        <p:txBody>
          <a:bodyPr/>
          <a:lstStyle/>
          <a:p>
            <a:pPr marL="0" indent="0" eaLnBrk="1" hangingPunct="1">
              <a:spcBef>
                <a:spcPct val="50000"/>
              </a:spcBef>
              <a:buFontTx/>
              <a:buNone/>
            </a:pPr>
            <a:r>
              <a:rPr lang="en-US" altLang="en-US" sz="4000" b="1"/>
              <a:t>The key finding of </a:t>
            </a:r>
            <a:br>
              <a:rPr lang="en-US" altLang="en-US" sz="4000" b="1"/>
            </a:br>
            <a:r>
              <a:rPr lang="en-US" altLang="en-US" sz="4000" b="1"/>
              <a:t>Dr. Weston A. Price:</a:t>
            </a:r>
          </a:p>
          <a:p>
            <a:pPr marL="0" indent="0" eaLnBrk="1" hangingPunct="1">
              <a:spcBef>
                <a:spcPct val="50000"/>
              </a:spcBef>
              <a:buFontTx/>
              <a:buNone/>
            </a:pPr>
            <a:r>
              <a:rPr lang="en-US" altLang="en-US" sz="3600" b="1">
                <a:solidFill>
                  <a:srgbClr val="000000"/>
                </a:solidFill>
              </a:rPr>
              <a:t>Calcium and other </a:t>
            </a:r>
            <a:br>
              <a:rPr lang="en-US" altLang="en-US" sz="3600" b="1">
                <a:solidFill>
                  <a:srgbClr val="000000"/>
                </a:solidFill>
              </a:rPr>
            </a:br>
            <a:r>
              <a:rPr lang="en-US" altLang="en-US" sz="3600" b="1">
                <a:solidFill>
                  <a:srgbClr val="000000"/>
                </a:solidFill>
              </a:rPr>
              <a:t>Minerals – </a:t>
            </a:r>
            <a:r>
              <a:rPr lang="en-US" altLang="en-US" sz="3600">
                <a:solidFill>
                  <a:srgbClr val="000000"/>
                </a:solidFill>
              </a:rPr>
              <a:t>at least </a:t>
            </a:r>
            <a:br>
              <a:rPr lang="en-US" altLang="en-US" sz="3600">
                <a:solidFill>
                  <a:srgbClr val="000000"/>
                </a:solidFill>
              </a:rPr>
            </a:br>
            <a:r>
              <a:rPr lang="en-US" altLang="en-US" sz="3600" b="1">
                <a:solidFill>
                  <a:srgbClr val="CC0000"/>
                </a:solidFill>
              </a:rPr>
              <a:t>four</a:t>
            </a:r>
            <a:r>
              <a:rPr lang="en-US" altLang="en-US" sz="3600">
                <a:solidFill>
                  <a:srgbClr val="000000"/>
                </a:solidFill>
              </a:rPr>
              <a:t> times higher </a:t>
            </a:r>
            <a:br>
              <a:rPr lang="en-US" altLang="en-US" sz="3600">
                <a:solidFill>
                  <a:srgbClr val="000000"/>
                </a:solidFill>
              </a:rPr>
            </a:br>
            <a:r>
              <a:rPr lang="en-US" altLang="en-US" sz="3600">
                <a:solidFill>
                  <a:srgbClr val="000000"/>
                </a:solidFill>
              </a:rPr>
              <a:t>than the modern diet.</a:t>
            </a:r>
          </a:p>
          <a:p>
            <a:pPr marL="0" indent="0" eaLnBrk="1" hangingPunct="1">
              <a:spcBef>
                <a:spcPct val="50000"/>
              </a:spcBef>
              <a:buFontTx/>
              <a:buNone/>
            </a:pPr>
            <a:r>
              <a:rPr lang="en-US" altLang="en-US" sz="3600" b="1"/>
              <a:t>Vitamins A, D and K</a:t>
            </a:r>
            <a:r>
              <a:rPr lang="en-US" altLang="en-US" sz="3600" b="1" baseline="-25000"/>
              <a:t>2</a:t>
            </a:r>
            <a:r>
              <a:rPr lang="en-US" altLang="en-US" sz="3600" b="1"/>
              <a:t>– </a:t>
            </a:r>
            <a:br>
              <a:rPr lang="en-US" altLang="en-US" sz="3600" b="1"/>
            </a:br>
            <a:r>
              <a:rPr lang="en-US" altLang="en-US" sz="3600" b="1">
                <a:solidFill>
                  <a:srgbClr val="CC0000"/>
                </a:solidFill>
              </a:rPr>
              <a:t>Ten</a:t>
            </a:r>
            <a:r>
              <a:rPr lang="en-US" altLang="en-US" sz="3600"/>
              <a:t> times higher than the modern diet</a:t>
            </a:r>
            <a:r>
              <a:rPr lang="en-US" altLang="en-US" sz="3600" b="1"/>
              <a:t>.</a:t>
            </a:r>
            <a:endParaRPr lang="en-US" altLang="en-US" sz="4000" b="1"/>
          </a:p>
          <a:p>
            <a:pPr marL="0" indent="0" eaLnBrk="1" hangingPunct="1">
              <a:buFontTx/>
              <a:buNone/>
            </a:pPr>
            <a:endParaRPr lang="en-US" altLang="en-US"/>
          </a:p>
        </p:txBody>
      </p:sp>
      <p:pic>
        <p:nvPicPr>
          <p:cNvPr id="123909" name="Picture 4" descr="Trad1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232275" cy="2808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2CDC2D0-B473-49B7-A9B2-B27E11F1396C}" type="slidenum">
              <a:rPr lang="en-US" altLang="en-US" sz="1400"/>
              <a:pPr eaLnBrk="1" hangingPunct="1"/>
              <a:t>119</a:t>
            </a:fld>
            <a:endParaRPr lang="en-US" altLang="en-US" sz="1400"/>
          </a:p>
        </p:txBody>
      </p:sp>
      <p:sp>
        <p:nvSpPr>
          <p:cNvPr id="124931" name="Rectangle 2"/>
          <p:cNvSpPr>
            <a:spLocks noGrp="1" noChangeArrowheads="1"/>
          </p:cNvSpPr>
          <p:nvPr>
            <p:ph type="title"/>
          </p:nvPr>
        </p:nvSpPr>
        <p:spPr/>
        <p:txBody>
          <a:bodyPr/>
          <a:lstStyle/>
          <a:p>
            <a:pPr eaLnBrk="1" hangingPunct="1"/>
            <a:r>
              <a:rPr lang="en-US" altLang="en-US">
                <a:solidFill>
                  <a:schemeClr val="tx1"/>
                </a:solidFill>
              </a:rPr>
              <a:t>Traditional and Modern Face</a:t>
            </a:r>
          </a:p>
        </p:txBody>
      </p:sp>
      <p:sp>
        <p:nvSpPr>
          <p:cNvPr id="124932" name="Rectangle 3"/>
          <p:cNvSpPr>
            <a:spLocks noGrp="1" noChangeArrowheads="1"/>
          </p:cNvSpPr>
          <p:nvPr>
            <p:ph type="body" idx="1"/>
          </p:nvPr>
        </p:nvSpPr>
        <p:spPr/>
        <p:txBody>
          <a:bodyPr/>
          <a:lstStyle/>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r>
              <a:rPr lang="en-US" altLang="en-US" sz="2000"/>
              <a:t>The body requires high levels of available minerals and vitamins A, D and K</a:t>
            </a:r>
            <a:r>
              <a:rPr lang="en-US" altLang="en-US" sz="2000" baseline="-25000"/>
              <a:t>2</a:t>
            </a:r>
            <a:r>
              <a:rPr lang="en-US" altLang="en-US" sz="2000"/>
              <a:t> starting </a:t>
            </a:r>
            <a:r>
              <a:rPr lang="en-US" altLang="en-US" sz="2000" i="1"/>
              <a:t>in utero</a:t>
            </a:r>
            <a:r>
              <a:rPr lang="en-US" altLang="en-US" sz="2000"/>
              <a:t> for wide facial development (on right) and optimum health. Weston Price showed that the modern diet leads to the elongation of the facial structure (on left) and increased susceptibility to disease.</a:t>
            </a:r>
          </a:p>
        </p:txBody>
      </p:sp>
      <p:pic>
        <p:nvPicPr>
          <p:cNvPr id="124933" name="Picture 4" descr="Trad1_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1073150"/>
            <a:ext cx="6399212" cy="3803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57DDDFD-C59D-4DCA-8635-01BFA4DD82EB}" type="slidenum">
              <a:rPr lang="en-US" altLang="en-US" sz="1400"/>
              <a:pPr eaLnBrk="1" hangingPunct="1"/>
              <a:t>12</a:t>
            </a:fld>
            <a:endParaRPr lang="en-US" altLang="en-US" sz="1400"/>
          </a:p>
        </p:txBody>
      </p:sp>
      <p:sp>
        <p:nvSpPr>
          <p:cNvPr id="15363" name="Rectangle 29"/>
          <p:cNvSpPr>
            <a:spLocks noGrp="1" noChangeArrowheads="1"/>
          </p:cNvSpPr>
          <p:nvPr>
            <p:ph type="body" idx="1"/>
          </p:nvPr>
        </p:nvSpPr>
        <p:spPr/>
        <p:txBody>
          <a:bodyPr/>
          <a:lstStyle/>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a:p>
            <a:pPr algn="r" eaLnBrk="1" hangingPunct="1">
              <a:lnSpc>
                <a:spcPct val="90000"/>
              </a:lnSpc>
              <a:spcBef>
                <a:spcPct val="0"/>
              </a:spcBef>
              <a:buFontTx/>
              <a:buNone/>
            </a:pPr>
            <a:r>
              <a:rPr lang="en-US" altLang="en-US" sz="1400" i="1"/>
              <a:t>1. Scientific American</a:t>
            </a:r>
            <a:r>
              <a:rPr lang="en-US" altLang="en-US" sz="1400"/>
              <a:t>, December 1995.</a:t>
            </a:r>
          </a:p>
          <a:p>
            <a:pPr algn="r" eaLnBrk="1" hangingPunct="1">
              <a:lnSpc>
                <a:spcPct val="90000"/>
              </a:lnSpc>
              <a:spcBef>
                <a:spcPct val="0"/>
              </a:spcBef>
              <a:buFontTx/>
              <a:buNone/>
            </a:pPr>
            <a:r>
              <a:rPr lang="en-US" altLang="en-US" sz="1400" i="1"/>
              <a:t>2. The Lancet</a:t>
            </a:r>
            <a:r>
              <a:rPr lang="en-US" altLang="en-US" sz="1400"/>
              <a:t>, 17 NOV 1984;2(8412):1111-1113.</a:t>
            </a:r>
          </a:p>
        </p:txBody>
      </p:sp>
      <p:sp>
        <p:nvSpPr>
          <p:cNvPr id="15364" name="Rectangle 2"/>
          <p:cNvSpPr>
            <a:spLocks noGrp="1" noChangeArrowheads="1"/>
          </p:cNvSpPr>
          <p:nvPr>
            <p:ph type="title"/>
          </p:nvPr>
        </p:nvSpPr>
        <p:spPr/>
        <p:txBody>
          <a:bodyPr/>
          <a:lstStyle/>
          <a:p>
            <a:pPr eaLnBrk="1" hangingPunct="1"/>
            <a:r>
              <a:rPr lang="en-US" altLang="en-US" sz="2400"/>
              <a:t>Destruction of Built-In Safety Systems by Pasteurization </a:t>
            </a:r>
          </a:p>
        </p:txBody>
      </p:sp>
      <p:sp>
        <p:nvSpPr>
          <p:cNvPr id="15365" name="Text Box 28"/>
          <p:cNvSpPr txBox="1">
            <a:spLocks noChangeArrowheads="1"/>
          </p:cNvSpPr>
          <p:nvPr/>
        </p:nvSpPr>
        <p:spPr bwMode="auto">
          <a:xfrm>
            <a:off x="9829800" y="266700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5366" name="Text Box 30"/>
          <p:cNvSpPr txBox="1">
            <a:spLocks noChangeArrowheads="1"/>
          </p:cNvSpPr>
          <p:nvPr/>
        </p:nvSpPr>
        <p:spPr bwMode="auto">
          <a:xfrm>
            <a:off x="6477000" y="2057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924785" name="Group 113"/>
          <p:cNvGraphicFramePr>
            <a:graphicFrameLocks noGrp="1"/>
          </p:cNvGraphicFramePr>
          <p:nvPr/>
        </p:nvGraphicFramePr>
        <p:xfrm>
          <a:off x="228600" y="990600"/>
          <a:ext cx="8763000" cy="4840288"/>
        </p:xfrm>
        <a:graphic>
          <a:graphicData uri="http://schemas.openxmlformats.org/drawingml/2006/table">
            <a:tbl>
              <a:tblPr/>
              <a:tblGrid>
                <a:gridCol w="296862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tblGrid>
              <a:tr h="57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Component</a:t>
                      </a:r>
                    </a:p>
                  </a:txBody>
                  <a:tcPr marT="45721" marB="45721"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Breast Milk</a:t>
                      </a:r>
                    </a:p>
                  </a:txBody>
                  <a:tcPr marT="45721" marB="4572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Raw Milk</a:t>
                      </a:r>
                    </a:p>
                  </a:txBody>
                  <a:tcPr marT="45721" marB="4572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Pasteurized Milk</a:t>
                      </a:r>
                    </a:p>
                  </a:txBody>
                  <a:tcPr marT="45721" marB="4572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UHT </a:t>
                      </a:r>
                      <a:br>
                        <a:rPr kumimoji="0" lang="en-US" sz="1600" b="1" i="0" u="none" strike="noStrike" cap="none" normalizeH="0" baseline="0">
                          <a:ln>
                            <a:noFill/>
                          </a:ln>
                          <a:solidFill>
                            <a:schemeClr val="tx1"/>
                          </a:solidFill>
                          <a:effectLst/>
                          <a:latin typeface="Arial" charset="0"/>
                        </a:rPr>
                      </a:br>
                      <a:r>
                        <a:rPr kumimoji="0" lang="en-US" sz="1600" b="1" i="0" u="none" strike="noStrike" cap="none" normalizeH="0" baseline="0">
                          <a:ln>
                            <a:noFill/>
                          </a:ln>
                          <a:solidFill>
                            <a:schemeClr val="tx1"/>
                          </a:solidFill>
                          <a:effectLst/>
                          <a:latin typeface="Arial" charset="0"/>
                        </a:rPr>
                        <a:t>Milk</a:t>
                      </a:r>
                    </a:p>
                  </a:txBody>
                  <a:tcPr marT="45721" marB="4572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Infant Formula</a:t>
                      </a:r>
                    </a:p>
                  </a:txBody>
                  <a:tcPr marT="45721" marB="45721"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1160">
                <a:tc>
                  <a:txBody>
                    <a:bodyPr/>
                    <a:lstStyle/>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B-lymphocytes</a:t>
                      </a: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Macrophages</a:t>
                      </a: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Neutrophils</a:t>
                      </a:r>
                      <a:endParaRPr kumimoji="0" lang="en-US" sz="16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Lymphocytes</a:t>
                      </a: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IgA</a:t>
                      </a:r>
                      <a:r>
                        <a:rPr kumimoji="0" lang="en-US" sz="1600" b="1" i="0" u="none" strike="noStrike" cap="none" normalizeH="0" baseline="0" dirty="0">
                          <a:ln>
                            <a:noFill/>
                          </a:ln>
                          <a:solidFill>
                            <a:schemeClr val="tx1"/>
                          </a:solidFill>
                          <a:effectLst/>
                          <a:latin typeface="Arial" charset="0"/>
                        </a:rPr>
                        <a:t>/</a:t>
                      </a:r>
                      <a:r>
                        <a:rPr kumimoji="0" lang="en-US" sz="1600" b="1" i="0" u="none" strike="noStrike" cap="none" normalizeH="0" baseline="0" dirty="0" err="1">
                          <a:ln>
                            <a:noFill/>
                          </a:ln>
                          <a:solidFill>
                            <a:schemeClr val="tx1"/>
                          </a:solidFill>
                          <a:effectLst/>
                          <a:latin typeface="Arial" charset="0"/>
                        </a:rPr>
                        <a:t>IgG</a:t>
                      </a:r>
                      <a:r>
                        <a:rPr kumimoji="0" lang="en-US" sz="1600" b="1" i="0" u="none" strike="noStrike" cap="none" normalizeH="0" baseline="0" dirty="0">
                          <a:ln>
                            <a:noFill/>
                          </a:ln>
                          <a:solidFill>
                            <a:schemeClr val="tx1"/>
                          </a:solidFill>
                          <a:effectLst/>
                          <a:latin typeface="Arial" charset="0"/>
                        </a:rPr>
                        <a:t> Antibodies</a:t>
                      </a: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a:t>
                      </a:r>
                      <a:r>
                        <a:rPr kumimoji="0" lang="en-US" sz="1600" b="1" i="0" u="none" strike="noStrike" cap="none" normalizeH="0" baseline="-25000" dirty="0">
                          <a:ln>
                            <a:noFill/>
                          </a:ln>
                          <a:solidFill>
                            <a:schemeClr val="tx1"/>
                          </a:solidFill>
                          <a:effectLst/>
                          <a:latin typeface="Arial" charset="0"/>
                        </a:rPr>
                        <a:t>12</a:t>
                      </a:r>
                      <a:r>
                        <a:rPr kumimoji="0" lang="en-US" sz="1600" b="1" i="0" u="none" strike="noStrike" cap="none" normalizeH="0" baseline="0" dirty="0">
                          <a:ln>
                            <a:noFill/>
                          </a:ln>
                          <a:solidFill>
                            <a:schemeClr val="tx1"/>
                          </a:solidFill>
                          <a:effectLst/>
                          <a:latin typeface="Arial" charset="0"/>
                        </a:rPr>
                        <a:t> Binding Protein</a:t>
                      </a: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Bifidus</a:t>
                      </a:r>
                      <a:r>
                        <a:rPr kumimoji="0" lang="en-US" sz="1600" b="1" i="0" u="none" strike="noStrike" cap="none" normalizeH="0" baseline="0" dirty="0">
                          <a:ln>
                            <a:noFill/>
                          </a:ln>
                          <a:solidFill>
                            <a:schemeClr val="tx1"/>
                          </a:solidFill>
                          <a:effectLst/>
                          <a:latin typeface="Arial" charset="0"/>
                        </a:rPr>
                        <a:t> Factor</a:t>
                      </a: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Medium-Chain Fatty Acids</a:t>
                      </a: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Fibronectin</a:t>
                      </a:r>
                      <a:endParaRPr kumimoji="0" lang="en-US" sz="16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Gamma-Interferon</a:t>
                      </a: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Lactoferrin</a:t>
                      </a:r>
                      <a:endParaRPr kumimoji="0" lang="en-US" sz="16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Lactoperoxidase</a:t>
                      </a:r>
                      <a:endParaRPr kumimoji="0" lang="en-US" sz="16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Lysozyme</a:t>
                      </a:r>
                      <a:endParaRPr kumimoji="0" lang="en-US" sz="16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Mucin</a:t>
                      </a:r>
                      <a:r>
                        <a:rPr kumimoji="0" lang="en-US" sz="1600" b="1" i="0" u="none" strike="noStrike" cap="none" normalizeH="0" baseline="0" dirty="0">
                          <a:ln>
                            <a:noFill/>
                          </a:ln>
                          <a:solidFill>
                            <a:schemeClr val="tx1"/>
                          </a:solidFill>
                          <a:effectLst/>
                          <a:latin typeface="Arial" charset="0"/>
                        </a:rPr>
                        <a:t> A/Oligosaccharides</a:t>
                      </a:r>
                    </a:p>
                    <a:p>
                      <a:pPr marL="0" marR="0" lvl="0" indent="0" algn="l" defTabSz="914400" rtl="0" eaLnBrk="1" fontAlgn="base" latinLnBrk="0" hangingPunct="1">
                        <a:lnSpc>
                          <a:spcPct val="100000"/>
                        </a:lnSpc>
                        <a:spcBef>
                          <a:spcPct val="15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Hormones &amp; Growth Factors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006600"/>
                          </a:solidFill>
                          <a:effectLst/>
                          <a:latin typeface="Arial" charset="0"/>
                        </a:rPr>
                        <a:t>active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reduced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Inactivated</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60C9EB6-977D-4B33-A9B8-53F4B647A592}" type="slidenum">
              <a:rPr lang="en-US" altLang="en-US" sz="1400"/>
              <a:pPr eaLnBrk="1" hangingPunct="1"/>
              <a:t>120</a:t>
            </a:fld>
            <a:endParaRPr lang="en-US" altLang="en-US" sz="1400"/>
          </a:p>
        </p:txBody>
      </p:sp>
      <p:sp>
        <p:nvSpPr>
          <p:cNvPr id="125955" name="Rectangle 2"/>
          <p:cNvSpPr>
            <a:spLocks noGrp="1" noChangeArrowheads="1"/>
          </p:cNvSpPr>
          <p:nvPr>
            <p:ph type="title"/>
          </p:nvPr>
        </p:nvSpPr>
        <p:spPr/>
        <p:txBody>
          <a:bodyPr/>
          <a:lstStyle/>
          <a:p>
            <a:pPr eaLnBrk="1" hangingPunct="1"/>
            <a:r>
              <a:rPr lang="en-US" altLang="en-US">
                <a:solidFill>
                  <a:schemeClr val="tx1"/>
                </a:solidFill>
              </a:rPr>
              <a:t>North America</a:t>
            </a:r>
          </a:p>
        </p:txBody>
      </p:sp>
      <p:sp>
        <p:nvSpPr>
          <p:cNvPr id="125956" name="Rectangle 3"/>
          <p:cNvSpPr>
            <a:spLocks noGrp="1" noChangeArrowheads="1"/>
          </p:cNvSpPr>
          <p:nvPr>
            <p:ph type="body" idx="1"/>
          </p:nvPr>
        </p:nvSpPr>
        <p:spPr/>
        <p:txBody>
          <a:bodyPr/>
          <a:lstStyle/>
          <a:p>
            <a:pPr marL="0" indent="0" eaLnBrk="1" hangingPunct="1">
              <a:spcBef>
                <a:spcPct val="50000"/>
              </a:spcBef>
              <a:buFontTx/>
              <a:buNone/>
            </a:pPr>
            <a:r>
              <a:rPr lang="en-US" altLang="en-US" sz="2800"/>
              <a:t>Well-built facial structure of North Americans raised on raw dairy products from grass-fed cows, organ meats, sea food and cod liver oil.</a:t>
            </a:r>
          </a:p>
        </p:txBody>
      </p:sp>
      <p:pic>
        <p:nvPicPr>
          <p:cNvPr id="125957" name="Picture 4" descr="Trad1_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2741613" cy="3565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8" name="Picture 5" descr="Trad1_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76600"/>
            <a:ext cx="2741613" cy="2543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9" name="Picture 6" descr="Trad1_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743200"/>
            <a:ext cx="2741613" cy="3619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145ECFD-C912-4F3B-9609-5E87FC8CAFA2}" type="slidenum">
              <a:rPr lang="en-US" altLang="en-US" sz="1400"/>
              <a:pPr eaLnBrk="1" hangingPunct="1"/>
              <a:t>121</a:t>
            </a:fld>
            <a:endParaRPr lang="en-US" altLang="en-US" sz="1400"/>
          </a:p>
        </p:txBody>
      </p:sp>
      <p:sp>
        <p:nvSpPr>
          <p:cNvPr id="126979" name="Rectangle 2"/>
          <p:cNvSpPr>
            <a:spLocks noGrp="1" noChangeArrowheads="1"/>
          </p:cNvSpPr>
          <p:nvPr>
            <p:ph type="title"/>
          </p:nvPr>
        </p:nvSpPr>
        <p:spPr/>
        <p:txBody>
          <a:bodyPr/>
          <a:lstStyle/>
          <a:p>
            <a:pPr eaLnBrk="1" hangingPunct="1"/>
            <a:r>
              <a:rPr lang="en-US" altLang="en-US">
                <a:solidFill>
                  <a:schemeClr val="tx1"/>
                </a:solidFill>
              </a:rPr>
              <a:t>Bill Cody’s Wild West Show, 1910</a:t>
            </a:r>
          </a:p>
        </p:txBody>
      </p:sp>
      <p:sp>
        <p:nvSpPr>
          <p:cNvPr id="126980" name="Rectangle 3"/>
          <p:cNvSpPr>
            <a:spLocks noGrp="1" noChangeArrowheads="1"/>
          </p:cNvSpPr>
          <p:nvPr>
            <p:ph type="body" idx="1"/>
          </p:nvPr>
        </p:nvSpPr>
        <p:spPr/>
        <p:txBody>
          <a:bodyPr/>
          <a:lstStyle/>
          <a:p>
            <a:pPr marL="0" indent="0" eaLnBrk="1" hangingPunct="1">
              <a:lnSpc>
                <a:spcPct val="90000"/>
              </a:lnSpc>
              <a:buFontTx/>
              <a:buNone/>
            </a:pPr>
            <a:endParaRPr lang="en-US" altLang="en-US"/>
          </a:p>
          <a:p>
            <a:pPr marL="0" indent="0" eaLnBrk="1" hangingPunct="1">
              <a:lnSpc>
                <a:spcPct val="90000"/>
              </a:lnSpc>
              <a:buFontTx/>
              <a:buNone/>
            </a:pPr>
            <a:endParaRPr lang="en-US" altLang="en-US"/>
          </a:p>
          <a:p>
            <a:pPr marL="0" indent="0" eaLnBrk="1" hangingPunct="1">
              <a:lnSpc>
                <a:spcPct val="90000"/>
              </a:lnSpc>
              <a:buFontTx/>
              <a:buNone/>
            </a:pPr>
            <a:endParaRPr lang="en-US" altLang="en-US"/>
          </a:p>
          <a:p>
            <a:pPr marL="0" indent="0" eaLnBrk="1" hangingPunct="1">
              <a:lnSpc>
                <a:spcPct val="90000"/>
              </a:lnSpc>
              <a:buFontTx/>
              <a:buNone/>
            </a:pPr>
            <a:endParaRPr lang="en-US" altLang="en-US"/>
          </a:p>
          <a:p>
            <a:pPr marL="0" indent="0" eaLnBrk="1" hangingPunct="1">
              <a:lnSpc>
                <a:spcPct val="90000"/>
              </a:lnSpc>
              <a:buFontTx/>
              <a:buNone/>
            </a:pPr>
            <a:endParaRPr lang="en-US" altLang="en-US"/>
          </a:p>
          <a:p>
            <a:pPr marL="0" indent="0" eaLnBrk="1" hangingPunct="1">
              <a:lnSpc>
                <a:spcPct val="90000"/>
              </a:lnSpc>
              <a:buFontTx/>
              <a:buNone/>
            </a:pPr>
            <a:endParaRPr lang="en-US" altLang="en-US"/>
          </a:p>
          <a:p>
            <a:pPr marL="0" indent="0" eaLnBrk="1" hangingPunct="1">
              <a:lnSpc>
                <a:spcPct val="90000"/>
              </a:lnSpc>
              <a:buFontTx/>
              <a:buNone/>
            </a:pPr>
            <a:endParaRPr lang="en-US" altLang="en-US" sz="2400"/>
          </a:p>
          <a:p>
            <a:pPr marL="0" indent="0" eaLnBrk="1" hangingPunct="1">
              <a:lnSpc>
                <a:spcPct val="90000"/>
              </a:lnSpc>
              <a:buFontTx/>
              <a:buNone/>
            </a:pPr>
            <a:r>
              <a:rPr lang="en-US" altLang="en-US" sz="2800"/>
              <a:t>With one exception (circled in red) all individuals in this photo, both Native and European Americans, have excellent facial structure. Today the individual with good facial structure is the exception. Americans in 1910 drank raw milk from pasture-fed cows.</a:t>
            </a:r>
          </a:p>
        </p:txBody>
      </p:sp>
      <p:pic>
        <p:nvPicPr>
          <p:cNvPr id="126981" name="Picture 4" descr="Trad1_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4400" cy="3257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6982" name="Oval 5"/>
          <p:cNvSpPr>
            <a:spLocks noChangeArrowheads="1"/>
          </p:cNvSpPr>
          <p:nvPr/>
        </p:nvSpPr>
        <p:spPr bwMode="auto">
          <a:xfrm>
            <a:off x="1905000" y="1981200"/>
            <a:ext cx="838200" cy="914400"/>
          </a:xfrm>
          <a:prstGeom prst="ellipse">
            <a:avLst/>
          </a:prstGeom>
          <a:noFill/>
          <a:ln w="539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A8FD3FE-702A-4BC4-8A1D-4457457B8EBA}" type="slidenum">
              <a:rPr lang="en-US" altLang="en-US" sz="1400"/>
              <a:pPr eaLnBrk="1" hangingPunct="1"/>
              <a:t>122</a:t>
            </a:fld>
            <a:endParaRPr lang="en-US" altLang="en-US" sz="1400"/>
          </a:p>
        </p:txBody>
      </p:sp>
      <p:sp>
        <p:nvSpPr>
          <p:cNvPr id="128003" name="Rectangle 1026"/>
          <p:cNvSpPr>
            <a:spLocks noGrp="1" noChangeArrowheads="1"/>
          </p:cNvSpPr>
          <p:nvPr>
            <p:ph type="title"/>
          </p:nvPr>
        </p:nvSpPr>
        <p:spPr/>
        <p:txBody>
          <a:bodyPr/>
          <a:lstStyle/>
          <a:p>
            <a:pPr eaLnBrk="1" hangingPunct="1"/>
            <a:r>
              <a:rPr lang="en-US" altLang="en-US"/>
              <a:t>Sources of Vitamins A, D and K</a:t>
            </a:r>
            <a:r>
              <a:rPr lang="en-US" altLang="en-US" baseline="-25000"/>
              <a:t>2</a:t>
            </a:r>
            <a:br>
              <a:rPr lang="en-US" altLang="en-US"/>
            </a:br>
            <a:r>
              <a:rPr lang="en-US" altLang="en-US"/>
              <a:t>in the Traditional American Diet</a:t>
            </a:r>
          </a:p>
        </p:txBody>
      </p:sp>
      <p:sp>
        <p:nvSpPr>
          <p:cNvPr id="128004" name="Rectangle 1027"/>
          <p:cNvSpPr>
            <a:spLocks noGrp="1" noChangeArrowheads="1"/>
          </p:cNvSpPr>
          <p:nvPr>
            <p:ph type="body" idx="1"/>
          </p:nvPr>
        </p:nvSpPr>
        <p:spPr/>
        <p:txBody>
          <a:bodyPr/>
          <a:lstStyle/>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endParaRPr lang="en-US" altLang="en-US" sz="2400"/>
          </a:p>
          <a:p>
            <a:pPr marL="0" indent="0" eaLnBrk="1" hangingPunct="1">
              <a:lnSpc>
                <a:spcPct val="90000"/>
              </a:lnSpc>
              <a:spcBef>
                <a:spcPct val="50000"/>
              </a:spcBef>
              <a:buFontTx/>
              <a:buNone/>
            </a:pPr>
            <a:r>
              <a:rPr lang="en-US" altLang="en-US" sz="2800"/>
              <a:t>Butter, cream, cheese and whole milk from grass-fed animals; eggs from pastured-chickens; cod liver oil; lard (vitamin D). Also, liver and other organ meats as in sausage, pate, liverwurst, scrapple, etc.</a:t>
            </a:r>
          </a:p>
        </p:txBody>
      </p:sp>
      <p:pic>
        <p:nvPicPr>
          <p:cNvPr id="128005" name="Picture 1028" descr="Trad1_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4724400" cy="3343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8006" name="Picture 1029" descr="Trad1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588" y="1219200"/>
            <a:ext cx="3351212" cy="3309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587F852-4759-4C19-B57D-ADCD6D649E43}" type="slidenum">
              <a:rPr lang="en-US" altLang="en-US" sz="1400"/>
              <a:pPr eaLnBrk="1" hangingPunct="1"/>
              <a:t>123</a:t>
            </a:fld>
            <a:endParaRPr lang="en-US" altLang="en-US" sz="1400"/>
          </a:p>
        </p:txBody>
      </p:sp>
      <p:sp>
        <p:nvSpPr>
          <p:cNvPr id="129027" name="Rectangle 2"/>
          <p:cNvSpPr>
            <a:spLocks noGrp="1" noChangeArrowheads="1"/>
          </p:cNvSpPr>
          <p:nvPr>
            <p:ph type="title"/>
          </p:nvPr>
        </p:nvSpPr>
        <p:spPr/>
        <p:txBody>
          <a:bodyPr/>
          <a:lstStyle/>
          <a:p>
            <a:pPr eaLnBrk="1" hangingPunct="1"/>
            <a:r>
              <a:rPr lang="en-US" altLang="en-US">
                <a:solidFill>
                  <a:schemeClr val="tx1"/>
                </a:solidFill>
              </a:rPr>
              <a:t>Real (Raw) Cheese from Grass-Fed Cows</a:t>
            </a:r>
          </a:p>
        </p:txBody>
      </p:sp>
      <p:sp>
        <p:nvSpPr>
          <p:cNvPr id="129028" name="Rectangle 3"/>
          <p:cNvSpPr>
            <a:spLocks noGrp="1" noChangeArrowheads="1"/>
          </p:cNvSpPr>
          <p:nvPr>
            <p:ph type="body" idx="1"/>
          </p:nvPr>
        </p:nvSpPr>
        <p:spPr/>
        <p:txBody>
          <a:bodyPr/>
          <a:lstStyle/>
          <a:p>
            <a:pPr algn="ctr" eaLnBrk="1" hangingPunct="1">
              <a:lnSpc>
                <a:spcPct val="90000"/>
              </a:lnSpc>
              <a:spcBef>
                <a:spcPct val="50000"/>
              </a:spcBef>
              <a:buFontTx/>
              <a:buNone/>
            </a:pPr>
            <a:endParaRPr lang="en-US" altLang="en-US" sz="2800"/>
          </a:p>
          <a:p>
            <a:pPr algn="ctr" eaLnBrk="1" hangingPunct="1">
              <a:lnSpc>
                <a:spcPct val="90000"/>
              </a:lnSpc>
              <a:spcBef>
                <a:spcPct val="50000"/>
              </a:spcBef>
              <a:buFontTx/>
              <a:buNone/>
            </a:pPr>
            <a:endParaRPr lang="en-US" altLang="en-US" sz="2800"/>
          </a:p>
          <a:p>
            <a:pPr algn="ctr" eaLnBrk="1" hangingPunct="1">
              <a:lnSpc>
                <a:spcPct val="90000"/>
              </a:lnSpc>
              <a:spcBef>
                <a:spcPct val="50000"/>
              </a:spcBef>
              <a:buFontTx/>
              <a:buNone/>
            </a:pPr>
            <a:endParaRPr lang="en-US" altLang="en-US" sz="2800"/>
          </a:p>
          <a:p>
            <a:pPr algn="ctr" eaLnBrk="1" hangingPunct="1">
              <a:lnSpc>
                <a:spcPct val="90000"/>
              </a:lnSpc>
              <a:spcBef>
                <a:spcPct val="50000"/>
              </a:spcBef>
              <a:buFontTx/>
              <a:buNone/>
            </a:pPr>
            <a:endParaRPr lang="en-US" altLang="en-US" sz="2800"/>
          </a:p>
          <a:p>
            <a:pPr algn="ctr" eaLnBrk="1" hangingPunct="1">
              <a:lnSpc>
                <a:spcPct val="90000"/>
              </a:lnSpc>
              <a:spcBef>
                <a:spcPct val="50000"/>
              </a:spcBef>
              <a:buFontTx/>
              <a:buNone/>
            </a:pPr>
            <a:endParaRPr lang="en-US" altLang="en-US" sz="2800"/>
          </a:p>
          <a:p>
            <a:pPr algn="ctr" eaLnBrk="1" hangingPunct="1">
              <a:lnSpc>
                <a:spcPct val="90000"/>
              </a:lnSpc>
              <a:spcBef>
                <a:spcPct val="50000"/>
              </a:spcBef>
              <a:buFontTx/>
              <a:buNone/>
            </a:pPr>
            <a:endParaRPr lang="en-US" altLang="en-US" sz="2800"/>
          </a:p>
          <a:p>
            <a:pPr algn="ctr" eaLnBrk="1" hangingPunct="1">
              <a:lnSpc>
                <a:spcPct val="90000"/>
              </a:lnSpc>
              <a:spcBef>
                <a:spcPct val="50000"/>
              </a:spcBef>
              <a:buFontTx/>
              <a:buNone/>
            </a:pPr>
            <a:endParaRPr lang="en-US" altLang="en-US" sz="2800"/>
          </a:p>
          <a:p>
            <a:pPr algn="ctr" eaLnBrk="1" hangingPunct="1">
              <a:lnSpc>
                <a:spcPct val="90000"/>
              </a:lnSpc>
              <a:spcBef>
                <a:spcPct val="50000"/>
              </a:spcBef>
              <a:buFontTx/>
              <a:buNone/>
            </a:pPr>
            <a:r>
              <a:rPr lang="en-US" altLang="en-US" sz="2400"/>
              <a:t>The perfect, complete storage food. </a:t>
            </a:r>
            <a:r>
              <a:rPr lang="en-US" altLang="en-US" sz="2400">
                <a:cs typeface="Times New Roman" panose="02020603050405020304" pitchFamily="18" charset="0"/>
              </a:rPr>
              <a:t>Contains calcium, phosphorus, CLA, many minerals, B vitamins including B</a:t>
            </a:r>
            <a:r>
              <a:rPr lang="en-US" altLang="en-US" sz="2400" baseline="-25000">
                <a:cs typeface="Times New Roman" panose="02020603050405020304" pitchFamily="18" charset="0"/>
              </a:rPr>
              <a:t>12</a:t>
            </a:r>
            <a:r>
              <a:rPr lang="en-US" altLang="en-US" sz="2400">
                <a:cs typeface="Times New Roman" panose="02020603050405020304" pitchFamily="18" charset="0"/>
              </a:rPr>
              <a:t>, vitamins A, D, E, K</a:t>
            </a:r>
            <a:r>
              <a:rPr lang="en-US" altLang="en-US" sz="2400" baseline="-25000">
                <a:cs typeface="Times New Roman" panose="02020603050405020304" pitchFamily="18" charset="0"/>
              </a:rPr>
              <a:t>2</a:t>
            </a:r>
            <a:r>
              <a:rPr lang="en-US" altLang="en-US" sz="2400">
                <a:cs typeface="Times New Roman" panose="02020603050405020304" pitchFamily="18" charset="0"/>
              </a:rPr>
              <a:t>, and even vitamin C.</a:t>
            </a:r>
            <a:r>
              <a:rPr lang="en-US" altLang="en-US" sz="2400"/>
              <a:t> </a:t>
            </a:r>
          </a:p>
        </p:txBody>
      </p:sp>
      <p:pic>
        <p:nvPicPr>
          <p:cNvPr id="129029" name="Picture 4" descr="Trad3_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1143000"/>
            <a:ext cx="5822950" cy="37766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5EDB374-EA8E-42BD-9A4B-0501C9E51E09}" type="slidenum">
              <a:rPr lang="en-US" altLang="en-US" sz="1400"/>
              <a:pPr eaLnBrk="1" hangingPunct="1"/>
              <a:t>124</a:t>
            </a:fld>
            <a:endParaRPr lang="en-US" altLang="en-US" sz="1400"/>
          </a:p>
        </p:txBody>
      </p:sp>
      <p:sp>
        <p:nvSpPr>
          <p:cNvPr id="130051" name="Rectangle 2"/>
          <p:cNvSpPr>
            <a:spLocks noGrp="1" noChangeArrowheads="1"/>
          </p:cNvSpPr>
          <p:nvPr>
            <p:ph type="title"/>
          </p:nvPr>
        </p:nvSpPr>
        <p:spPr>
          <a:xfrm>
            <a:off x="457200" y="381000"/>
            <a:ext cx="8686800" cy="1219200"/>
          </a:xfrm>
          <a:ln>
            <a:noFill/>
          </a:ln>
          <a:extLst>
            <a:ext uri="{91240B29-F687-4F45-9708-019B960494DF}">
              <a14:hiddenLine xmlns:a14="http://schemas.microsoft.com/office/drawing/2010/main" w="28575">
                <a:solidFill>
                  <a:srgbClr val="FF0000"/>
                </a:solidFill>
                <a:miter lim="800000"/>
                <a:headEnd/>
                <a:tailEnd/>
              </a14:hiddenLine>
            </a:ext>
          </a:extLst>
        </p:spPr>
        <p:txBody>
          <a:bodyPr/>
          <a:lstStyle/>
          <a:p>
            <a:pPr eaLnBrk="1" hangingPunct="1"/>
            <a:r>
              <a:rPr lang="en-US" altLang="en-US"/>
              <a:t>Part 4: Is Raw Milk Better for Farmers?</a:t>
            </a:r>
          </a:p>
        </p:txBody>
      </p:sp>
      <p:sp>
        <p:nvSpPr>
          <p:cNvPr id="130052" name="Text Box 3"/>
          <p:cNvSpPr txBox="1">
            <a:spLocks noChangeArrowheads="1"/>
          </p:cNvSpPr>
          <p:nvPr/>
        </p:nvSpPr>
        <p:spPr bwMode="auto">
          <a:xfrm>
            <a:off x="2667000" y="1295400"/>
            <a:ext cx="64770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None/>
            </a:pPr>
            <a:r>
              <a:rPr lang="en-US" altLang="en-US" sz="2200">
                <a:latin typeface="AvantGarde" pitchFamily="34" charset="0"/>
              </a:rPr>
              <a:t>“Farmers who are investing in larger dairy units are undoubtedly those that will remain in dairying for the long haul and are adopting the ‘get big or get out’ attitude.”</a:t>
            </a:r>
          </a:p>
          <a:p>
            <a:pPr algn="r" eaLnBrk="1" hangingPunct="1">
              <a:spcBef>
                <a:spcPct val="0"/>
              </a:spcBef>
              <a:buFontTx/>
              <a:buNone/>
            </a:pPr>
            <a:r>
              <a:rPr lang="en-US" altLang="en-US" sz="1600">
                <a:latin typeface="AvantGarde" pitchFamily="34" charset="0"/>
                <a:cs typeface="Arial" panose="020B0604020202020204" pitchFamily="34" charset="0"/>
              </a:rPr>
              <a:t>John Mahe,</a:t>
            </a:r>
            <a:r>
              <a:rPr lang="en-US" altLang="en-US" sz="1600">
                <a:latin typeface="AvantGarde" pitchFamily="34" charset="0"/>
              </a:rPr>
              <a:t>Teagasc dairy specialist </a:t>
            </a:r>
          </a:p>
          <a:p>
            <a:pPr algn="r" eaLnBrk="1" hangingPunct="1">
              <a:spcBef>
                <a:spcPct val="0"/>
              </a:spcBef>
              <a:buFontTx/>
              <a:buNone/>
            </a:pPr>
            <a:r>
              <a:rPr lang="en-US" altLang="en-US" sz="1600" i="1">
                <a:latin typeface="Verdana" panose="020B0604030504040204" pitchFamily="34" charset="0"/>
              </a:rPr>
              <a:t>Irish Independent, </a:t>
            </a:r>
            <a:r>
              <a:rPr lang="en-US" altLang="en-US" sz="1600">
                <a:latin typeface="Verdana" panose="020B0604030504040204" pitchFamily="34" charset="0"/>
              </a:rPr>
              <a:t>August 19, 2003</a:t>
            </a:r>
          </a:p>
          <a:p>
            <a:pPr algn="r" eaLnBrk="1" hangingPunct="1">
              <a:spcBef>
                <a:spcPct val="50000"/>
              </a:spcBef>
              <a:buFontTx/>
              <a:buNone/>
            </a:pPr>
            <a:endParaRPr lang="en-US" altLang="en-US" sz="2200">
              <a:solidFill>
                <a:srgbClr val="000099"/>
              </a:solidFill>
              <a:latin typeface="Verdana" panose="020B0604030504040204" pitchFamily="34" charset="0"/>
            </a:endParaRPr>
          </a:p>
          <a:p>
            <a:pPr eaLnBrk="1" hangingPunct="1">
              <a:buFontTx/>
              <a:buNone/>
            </a:pPr>
            <a:r>
              <a:rPr lang="en-US" altLang="en-US" sz="2200"/>
              <a:t>“Many of the more than 60,000 dairy farms in the United States have been cutting costs, selling off their cows, or leaving the dairy business altogether as milk prices plummet 35 percent in just the past two months, while dairy farm operating costs remain uncomfortably high. Some farms are losing $200 per head every month.”</a:t>
            </a:r>
          </a:p>
          <a:p>
            <a:pPr algn="r" eaLnBrk="1" hangingPunct="1">
              <a:buFontTx/>
              <a:buNone/>
            </a:pPr>
            <a:r>
              <a:rPr lang="en-US" altLang="en-US" sz="1600"/>
              <a:t>U.S. dairy farms in crisis as milk prices turn sour. </a:t>
            </a:r>
          </a:p>
          <a:p>
            <a:pPr algn="r" eaLnBrk="1" hangingPunct="1">
              <a:buFontTx/>
              <a:buNone/>
            </a:pPr>
            <a:r>
              <a:rPr lang="en-US" altLang="en-US" sz="1600" i="1"/>
              <a:t>Reuters</a:t>
            </a:r>
            <a:r>
              <a:rPr lang="en-US" altLang="en-US" sz="1600"/>
              <a:t>, February 9, 2009</a:t>
            </a:r>
          </a:p>
          <a:p>
            <a:pPr algn="r" eaLnBrk="1" hangingPunct="1">
              <a:spcBef>
                <a:spcPct val="50000"/>
              </a:spcBef>
              <a:buFontTx/>
              <a:buNone/>
            </a:pPr>
            <a:endParaRPr lang="en-US" altLang="en-US" sz="1600">
              <a:solidFill>
                <a:srgbClr val="000099"/>
              </a:solidFill>
              <a:latin typeface="Verdana" panose="020B0604030504040204" pitchFamily="34" charset="0"/>
            </a:endParaRPr>
          </a:p>
        </p:txBody>
      </p:sp>
      <p:pic>
        <p:nvPicPr>
          <p:cNvPr id="130053" name="Picture 5" descr="Trad3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000250" cy="3657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0054" name="Picture 6" descr="Trad3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25431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E72F163-B43E-4A20-B6D1-6D9209970084}" type="slidenum">
              <a:rPr lang="en-US" altLang="en-US" sz="1400"/>
              <a:pPr eaLnBrk="1" hangingPunct="1"/>
              <a:t>125</a:t>
            </a:fld>
            <a:endParaRPr lang="en-US" altLang="en-US" sz="1400"/>
          </a:p>
        </p:txBody>
      </p:sp>
      <p:sp>
        <p:nvSpPr>
          <p:cNvPr id="131075" name="Rectangle 2"/>
          <p:cNvSpPr>
            <a:spLocks noGrp="1" noChangeArrowheads="1"/>
          </p:cNvSpPr>
          <p:nvPr>
            <p:ph type="title"/>
          </p:nvPr>
        </p:nvSpPr>
        <p:spPr/>
        <p:txBody>
          <a:bodyPr/>
          <a:lstStyle/>
          <a:p>
            <a:pPr eaLnBrk="1" hangingPunct="1"/>
            <a:r>
              <a:rPr lang="en-US" altLang="en-US"/>
              <a:t>Pasteurization Laws have destroyed rural life</a:t>
            </a:r>
          </a:p>
        </p:txBody>
      </p:sp>
      <p:sp>
        <p:nvSpPr>
          <p:cNvPr id="131076" name="Rectangle 3"/>
          <p:cNvSpPr>
            <a:spLocks noGrp="1" noChangeArrowheads="1"/>
          </p:cNvSpPr>
          <p:nvPr>
            <p:ph type="body" idx="1"/>
          </p:nvPr>
        </p:nvSpPr>
        <p:spPr/>
        <p:txBody>
          <a:bodyPr/>
          <a:lstStyle/>
          <a:p>
            <a:pPr marL="4629150" lvl="1" indent="0" eaLnBrk="1" hangingPunct="1">
              <a:lnSpc>
                <a:spcPct val="90000"/>
              </a:lnSpc>
              <a:spcBef>
                <a:spcPct val="0"/>
              </a:spcBef>
              <a:buFontTx/>
              <a:buNone/>
            </a:pPr>
            <a:endParaRPr lang="en-US" altLang="en-US" sz="2400"/>
          </a:p>
          <a:p>
            <a:pPr marL="4629150" lvl="1" indent="0" eaLnBrk="1" hangingPunct="1">
              <a:lnSpc>
                <a:spcPct val="90000"/>
              </a:lnSpc>
              <a:spcBef>
                <a:spcPct val="0"/>
              </a:spcBef>
              <a:buFontTx/>
              <a:buNone/>
            </a:pPr>
            <a:r>
              <a:rPr lang="en-US" altLang="en-US" sz="2400"/>
              <a:t>Compulsory pasteurization </a:t>
            </a:r>
            <a:br>
              <a:rPr lang="en-US" altLang="en-US" sz="2400"/>
            </a:br>
            <a:r>
              <a:rPr lang="en-US" altLang="en-US" sz="2400"/>
              <a:t>laws, are largely responsible </a:t>
            </a:r>
            <a:br>
              <a:rPr lang="en-US" altLang="en-US" sz="2400"/>
            </a:br>
            <a:r>
              <a:rPr lang="en-US" altLang="en-US" sz="2400"/>
              <a:t>for the decline of American </a:t>
            </a:r>
            <a:br>
              <a:rPr lang="en-US" altLang="en-US" sz="2400"/>
            </a:br>
            <a:r>
              <a:rPr lang="en-US" altLang="en-US" sz="2400"/>
              <a:t>small towns and rural life.</a:t>
            </a:r>
          </a:p>
          <a:p>
            <a:pPr marL="4629150" lvl="1" indent="0" eaLnBrk="1" hangingPunct="1">
              <a:lnSpc>
                <a:spcPct val="90000"/>
              </a:lnSpc>
              <a:spcBef>
                <a:spcPct val="0"/>
              </a:spcBef>
              <a:buFontTx/>
              <a:buNone/>
            </a:pPr>
            <a:endParaRPr lang="en-US" altLang="en-US" sz="2400"/>
          </a:p>
          <a:p>
            <a:pPr marL="4629150" lvl="1" indent="0" eaLnBrk="1" hangingPunct="1">
              <a:lnSpc>
                <a:spcPct val="90000"/>
              </a:lnSpc>
              <a:spcBef>
                <a:spcPct val="0"/>
              </a:spcBef>
              <a:buFontTx/>
              <a:buNone/>
            </a:pPr>
            <a:endParaRPr lang="en-US" altLang="en-US" sz="2400"/>
          </a:p>
          <a:p>
            <a:pPr marL="4629150" lvl="1" indent="0" eaLnBrk="1" hangingPunct="1">
              <a:lnSpc>
                <a:spcPct val="90000"/>
              </a:lnSpc>
              <a:spcBef>
                <a:spcPct val="0"/>
              </a:spcBef>
              <a:buFontTx/>
              <a:buNone/>
            </a:pPr>
            <a:endParaRPr lang="en-US" altLang="en-US" sz="2400"/>
          </a:p>
          <a:p>
            <a:pPr marL="4629150" lvl="1" indent="0" eaLnBrk="1" hangingPunct="1">
              <a:lnSpc>
                <a:spcPct val="90000"/>
              </a:lnSpc>
              <a:spcBef>
                <a:spcPct val="0"/>
              </a:spcBef>
              <a:buFontTx/>
              <a:buNone/>
            </a:pPr>
            <a:endParaRPr lang="en-US" altLang="en-US" sz="2000"/>
          </a:p>
          <a:p>
            <a:pPr marL="4629150" lvl="1" indent="0" eaLnBrk="1" hangingPunct="1">
              <a:lnSpc>
                <a:spcPct val="90000"/>
              </a:lnSpc>
              <a:spcBef>
                <a:spcPct val="0"/>
              </a:spcBef>
              <a:buFontTx/>
              <a:buNone/>
            </a:pPr>
            <a:endParaRPr lang="en-US" altLang="en-US" sz="2000"/>
          </a:p>
          <a:p>
            <a:pPr marL="4629150" lvl="1" indent="0" eaLnBrk="1" hangingPunct="1">
              <a:lnSpc>
                <a:spcPct val="90000"/>
              </a:lnSpc>
              <a:spcBef>
                <a:spcPct val="0"/>
              </a:spcBef>
              <a:buFontTx/>
              <a:buNone/>
            </a:pPr>
            <a:endParaRPr lang="en-US" altLang="en-US" sz="2000"/>
          </a:p>
          <a:p>
            <a:pPr marL="0" indent="0" eaLnBrk="1" hangingPunct="1">
              <a:lnSpc>
                <a:spcPct val="90000"/>
              </a:lnSpc>
              <a:spcBef>
                <a:spcPct val="0"/>
              </a:spcBef>
              <a:buFontTx/>
              <a:buNone/>
            </a:pPr>
            <a:r>
              <a:rPr lang="en-US" altLang="en-US" sz="2400"/>
              <a:t>Pasteurization laws transform </a:t>
            </a:r>
            <a:br>
              <a:rPr lang="en-US" altLang="en-US" sz="2400"/>
            </a:br>
            <a:r>
              <a:rPr lang="en-US" altLang="en-US" sz="2400"/>
              <a:t>what should be a local value-</a:t>
            </a:r>
            <a:br>
              <a:rPr lang="en-US" altLang="en-US" sz="2400"/>
            </a:br>
            <a:r>
              <a:rPr lang="en-US" altLang="en-US" sz="2400"/>
              <a:t>added product that keeps wealth </a:t>
            </a:r>
          </a:p>
          <a:p>
            <a:pPr marL="0" indent="0" eaLnBrk="1" hangingPunct="1">
              <a:lnSpc>
                <a:spcPct val="90000"/>
              </a:lnSpc>
              <a:spcBef>
                <a:spcPct val="0"/>
              </a:spcBef>
              <a:buFontTx/>
              <a:buNone/>
            </a:pPr>
            <a:r>
              <a:rPr lang="en-US" altLang="en-US" sz="2400"/>
              <a:t>in the local economy and into </a:t>
            </a:r>
          </a:p>
          <a:p>
            <a:pPr marL="0" indent="0" eaLnBrk="1" hangingPunct="1">
              <a:lnSpc>
                <a:spcPct val="90000"/>
              </a:lnSpc>
              <a:spcBef>
                <a:spcPct val="0"/>
              </a:spcBef>
              <a:buFontTx/>
              <a:buNone/>
            </a:pPr>
            <a:r>
              <a:rPr lang="en-US" altLang="en-US" sz="2400"/>
              <a:t>a commodity product that </a:t>
            </a:r>
          </a:p>
          <a:p>
            <a:pPr marL="0" indent="0" eaLnBrk="1" hangingPunct="1">
              <a:lnSpc>
                <a:spcPct val="90000"/>
              </a:lnSpc>
              <a:spcBef>
                <a:spcPct val="0"/>
              </a:spcBef>
              <a:buFontTx/>
              <a:buNone/>
            </a:pPr>
            <a:r>
              <a:rPr lang="en-US" altLang="en-US" sz="2400"/>
              <a:t>transfers wealth to large </a:t>
            </a:r>
          </a:p>
          <a:p>
            <a:pPr marL="0" indent="0" eaLnBrk="1" hangingPunct="1">
              <a:lnSpc>
                <a:spcPct val="90000"/>
              </a:lnSpc>
              <a:spcBef>
                <a:spcPct val="0"/>
              </a:spcBef>
              <a:buFontTx/>
              <a:buNone/>
            </a:pPr>
            <a:r>
              <a:rPr lang="en-US" altLang="en-US" sz="2400"/>
              <a:t>international corporations.</a:t>
            </a:r>
            <a:endParaRPr lang="en-US" altLang="en-US" sz="2800"/>
          </a:p>
          <a:p>
            <a:pPr marL="0" indent="0" algn="r" eaLnBrk="1" hangingPunct="1">
              <a:lnSpc>
                <a:spcPct val="90000"/>
              </a:lnSpc>
              <a:spcBef>
                <a:spcPct val="0"/>
              </a:spcBef>
              <a:buFontTx/>
              <a:buNone/>
            </a:pPr>
            <a:r>
              <a:rPr lang="en-US" altLang="en-US" sz="1600" i="1">
                <a:solidFill>
                  <a:srgbClr val="FF0000"/>
                </a:solidFill>
              </a:rPr>
              <a:t>Source</a:t>
            </a:r>
            <a:r>
              <a:rPr lang="en-US" altLang="en-US" sz="2800" i="1">
                <a:solidFill>
                  <a:srgbClr val="FF0000"/>
                </a:solidFill>
              </a:rPr>
              <a:t> </a:t>
            </a:r>
          </a:p>
        </p:txBody>
      </p:sp>
      <p:pic>
        <p:nvPicPr>
          <p:cNvPr id="131077" name="Picture 6" descr="Trad3_3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63" y="3733800"/>
            <a:ext cx="4287837" cy="2871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1078" name="Picture 7" descr="Trad3_3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4135438" cy="3308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A3D9EF7-B9A5-457D-B88D-41FDB4D881B3}" type="slidenum">
              <a:rPr lang="en-US" altLang="en-US" sz="1400"/>
              <a:pPr eaLnBrk="1" hangingPunct="1"/>
              <a:t>126</a:t>
            </a:fld>
            <a:endParaRPr lang="en-US" altLang="en-US" sz="1400"/>
          </a:p>
        </p:txBody>
      </p:sp>
      <p:sp>
        <p:nvSpPr>
          <p:cNvPr id="132099" name="Rectangle 2"/>
          <p:cNvSpPr>
            <a:spLocks noGrp="1" noChangeArrowheads="1"/>
          </p:cNvSpPr>
          <p:nvPr>
            <p:ph type="title"/>
          </p:nvPr>
        </p:nvSpPr>
        <p:spPr/>
        <p:txBody>
          <a:bodyPr/>
          <a:lstStyle/>
          <a:p>
            <a:pPr eaLnBrk="1" hangingPunct="1"/>
            <a:r>
              <a:rPr lang="en-US" altLang="en-US"/>
              <a:t>Milk Prices – 2007</a:t>
            </a:r>
          </a:p>
        </p:txBody>
      </p:sp>
      <p:sp>
        <p:nvSpPr>
          <p:cNvPr id="132100" name="Rectangle 3"/>
          <p:cNvSpPr>
            <a:spLocks noGrp="1" noChangeArrowheads="1"/>
          </p:cNvSpPr>
          <p:nvPr>
            <p:ph type="body" idx="1"/>
          </p:nvPr>
        </p:nvSpPr>
        <p:spPr/>
        <p:txBody>
          <a:bodyPr/>
          <a:lstStyle/>
          <a:p>
            <a:pPr algn="ctr" eaLnBrk="1" hangingPunct="1">
              <a:spcBef>
                <a:spcPct val="0"/>
              </a:spcBef>
              <a:buFontTx/>
              <a:buNone/>
            </a:pPr>
            <a:r>
              <a:rPr lang="en-US" altLang="en-US" sz="3600"/>
              <a:t>CONVENTIONAL MODEL </a:t>
            </a:r>
          </a:p>
          <a:p>
            <a:pPr algn="ctr" eaLnBrk="1" hangingPunct="1">
              <a:spcBef>
                <a:spcPct val="0"/>
              </a:spcBef>
              <a:buFontTx/>
              <a:buNone/>
            </a:pPr>
            <a:r>
              <a:rPr lang="en-US" altLang="en-US" sz="3600"/>
              <a:t>$16-17 per hundredweight</a:t>
            </a:r>
          </a:p>
          <a:p>
            <a:pPr algn="ctr" eaLnBrk="1" hangingPunct="1">
              <a:spcBef>
                <a:spcPct val="0"/>
              </a:spcBef>
              <a:buFontTx/>
              <a:buNone/>
            </a:pPr>
            <a:endParaRPr lang="en-US" altLang="en-US" sz="3600"/>
          </a:p>
          <a:p>
            <a:pPr algn="ctr" eaLnBrk="1" hangingPunct="1">
              <a:spcBef>
                <a:spcPct val="0"/>
              </a:spcBef>
              <a:buFontTx/>
              <a:buNone/>
            </a:pPr>
            <a:r>
              <a:rPr lang="en-US" altLang="en-US" sz="3600"/>
              <a:t>ORGANIC MODEL </a:t>
            </a:r>
          </a:p>
          <a:p>
            <a:pPr algn="ctr" eaLnBrk="1" hangingPunct="1">
              <a:spcBef>
                <a:spcPct val="0"/>
              </a:spcBef>
              <a:buFontTx/>
              <a:buNone/>
            </a:pPr>
            <a:r>
              <a:rPr lang="en-US" altLang="en-US" sz="3600"/>
              <a:t>$20-25 per hundredweight</a:t>
            </a:r>
          </a:p>
          <a:p>
            <a:pPr algn="ctr" eaLnBrk="1" hangingPunct="1">
              <a:spcBef>
                <a:spcPct val="0"/>
              </a:spcBef>
              <a:buFontTx/>
              <a:buNone/>
            </a:pPr>
            <a:endParaRPr lang="en-US" altLang="en-US" sz="3600"/>
          </a:p>
          <a:p>
            <a:pPr algn="ctr" eaLnBrk="1" hangingPunct="1">
              <a:spcBef>
                <a:spcPct val="0"/>
              </a:spcBef>
              <a:buFontTx/>
              <a:buNone/>
            </a:pPr>
            <a:r>
              <a:rPr lang="en-US" altLang="en-US" sz="3600"/>
              <a:t>RAW MILK DIRECT SALES </a:t>
            </a:r>
          </a:p>
          <a:p>
            <a:pPr algn="ctr" eaLnBrk="1" hangingPunct="1">
              <a:spcBef>
                <a:spcPct val="0"/>
              </a:spcBef>
              <a:buFontTx/>
              <a:buNone/>
            </a:pPr>
            <a:r>
              <a:rPr lang="en-US" altLang="en-US" sz="3600"/>
              <a:t>$50-$250 per hundredweight</a:t>
            </a:r>
          </a:p>
          <a:p>
            <a:pPr eaLnBrk="1" hangingPunct="1"/>
            <a:endParaRPr lang="en-US" alt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45BBAD2-909F-40B6-BBD4-909E7C162216}" type="slidenum">
              <a:rPr lang="en-US" altLang="en-US" sz="1400"/>
              <a:pPr eaLnBrk="1" hangingPunct="1"/>
              <a:t>127</a:t>
            </a:fld>
            <a:endParaRPr lang="en-US" altLang="en-US" sz="1400"/>
          </a:p>
        </p:txBody>
      </p:sp>
      <p:sp>
        <p:nvSpPr>
          <p:cNvPr id="133123" name="Rectangle 2"/>
          <p:cNvSpPr>
            <a:spLocks noGrp="1" noChangeArrowheads="1"/>
          </p:cNvSpPr>
          <p:nvPr>
            <p:ph type="title"/>
          </p:nvPr>
        </p:nvSpPr>
        <p:spPr/>
        <p:txBody>
          <a:bodyPr/>
          <a:lstStyle/>
          <a:p>
            <a:pPr eaLnBrk="1" hangingPunct="1"/>
            <a:r>
              <a:rPr lang="en-US" altLang="en-US"/>
              <a:t>Milk Prices – 2009</a:t>
            </a:r>
          </a:p>
        </p:txBody>
      </p:sp>
      <p:sp>
        <p:nvSpPr>
          <p:cNvPr id="133124" name="Rectangle 3"/>
          <p:cNvSpPr>
            <a:spLocks noGrp="1" noChangeArrowheads="1"/>
          </p:cNvSpPr>
          <p:nvPr>
            <p:ph type="body" idx="1"/>
          </p:nvPr>
        </p:nvSpPr>
        <p:spPr/>
        <p:txBody>
          <a:bodyPr/>
          <a:lstStyle/>
          <a:p>
            <a:pPr algn="ctr" eaLnBrk="1" hangingPunct="1">
              <a:spcBef>
                <a:spcPct val="0"/>
              </a:spcBef>
              <a:buFontTx/>
              <a:buNone/>
            </a:pPr>
            <a:r>
              <a:rPr lang="en-US" altLang="en-US" sz="2400"/>
              <a:t>CONVENTIONAL MODEL </a:t>
            </a:r>
          </a:p>
          <a:p>
            <a:pPr algn="ctr" eaLnBrk="1" hangingPunct="1">
              <a:spcBef>
                <a:spcPct val="0"/>
              </a:spcBef>
              <a:buFontTx/>
              <a:buNone/>
            </a:pPr>
            <a:r>
              <a:rPr lang="en-US" altLang="en-US" sz="2400"/>
              <a:t>$12 per hundredweight</a:t>
            </a:r>
          </a:p>
          <a:p>
            <a:pPr algn="ctr" eaLnBrk="1" hangingPunct="1">
              <a:spcBef>
                <a:spcPct val="0"/>
              </a:spcBef>
              <a:buFontTx/>
              <a:buNone/>
            </a:pPr>
            <a:r>
              <a:rPr lang="en-US" altLang="en-US" sz="2400"/>
              <a:t>(Average on-farm cost of production = $15.75)</a:t>
            </a:r>
          </a:p>
          <a:p>
            <a:pPr algn="ctr" eaLnBrk="1" hangingPunct="1">
              <a:spcBef>
                <a:spcPct val="0"/>
              </a:spcBef>
              <a:buFontTx/>
              <a:buNone/>
            </a:pPr>
            <a:endParaRPr lang="en-US" altLang="en-US" sz="2400"/>
          </a:p>
          <a:p>
            <a:pPr algn="ctr" eaLnBrk="1" hangingPunct="1">
              <a:spcBef>
                <a:spcPct val="0"/>
              </a:spcBef>
              <a:buFontTx/>
              <a:buNone/>
            </a:pPr>
            <a:r>
              <a:rPr lang="en-US" altLang="en-US" sz="2400"/>
              <a:t>ORGANIC MODEL </a:t>
            </a:r>
          </a:p>
          <a:p>
            <a:pPr algn="ctr" eaLnBrk="1" hangingPunct="1">
              <a:spcBef>
                <a:spcPct val="0"/>
              </a:spcBef>
              <a:buFontTx/>
              <a:buNone/>
            </a:pPr>
            <a:r>
              <a:rPr lang="en-US" altLang="en-US" sz="2400"/>
              <a:t>$16 per hundredweight</a:t>
            </a:r>
          </a:p>
          <a:p>
            <a:pPr algn="ctr" eaLnBrk="1" hangingPunct="1">
              <a:spcBef>
                <a:spcPct val="0"/>
              </a:spcBef>
              <a:buFontTx/>
              <a:buNone/>
            </a:pPr>
            <a:r>
              <a:rPr lang="en-US" altLang="en-US" sz="2400"/>
              <a:t>(Two main organic dairy companies </a:t>
            </a:r>
          </a:p>
          <a:p>
            <a:pPr algn="ctr" eaLnBrk="1" hangingPunct="1">
              <a:spcBef>
                <a:spcPct val="0"/>
              </a:spcBef>
              <a:buFontTx/>
              <a:buNone/>
            </a:pPr>
            <a:r>
              <a:rPr lang="en-US" altLang="en-US" sz="2400"/>
              <a:t>dropped 10% of their farms in 2009)</a:t>
            </a:r>
          </a:p>
          <a:p>
            <a:pPr algn="ctr" eaLnBrk="1" hangingPunct="1">
              <a:spcBef>
                <a:spcPct val="0"/>
              </a:spcBef>
              <a:buFontTx/>
              <a:buNone/>
            </a:pPr>
            <a:endParaRPr lang="en-US" altLang="en-US" sz="2400"/>
          </a:p>
          <a:p>
            <a:pPr algn="ctr" eaLnBrk="1" hangingPunct="1">
              <a:spcBef>
                <a:spcPct val="0"/>
              </a:spcBef>
              <a:buFontTx/>
              <a:buNone/>
            </a:pPr>
            <a:r>
              <a:rPr lang="en-US" altLang="en-US" sz="2400"/>
              <a:t>Conventional dairy farms, no matter what the herd size, </a:t>
            </a:r>
          </a:p>
          <a:p>
            <a:pPr algn="ctr" eaLnBrk="1" hangingPunct="1">
              <a:spcBef>
                <a:spcPct val="0"/>
              </a:spcBef>
              <a:buFontTx/>
              <a:buNone/>
            </a:pPr>
            <a:r>
              <a:rPr lang="en-US" altLang="en-US" sz="2400"/>
              <a:t>are losing $1.10 per head per day</a:t>
            </a:r>
          </a:p>
          <a:p>
            <a:pPr algn="ctr" eaLnBrk="1" hangingPunct="1">
              <a:spcBef>
                <a:spcPct val="0"/>
              </a:spcBef>
              <a:buFontTx/>
              <a:buNone/>
            </a:pPr>
            <a:endParaRPr lang="en-US" altLang="en-US" sz="2400"/>
          </a:p>
          <a:p>
            <a:pPr algn="ctr" eaLnBrk="1" hangingPunct="1">
              <a:spcBef>
                <a:spcPct val="0"/>
              </a:spcBef>
              <a:buFontTx/>
              <a:buNone/>
            </a:pPr>
            <a:r>
              <a:rPr lang="en-US" altLang="en-US" sz="2400"/>
              <a:t>RAW MILK DIRECT SALES </a:t>
            </a:r>
          </a:p>
          <a:p>
            <a:pPr algn="ctr" eaLnBrk="1" hangingPunct="1">
              <a:spcBef>
                <a:spcPct val="0"/>
              </a:spcBef>
              <a:buFontTx/>
              <a:buNone/>
            </a:pPr>
            <a:r>
              <a:rPr lang="en-US" altLang="en-US" sz="2400"/>
              <a:t>$50-$250 per hundredweight</a:t>
            </a:r>
          </a:p>
          <a:p>
            <a:pPr algn="ctr" eaLnBrk="1" hangingPunct="1">
              <a:spcBef>
                <a:spcPct val="0"/>
              </a:spcBef>
              <a:buFontTx/>
              <a:buNone/>
            </a:pPr>
            <a:endParaRPr lang="en-US" altLang="en-US" sz="2400"/>
          </a:p>
          <a:p>
            <a:pPr eaLnBrk="1" hangingPunct="1"/>
            <a:endParaRPr lang="en-US"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3DA0616-75EE-4D24-89EE-776892598ED5}" type="slidenum">
              <a:rPr lang="en-US" altLang="en-US" sz="1400"/>
              <a:pPr eaLnBrk="1" hangingPunct="1"/>
              <a:t>128</a:t>
            </a:fld>
            <a:endParaRPr lang="en-US" altLang="en-US" sz="1400"/>
          </a:p>
        </p:txBody>
      </p:sp>
      <p:sp>
        <p:nvSpPr>
          <p:cNvPr id="134147" name="Rectangle 2"/>
          <p:cNvSpPr>
            <a:spLocks noGrp="1" noChangeArrowheads="1"/>
          </p:cNvSpPr>
          <p:nvPr>
            <p:ph type="title"/>
          </p:nvPr>
        </p:nvSpPr>
        <p:spPr/>
        <p:txBody>
          <a:bodyPr/>
          <a:lstStyle/>
          <a:p>
            <a:pPr eaLnBrk="1" hangingPunct="1"/>
            <a:r>
              <a:rPr lang="en-US" altLang="en-US"/>
              <a:t>Conventional Dairy Farm Economics</a:t>
            </a:r>
          </a:p>
        </p:txBody>
      </p:sp>
      <p:sp>
        <p:nvSpPr>
          <p:cNvPr id="134148" name="Rectangle 3"/>
          <p:cNvSpPr>
            <a:spLocks noGrp="1" noChangeArrowheads="1"/>
          </p:cNvSpPr>
          <p:nvPr>
            <p:ph type="body" idx="1"/>
          </p:nvPr>
        </p:nvSpPr>
        <p:spPr/>
        <p:txBody>
          <a:bodyPr/>
          <a:lstStyle/>
          <a:p>
            <a:pPr eaLnBrk="1" hangingPunct="1">
              <a:spcBef>
                <a:spcPct val="50000"/>
              </a:spcBef>
            </a:pPr>
            <a:r>
              <a:rPr lang="en-US" altLang="en-US" sz="2800"/>
              <a:t>30 cows producing 190 hundredweight of milk per year</a:t>
            </a:r>
          </a:p>
          <a:p>
            <a:pPr eaLnBrk="1" hangingPunct="1">
              <a:spcBef>
                <a:spcPct val="50000"/>
              </a:spcBef>
            </a:pPr>
            <a:r>
              <a:rPr lang="en-US" altLang="en-US" sz="2800"/>
              <a:t>Farmers receives about $12 per hundredweight – comparable to price received in WW II</a:t>
            </a:r>
          </a:p>
          <a:p>
            <a:pPr eaLnBrk="1" hangingPunct="1">
              <a:spcBef>
                <a:spcPct val="50000"/>
              </a:spcBef>
            </a:pPr>
            <a:r>
              <a:rPr lang="en-US" altLang="en-US" sz="2800" b="1"/>
              <a:t>GROSS INCOME</a:t>
            </a:r>
            <a:r>
              <a:rPr lang="en-US" altLang="en-US" sz="2800"/>
              <a:t> </a:t>
            </a:r>
            <a:r>
              <a:rPr lang="en-US" altLang="en-US" sz="2800" b="1"/>
              <a:t>$68,000</a:t>
            </a:r>
            <a:r>
              <a:rPr lang="en-US" altLang="en-US" sz="2800"/>
              <a:t> per year</a:t>
            </a:r>
          </a:p>
          <a:p>
            <a:pPr eaLnBrk="1" hangingPunct="1">
              <a:spcBef>
                <a:spcPct val="50000"/>
              </a:spcBef>
            </a:pPr>
            <a:r>
              <a:rPr lang="en-US" altLang="en-US" sz="2800"/>
              <a:t>Costs include feed (to get high milk yield), vet bills and replacement cows (average life of cow is 42 months)</a:t>
            </a:r>
          </a:p>
          <a:p>
            <a:pPr eaLnBrk="1" hangingPunct="1">
              <a:spcBef>
                <a:spcPct val="50000"/>
              </a:spcBef>
            </a:pPr>
            <a:r>
              <a:rPr lang="en-US" altLang="en-US" b="1"/>
              <a:t>In 2002, dairy farms went out of business at a rate of 16 farms per day</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19B0E6C-7ADD-430A-8E1B-B73FA4BF70EB}" type="slidenum">
              <a:rPr lang="en-US" altLang="en-US" sz="1400"/>
              <a:pPr eaLnBrk="1" hangingPunct="1"/>
              <a:t>129</a:t>
            </a:fld>
            <a:endParaRPr lang="en-US" altLang="en-US" sz="1400"/>
          </a:p>
        </p:txBody>
      </p:sp>
      <p:sp>
        <p:nvSpPr>
          <p:cNvPr id="135171" name="Rectangle 2"/>
          <p:cNvSpPr>
            <a:spLocks noGrp="1" noChangeArrowheads="1"/>
          </p:cNvSpPr>
          <p:nvPr>
            <p:ph type="title"/>
          </p:nvPr>
        </p:nvSpPr>
        <p:spPr/>
        <p:txBody>
          <a:bodyPr/>
          <a:lstStyle/>
          <a:p>
            <a:pPr eaLnBrk="1" hangingPunct="1"/>
            <a:r>
              <a:rPr lang="en-US" altLang="en-US" sz="2400"/>
              <a:t>Economics of Pasture-Based Mixed Farm with Direct Sales</a:t>
            </a:r>
          </a:p>
        </p:txBody>
      </p:sp>
      <p:sp>
        <p:nvSpPr>
          <p:cNvPr id="135172" name="Rectangle 3"/>
          <p:cNvSpPr>
            <a:spLocks noGrp="1" noChangeArrowheads="1"/>
          </p:cNvSpPr>
          <p:nvPr>
            <p:ph type="body" idx="1"/>
          </p:nvPr>
        </p:nvSpPr>
        <p:spPr/>
        <p:txBody>
          <a:bodyPr/>
          <a:lstStyle/>
          <a:p>
            <a:pPr eaLnBrk="1" hangingPunct="1">
              <a:spcBef>
                <a:spcPct val="50000"/>
              </a:spcBef>
            </a:pPr>
            <a:r>
              <a:rPr lang="en-US" altLang="en-US" sz="2400"/>
              <a:t>30 Cows on 100 Acres</a:t>
            </a:r>
          </a:p>
          <a:p>
            <a:pPr lvl="1" eaLnBrk="1" hangingPunct="1">
              <a:spcBef>
                <a:spcPct val="50000"/>
              </a:spcBef>
              <a:buFontTx/>
              <a:buNone/>
            </a:pPr>
            <a:r>
              <a:rPr lang="en-US" altLang="en-US" sz="2000"/>
              <a:t>	Cows produce 100 hundredweight of milk each per year</a:t>
            </a:r>
          </a:p>
          <a:p>
            <a:pPr lvl="1" eaLnBrk="1" hangingPunct="1">
              <a:spcBef>
                <a:spcPct val="50000"/>
              </a:spcBef>
              <a:buFontTx/>
              <a:buNone/>
            </a:pPr>
            <a:r>
              <a:rPr lang="en-US" altLang="en-US" sz="2000"/>
              <a:t>	Farmer sells milk at $5 per gallon and equivalent price for cream, butter and cheese</a:t>
            </a:r>
          </a:p>
          <a:p>
            <a:pPr lvl="1" eaLnBrk="1" hangingPunct="1">
              <a:spcBef>
                <a:spcPct val="50000"/>
              </a:spcBef>
              <a:buFontTx/>
              <a:buNone/>
            </a:pPr>
            <a:r>
              <a:rPr lang="en-US" altLang="en-US" sz="2000"/>
              <a:t>	Gross income from milk and milk products = </a:t>
            </a:r>
            <a:r>
              <a:rPr lang="en-US" altLang="en-US" sz="2000" b="1"/>
              <a:t>$150,000</a:t>
            </a:r>
          </a:p>
          <a:p>
            <a:pPr eaLnBrk="1" hangingPunct="1">
              <a:spcBef>
                <a:spcPct val="50000"/>
              </a:spcBef>
            </a:pPr>
            <a:r>
              <a:rPr lang="en-US" altLang="en-US" sz="2400"/>
              <a:t>Minimal input for feed, vet bills; no replacement cow costs</a:t>
            </a:r>
          </a:p>
          <a:p>
            <a:pPr eaLnBrk="1" hangingPunct="1">
              <a:spcBef>
                <a:spcPct val="50000"/>
              </a:spcBef>
            </a:pPr>
            <a:r>
              <a:rPr lang="en-US" altLang="en-US" sz="2400"/>
              <a:t>PLUS – whey and skim milk used to feed pigs and chickens. Income from eggs, broilers, turkeys, pork, beef, veal and broth = </a:t>
            </a:r>
            <a:r>
              <a:rPr lang="en-US" altLang="en-US" sz="2400" b="1"/>
              <a:t>$50,000</a:t>
            </a:r>
            <a:r>
              <a:rPr lang="en-US" altLang="en-US" sz="2400"/>
              <a:t> with minimal input for feed, etc.</a:t>
            </a:r>
          </a:p>
          <a:p>
            <a:pPr eaLnBrk="1" hangingPunct="1">
              <a:spcBef>
                <a:spcPct val="50000"/>
              </a:spcBef>
            </a:pPr>
            <a:r>
              <a:rPr lang="en-US" altLang="en-US" sz="2400" b="1"/>
              <a:t>GROSS INCOME</a:t>
            </a:r>
            <a:r>
              <a:rPr lang="en-US" altLang="en-US" sz="2400"/>
              <a:t>  </a:t>
            </a:r>
            <a:r>
              <a:rPr lang="en-US" altLang="en-US" sz="2400" b="1"/>
              <a:t>$200,000</a:t>
            </a:r>
            <a:r>
              <a:rPr lang="en-US" altLang="en-US" sz="2400"/>
              <a:t> per year, with much lower costs.</a:t>
            </a:r>
          </a:p>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2BDE9E5-9B43-4114-A03B-51C970F2F6AA}" type="slidenum">
              <a:rPr lang="en-US" altLang="en-US" sz="1400"/>
              <a:pPr eaLnBrk="1" hangingPunct="1"/>
              <a:t>13</a:t>
            </a:fld>
            <a:endParaRPr lang="en-US" altLang="en-US" sz="1400"/>
          </a:p>
        </p:txBody>
      </p:sp>
      <p:sp>
        <p:nvSpPr>
          <p:cNvPr id="16387" name="Rectangle 2"/>
          <p:cNvSpPr>
            <a:spLocks noGrp="1" noChangeArrowheads="1"/>
          </p:cNvSpPr>
          <p:nvPr>
            <p:ph type="title"/>
          </p:nvPr>
        </p:nvSpPr>
        <p:spPr/>
        <p:txBody>
          <a:bodyPr/>
          <a:lstStyle/>
          <a:p>
            <a:pPr eaLnBrk="1" hangingPunct="1"/>
            <a:r>
              <a:rPr lang="en-US" altLang="en-US" sz="2400"/>
              <a:t>Destruction of Built-In Safety Systems by Pasteurization II</a:t>
            </a:r>
          </a:p>
        </p:txBody>
      </p:sp>
      <p:sp>
        <p:nvSpPr>
          <p:cNvPr id="16388" name="Rectangle 3"/>
          <p:cNvSpPr>
            <a:spLocks noGrp="1" noChangeArrowheads="1"/>
          </p:cNvSpPr>
          <p:nvPr>
            <p:ph type="body" idx="1"/>
          </p:nvPr>
        </p:nvSpPr>
        <p:spPr/>
        <p:txBody>
          <a:bodyPr/>
          <a:lstStyle/>
          <a:p>
            <a:pPr eaLnBrk="1" hangingPunct="1"/>
            <a:r>
              <a:rPr lang="en-US" altLang="en-US"/>
              <a:t>Milk’s anti-microbial properties have been detailed only recently, but the destruction of protective properties was recognized as early as 1938 in studies showing that raw milk did not support the growth of a wide range of pathogens. </a:t>
            </a:r>
          </a:p>
          <a:p>
            <a:pPr eaLnBrk="1" hangingPunct="1"/>
            <a:r>
              <a:rPr lang="en-US" altLang="en-US"/>
              <a:t>Researchers noted that heating milk supports the growth of harmful bacteria by inactivating “inhibins” (factors that inhibit bacterial growth).</a:t>
            </a:r>
            <a:endParaRPr lang="en-US" altLang="en-US" baseline="30000"/>
          </a:p>
          <a:p>
            <a:pPr eaLnBrk="1" hangingPunct="1">
              <a:buFontTx/>
              <a:buNone/>
            </a:pPr>
            <a:endParaRPr lang="en-US" altLang="en-US"/>
          </a:p>
          <a:p>
            <a:pPr algn="r" eaLnBrk="1" hangingPunct="1">
              <a:buFontTx/>
              <a:buNone/>
            </a:pPr>
            <a:r>
              <a:rPr lang="en-US" altLang="en-US" sz="1800" i="1"/>
              <a:t>The Drug and Cosmetic Industry</a:t>
            </a:r>
            <a:r>
              <a:rPr lang="en-US" altLang="en-US" sz="1800"/>
              <a:t>, 1938:43:1.</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a:t>Conventional Dairy vs Raw Dairy: Conservative Estimate</a:t>
            </a:r>
          </a:p>
        </p:txBody>
      </p:sp>
      <p:sp>
        <p:nvSpPr>
          <p:cNvPr id="3" name="Content Placeholder 2"/>
          <p:cNvSpPr>
            <a:spLocks noGrp="1"/>
          </p:cNvSpPr>
          <p:nvPr>
            <p:ph idx="1"/>
          </p:nvPr>
        </p:nvSpPr>
        <p:spPr>
          <a:xfrm>
            <a:off x="155575" y="990600"/>
            <a:ext cx="4187825" cy="5407025"/>
          </a:xfrm>
        </p:spPr>
        <p:txBody>
          <a:bodyPr/>
          <a:lstStyle/>
          <a:p>
            <a:pPr algn="ctr">
              <a:buFontTx/>
              <a:buNone/>
              <a:defRPr/>
            </a:pPr>
            <a:r>
              <a:rPr lang="en-US" sz="2400" dirty="0"/>
              <a:t>CONVENTIONAL</a:t>
            </a:r>
          </a:p>
          <a:p>
            <a:pPr marL="0" indent="0">
              <a:buFontTx/>
              <a:buNone/>
              <a:defRPr/>
            </a:pPr>
            <a:r>
              <a:rPr lang="en-US" sz="2400" dirty="0"/>
              <a:t>30 Cows</a:t>
            </a:r>
          </a:p>
          <a:p>
            <a:pPr marL="0" indent="0">
              <a:buFontTx/>
              <a:buNone/>
              <a:defRPr/>
            </a:pPr>
            <a:r>
              <a:rPr lang="en-US" sz="2400" dirty="0"/>
              <a:t>200 acres to raise feed</a:t>
            </a:r>
          </a:p>
          <a:p>
            <a:pPr marL="0" indent="0">
              <a:buFontTx/>
              <a:buNone/>
              <a:defRPr/>
            </a:pPr>
            <a:r>
              <a:rPr lang="en-US" sz="2400" dirty="0"/>
              <a:t>195 </a:t>
            </a:r>
            <a:r>
              <a:rPr lang="en-US" sz="2400" dirty="0" err="1"/>
              <a:t>hdwt</a:t>
            </a:r>
            <a:r>
              <a:rPr lang="en-US" sz="2400" dirty="0"/>
              <a:t>/cow</a:t>
            </a:r>
          </a:p>
          <a:p>
            <a:pPr marL="0" indent="0">
              <a:buFontTx/>
              <a:buNone/>
              <a:defRPr/>
            </a:pPr>
            <a:r>
              <a:rPr lang="en-US" sz="2400" dirty="0"/>
              <a:t>5460 </a:t>
            </a:r>
            <a:r>
              <a:rPr lang="en-US" sz="2400" dirty="0" err="1"/>
              <a:t>hdwt</a:t>
            </a:r>
            <a:r>
              <a:rPr lang="en-US" sz="2400" dirty="0"/>
              <a:t> total</a:t>
            </a:r>
          </a:p>
          <a:p>
            <a:pPr marL="0" indent="0">
              <a:buFontTx/>
              <a:buNone/>
              <a:defRPr/>
            </a:pPr>
            <a:r>
              <a:rPr lang="en-US" sz="2400" dirty="0"/>
              <a:t>COST: $15.75/</a:t>
            </a:r>
            <a:r>
              <a:rPr lang="en-US" sz="2400" dirty="0" err="1"/>
              <a:t>hdwt</a:t>
            </a:r>
            <a:endParaRPr lang="en-US" sz="2400" dirty="0"/>
          </a:p>
          <a:p>
            <a:pPr marL="0" indent="0">
              <a:buFontTx/>
              <a:buNone/>
              <a:defRPr/>
            </a:pPr>
            <a:r>
              <a:rPr lang="en-US" sz="2400" dirty="0"/>
              <a:t>PRICE: $13.50/</a:t>
            </a:r>
            <a:r>
              <a:rPr lang="en-US" sz="2400" dirty="0" err="1"/>
              <a:t>hdwt</a:t>
            </a:r>
            <a:endParaRPr lang="en-US" sz="2400" dirty="0"/>
          </a:p>
          <a:p>
            <a:pPr marL="0" indent="0">
              <a:buFontTx/>
              <a:buNone/>
              <a:defRPr/>
            </a:pPr>
            <a:r>
              <a:rPr lang="en-US" sz="2400" dirty="0"/>
              <a:t>GROSS:  $74,000</a:t>
            </a:r>
          </a:p>
          <a:p>
            <a:pPr marL="0" indent="0">
              <a:buFontTx/>
              <a:buNone/>
              <a:defRPr/>
            </a:pPr>
            <a:r>
              <a:rPr lang="en-US" sz="2400" dirty="0"/>
              <a:t>COST:  $86,000</a:t>
            </a:r>
          </a:p>
          <a:p>
            <a:pPr marL="0" indent="0">
              <a:buFontTx/>
              <a:buNone/>
              <a:defRPr/>
            </a:pPr>
            <a:r>
              <a:rPr lang="en-US" sz="2400" dirty="0"/>
              <a:t>Additional Sales: None</a:t>
            </a:r>
          </a:p>
          <a:p>
            <a:pPr marL="0" indent="0">
              <a:buFontTx/>
              <a:buNone/>
              <a:defRPr/>
            </a:pPr>
            <a:endParaRPr lang="en-US" sz="2400" dirty="0"/>
          </a:p>
          <a:p>
            <a:pPr marL="0" indent="0">
              <a:buFontTx/>
              <a:buNone/>
              <a:defRPr/>
            </a:pPr>
            <a:r>
              <a:rPr lang="en-US" sz="2400" b="1" dirty="0"/>
              <a:t>NET:  Loss of $12,000</a:t>
            </a:r>
          </a:p>
        </p:txBody>
      </p:sp>
      <p:sp>
        <p:nvSpPr>
          <p:cNvPr id="136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D571783-8A73-4336-9DBF-C81E8CF25755}" type="slidenum">
              <a:rPr lang="en-US" altLang="en-US" sz="1400"/>
              <a:pPr eaLnBrk="1" hangingPunct="1"/>
              <a:t>130</a:t>
            </a:fld>
            <a:endParaRPr lang="en-US" altLang="en-US" sz="1400"/>
          </a:p>
        </p:txBody>
      </p:sp>
      <p:sp>
        <p:nvSpPr>
          <p:cNvPr id="136197" name="TextBox 4"/>
          <p:cNvSpPr txBox="1">
            <a:spLocks noChangeArrowheads="1"/>
          </p:cNvSpPr>
          <p:nvPr/>
        </p:nvSpPr>
        <p:spPr bwMode="auto">
          <a:xfrm>
            <a:off x="4495800" y="990600"/>
            <a:ext cx="48768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a:t>GRASS FED RAW MILK</a:t>
            </a:r>
          </a:p>
          <a:p>
            <a:pPr eaLnBrk="1" hangingPunct="1">
              <a:buFontTx/>
              <a:buNone/>
            </a:pPr>
            <a:r>
              <a:rPr lang="en-US" altLang="en-US"/>
              <a:t>15 Cows</a:t>
            </a:r>
          </a:p>
          <a:p>
            <a:pPr eaLnBrk="1" hangingPunct="1">
              <a:buFontTx/>
              <a:buNone/>
            </a:pPr>
            <a:r>
              <a:rPr lang="en-US" altLang="en-US"/>
              <a:t>20 acres of pasture</a:t>
            </a:r>
          </a:p>
          <a:p>
            <a:pPr eaLnBrk="1" hangingPunct="1">
              <a:buFontTx/>
              <a:buNone/>
            </a:pPr>
            <a:r>
              <a:rPr lang="en-US" altLang="en-US"/>
              <a:t>120 hdwt/cow</a:t>
            </a:r>
          </a:p>
          <a:p>
            <a:pPr eaLnBrk="1" hangingPunct="1">
              <a:buFontTx/>
              <a:buNone/>
            </a:pPr>
            <a:r>
              <a:rPr lang="en-US" altLang="en-US"/>
              <a:t>1440 hdwt total</a:t>
            </a:r>
          </a:p>
          <a:p>
            <a:pPr eaLnBrk="1" hangingPunct="1">
              <a:buFontTx/>
              <a:buNone/>
            </a:pPr>
            <a:r>
              <a:rPr lang="en-US" altLang="en-US"/>
              <a:t>COST: $30/hdwt</a:t>
            </a:r>
          </a:p>
          <a:p>
            <a:pPr eaLnBrk="1" hangingPunct="1">
              <a:buFontTx/>
              <a:buNone/>
            </a:pPr>
            <a:r>
              <a:rPr lang="en-US" altLang="en-US"/>
              <a:t>PRICE: $50/hdwt ($5 per gallon)</a:t>
            </a:r>
          </a:p>
          <a:p>
            <a:pPr eaLnBrk="1" hangingPunct="1">
              <a:buFontTx/>
              <a:buNone/>
            </a:pPr>
            <a:r>
              <a:rPr lang="en-US" altLang="en-US"/>
              <a:t>GROSS:  $84,000</a:t>
            </a:r>
          </a:p>
          <a:p>
            <a:pPr eaLnBrk="1" hangingPunct="1">
              <a:buFontTx/>
              <a:buNone/>
            </a:pPr>
            <a:r>
              <a:rPr lang="en-US" altLang="en-US"/>
              <a:t>COST:  $43,000</a:t>
            </a:r>
          </a:p>
          <a:p>
            <a:pPr eaLnBrk="1" hangingPunct="1">
              <a:buFontTx/>
              <a:buNone/>
            </a:pPr>
            <a:r>
              <a:rPr lang="en-US" altLang="en-US"/>
              <a:t>Additional Sales. Eggs, pork, cows:  $15,000</a:t>
            </a:r>
          </a:p>
          <a:p>
            <a:pPr eaLnBrk="1" hangingPunct="1">
              <a:buFontTx/>
              <a:buNone/>
            </a:pPr>
            <a:r>
              <a:rPr lang="en-US" altLang="en-US" b="1"/>
              <a:t>NET:  Profit of $55,000</a:t>
            </a:r>
          </a:p>
          <a:p>
            <a:pPr eaLnBrk="1" hangingPunct="1"/>
            <a:endParaRPr lang="en-US" altLang="en-US"/>
          </a:p>
        </p:txBody>
      </p:sp>
      <p:sp>
        <p:nvSpPr>
          <p:cNvPr id="136198" name="TextBox 5"/>
          <p:cNvSpPr txBox="1">
            <a:spLocks noChangeArrowheads="1"/>
          </p:cNvSpPr>
          <p:nvPr/>
        </p:nvSpPr>
        <p:spPr bwMode="auto">
          <a:xfrm>
            <a:off x="5638800" y="6400800"/>
            <a:ext cx="320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r" eaLnBrk="1" hangingPunct="1">
              <a:buFontTx/>
              <a:buNone/>
            </a:pPr>
            <a:r>
              <a:rPr lang="en-US" altLang="en-US" sz="1200"/>
              <a:t>Source: Tim Wightman</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32F8C9C-EDE0-4A2E-B78F-751A221EDCD6}" type="slidenum">
              <a:rPr lang="en-US" altLang="en-US" sz="1400"/>
              <a:pPr eaLnBrk="1" hangingPunct="1"/>
              <a:t>131</a:t>
            </a:fld>
            <a:endParaRPr lang="en-US" altLang="en-US" sz="1400"/>
          </a:p>
        </p:txBody>
      </p:sp>
      <p:sp>
        <p:nvSpPr>
          <p:cNvPr id="137219" name="Rectangle 2"/>
          <p:cNvSpPr>
            <a:spLocks noGrp="1" noChangeArrowheads="1"/>
          </p:cNvSpPr>
          <p:nvPr>
            <p:ph type="title"/>
          </p:nvPr>
        </p:nvSpPr>
        <p:spPr/>
        <p:txBody>
          <a:bodyPr/>
          <a:lstStyle/>
          <a:p>
            <a:pPr eaLnBrk="1" hangingPunct="1"/>
            <a:r>
              <a:rPr lang="en-US" altLang="en-US"/>
              <a:t>The Multiplier Effect</a:t>
            </a:r>
          </a:p>
        </p:txBody>
      </p:sp>
      <p:sp>
        <p:nvSpPr>
          <p:cNvPr id="137220" name="Rectangle 3"/>
          <p:cNvSpPr>
            <a:spLocks noGrp="1" noChangeArrowheads="1"/>
          </p:cNvSpPr>
          <p:nvPr>
            <p:ph type="body" idx="1"/>
          </p:nvPr>
        </p:nvSpPr>
        <p:spPr/>
        <p:txBody>
          <a:bodyPr/>
          <a:lstStyle/>
          <a:p>
            <a:pPr eaLnBrk="1" hangingPunct="1">
              <a:spcBef>
                <a:spcPct val="50000"/>
              </a:spcBef>
            </a:pPr>
            <a:r>
              <a:rPr lang="en-US" altLang="en-US" sz="3600"/>
              <a:t>Every $1 earned on the farm = $5-7 for the local community.</a:t>
            </a:r>
          </a:p>
          <a:p>
            <a:pPr eaLnBrk="1" hangingPunct="1">
              <a:spcBef>
                <a:spcPct val="50000"/>
              </a:spcBef>
            </a:pPr>
            <a:r>
              <a:rPr lang="en-US" altLang="en-US" sz="3600"/>
              <a:t>If 10% of the population would buy raw milk and other products directly from the farm, we would need 75,000 farms, all making at least $200,000 per year.</a:t>
            </a:r>
          </a:p>
          <a:p>
            <a:pPr eaLnBrk="1" hangingPunct="1">
              <a:spcBef>
                <a:spcPct val="50000"/>
              </a:spcBef>
            </a:pPr>
            <a:r>
              <a:rPr lang="en-US" altLang="en-US" sz="3600"/>
              <a:t>Raw milk sales hold the potential for a huge rural revival.</a:t>
            </a:r>
            <a:endParaRPr lang="en-US" altLang="en-US" sz="4000"/>
          </a:p>
          <a:p>
            <a:pPr eaLnBrk="1" hangingPunct="1"/>
            <a:endParaRPr lang="en-US"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03B0C29-D6DE-4135-9F90-035D1BF4F51C}" type="slidenum">
              <a:rPr lang="en-US" altLang="en-US" sz="1400"/>
              <a:pPr eaLnBrk="1" hangingPunct="1"/>
              <a:t>132</a:t>
            </a:fld>
            <a:endParaRPr lang="en-US" altLang="en-US" sz="1400"/>
          </a:p>
        </p:txBody>
      </p:sp>
      <p:sp>
        <p:nvSpPr>
          <p:cNvPr id="138243" name="Rectangle 13"/>
          <p:cNvSpPr>
            <a:spLocks noChangeArrowheads="1"/>
          </p:cNvSpPr>
          <p:nvPr/>
        </p:nvSpPr>
        <p:spPr bwMode="auto">
          <a:xfrm>
            <a:off x="3200400" y="1219200"/>
            <a:ext cx="2819400" cy="1905000"/>
          </a:xfrm>
          <a:prstGeom prst="rect">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44" name="Text Box 14"/>
          <p:cNvSpPr txBox="1">
            <a:spLocks noChangeArrowheads="1"/>
          </p:cNvSpPr>
          <p:nvPr/>
        </p:nvSpPr>
        <p:spPr bwMode="auto">
          <a:xfrm>
            <a:off x="3352800" y="1200150"/>
            <a:ext cx="2590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b="1"/>
              <a:t>Dairy Cows</a:t>
            </a:r>
          </a:p>
          <a:p>
            <a:pPr eaLnBrk="1" hangingPunct="1">
              <a:lnSpc>
                <a:spcPct val="50000"/>
              </a:lnSpc>
              <a:spcBef>
                <a:spcPct val="50000"/>
              </a:spcBef>
              <a:buFontTx/>
              <a:buNone/>
            </a:pPr>
            <a:r>
              <a:rPr lang="en-US" altLang="en-US" sz="1600" b="1"/>
              <a:t>Fresh Milk	$</a:t>
            </a:r>
          </a:p>
          <a:p>
            <a:pPr eaLnBrk="1" hangingPunct="1">
              <a:lnSpc>
                <a:spcPct val="50000"/>
              </a:lnSpc>
              <a:spcBef>
                <a:spcPct val="50000"/>
              </a:spcBef>
              <a:buFontTx/>
              <a:buNone/>
            </a:pPr>
            <a:r>
              <a:rPr lang="en-US" altLang="en-US" sz="1600" b="1"/>
              <a:t>Butter		$</a:t>
            </a:r>
          </a:p>
          <a:p>
            <a:pPr eaLnBrk="1" hangingPunct="1">
              <a:lnSpc>
                <a:spcPct val="50000"/>
              </a:lnSpc>
              <a:spcBef>
                <a:spcPct val="50000"/>
              </a:spcBef>
              <a:buFontTx/>
              <a:buNone/>
            </a:pPr>
            <a:r>
              <a:rPr lang="en-US" altLang="en-US" sz="1600" b="1"/>
              <a:t>Cream 		$</a:t>
            </a:r>
          </a:p>
          <a:p>
            <a:pPr eaLnBrk="1" hangingPunct="1">
              <a:lnSpc>
                <a:spcPct val="50000"/>
              </a:lnSpc>
              <a:spcBef>
                <a:spcPct val="50000"/>
              </a:spcBef>
              <a:buFontTx/>
              <a:buNone/>
            </a:pPr>
            <a:r>
              <a:rPr lang="en-US" altLang="en-US" sz="1600" b="1"/>
              <a:t>Yogurt		$$$</a:t>
            </a:r>
          </a:p>
          <a:p>
            <a:pPr eaLnBrk="1" hangingPunct="1">
              <a:lnSpc>
                <a:spcPct val="50000"/>
              </a:lnSpc>
              <a:spcBef>
                <a:spcPct val="50000"/>
              </a:spcBef>
              <a:buFontTx/>
              <a:buNone/>
            </a:pPr>
            <a:r>
              <a:rPr lang="en-US" altLang="en-US" sz="1600" b="1"/>
              <a:t>Cheese		$$$$</a:t>
            </a:r>
          </a:p>
          <a:p>
            <a:pPr eaLnBrk="1" hangingPunct="1">
              <a:lnSpc>
                <a:spcPct val="50000"/>
              </a:lnSpc>
              <a:spcBef>
                <a:spcPct val="50000"/>
              </a:spcBef>
              <a:buFontTx/>
              <a:buNone/>
            </a:pPr>
            <a:r>
              <a:rPr lang="en-US" altLang="en-US" sz="1600" b="1"/>
              <a:t>Culled Cows	$</a:t>
            </a:r>
          </a:p>
        </p:txBody>
      </p:sp>
      <p:sp>
        <p:nvSpPr>
          <p:cNvPr id="138245" name="Rectangle 2"/>
          <p:cNvSpPr>
            <a:spLocks noGrp="1" noChangeArrowheads="1"/>
          </p:cNvSpPr>
          <p:nvPr>
            <p:ph type="title" idx="4294967295"/>
          </p:nvPr>
        </p:nvSpPr>
        <p:spPr>
          <a:xfrm>
            <a:off x="0" y="0"/>
            <a:ext cx="9140825" cy="914400"/>
          </a:xfrm>
        </p:spPr>
        <p:txBody>
          <a:bodyPr/>
          <a:lstStyle/>
          <a:p>
            <a:pPr eaLnBrk="1" hangingPunct="1"/>
            <a:r>
              <a:rPr lang="en-US" altLang="en-US"/>
              <a:t>Pasture-Based Mixed Farm</a:t>
            </a:r>
          </a:p>
        </p:txBody>
      </p:sp>
      <p:sp>
        <p:nvSpPr>
          <p:cNvPr id="138246" name="Rectangle 4"/>
          <p:cNvSpPr>
            <a:spLocks noChangeArrowheads="1"/>
          </p:cNvSpPr>
          <p:nvPr/>
        </p:nvSpPr>
        <p:spPr bwMode="auto">
          <a:xfrm>
            <a:off x="6934200" y="2590800"/>
            <a:ext cx="1905000" cy="1905000"/>
          </a:xfrm>
          <a:prstGeom prst="rect">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47" name="Rectangle 5"/>
          <p:cNvSpPr>
            <a:spLocks noChangeArrowheads="1"/>
          </p:cNvSpPr>
          <p:nvPr/>
        </p:nvSpPr>
        <p:spPr bwMode="auto">
          <a:xfrm>
            <a:off x="5105400" y="4648200"/>
            <a:ext cx="1905000" cy="1905000"/>
          </a:xfrm>
          <a:prstGeom prst="rect">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48" name="Rectangle 6"/>
          <p:cNvSpPr>
            <a:spLocks noChangeArrowheads="1"/>
          </p:cNvSpPr>
          <p:nvPr/>
        </p:nvSpPr>
        <p:spPr bwMode="auto">
          <a:xfrm>
            <a:off x="152400" y="2590800"/>
            <a:ext cx="1981200" cy="1752600"/>
          </a:xfrm>
          <a:prstGeom prst="rect">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49" name="Text Box 8"/>
          <p:cNvSpPr txBox="1">
            <a:spLocks noChangeArrowheads="1"/>
          </p:cNvSpPr>
          <p:nvPr/>
        </p:nvSpPr>
        <p:spPr bwMode="auto">
          <a:xfrm>
            <a:off x="7010400" y="2663825"/>
            <a:ext cx="17526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b="1"/>
              <a:t>Hogs</a:t>
            </a:r>
          </a:p>
          <a:p>
            <a:pPr eaLnBrk="1" hangingPunct="1">
              <a:lnSpc>
                <a:spcPct val="50000"/>
              </a:lnSpc>
              <a:spcBef>
                <a:spcPct val="50000"/>
              </a:spcBef>
              <a:buFontTx/>
              <a:buNone/>
            </a:pPr>
            <a:r>
              <a:rPr lang="en-US" altLang="en-US" sz="1600" b="1"/>
              <a:t>Meat	$</a:t>
            </a:r>
          </a:p>
          <a:p>
            <a:pPr eaLnBrk="1" hangingPunct="1">
              <a:lnSpc>
                <a:spcPct val="50000"/>
              </a:lnSpc>
              <a:spcBef>
                <a:spcPct val="50000"/>
              </a:spcBef>
              <a:buFontTx/>
              <a:buNone/>
            </a:pPr>
            <a:r>
              <a:rPr lang="en-US" altLang="en-US" sz="1600" b="1"/>
              <a:t>Ham	$$</a:t>
            </a:r>
          </a:p>
          <a:p>
            <a:pPr eaLnBrk="1" hangingPunct="1">
              <a:lnSpc>
                <a:spcPct val="50000"/>
              </a:lnSpc>
              <a:spcBef>
                <a:spcPct val="50000"/>
              </a:spcBef>
              <a:buFontTx/>
              <a:buNone/>
            </a:pPr>
            <a:r>
              <a:rPr lang="en-US" altLang="en-US" sz="1600" b="1"/>
              <a:t>Bacon	$$$</a:t>
            </a:r>
          </a:p>
          <a:p>
            <a:pPr eaLnBrk="1" hangingPunct="1">
              <a:lnSpc>
                <a:spcPct val="50000"/>
              </a:lnSpc>
              <a:spcBef>
                <a:spcPct val="50000"/>
              </a:spcBef>
              <a:buFontTx/>
              <a:buNone/>
            </a:pPr>
            <a:r>
              <a:rPr lang="en-US" altLang="en-US" sz="1600" b="1"/>
              <a:t>Sausage	$$</a:t>
            </a:r>
          </a:p>
          <a:p>
            <a:pPr eaLnBrk="1" hangingPunct="1">
              <a:lnSpc>
                <a:spcPct val="50000"/>
              </a:lnSpc>
              <a:spcBef>
                <a:spcPct val="50000"/>
              </a:spcBef>
              <a:buFontTx/>
              <a:buNone/>
            </a:pPr>
            <a:r>
              <a:rPr lang="en-US" altLang="en-US" sz="1600" b="1"/>
              <a:t>Lard	$$</a:t>
            </a:r>
            <a:endParaRPr lang="en-US" altLang="en-US"/>
          </a:p>
        </p:txBody>
      </p:sp>
      <p:sp>
        <p:nvSpPr>
          <p:cNvPr id="138250" name="Text Box 9"/>
          <p:cNvSpPr txBox="1">
            <a:spLocks noChangeArrowheads="1"/>
          </p:cNvSpPr>
          <p:nvPr/>
        </p:nvSpPr>
        <p:spPr bwMode="auto">
          <a:xfrm>
            <a:off x="5181600" y="4768850"/>
            <a:ext cx="1752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b="1"/>
              <a:t>Poultry</a:t>
            </a:r>
          </a:p>
          <a:p>
            <a:pPr eaLnBrk="1" hangingPunct="1">
              <a:lnSpc>
                <a:spcPct val="50000"/>
              </a:lnSpc>
              <a:spcBef>
                <a:spcPct val="50000"/>
              </a:spcBef>
              <a:buFontTx/>
              <a:buNone/>
            </a:pPr>
            <a:r>
              <a:rPr lang="en-US" altLang="en-US" sz="1600" b="1"/>
              <a:t>Eggs	  $$</a:t>
            </a:r>
          </a:p>
          <a:p>
            <a:pPr eaLnBrk="1" hangingPunct="1">
              <a:lnSpc>
                <a:spcPct val="50000"/>
              </a:lnSpc>
              <a:spcBef>
                <a:spcPct val="50000"/>
              </a:spcBef>
              <a:buFontTx/>
              <a:buNone/>
            </a:pPr>
            <a:r>
              <a:rPr lang="en-US" altLang="en-US" sz="1600" b="1"/>
              <a:t>Meat	  $</a:t>
            </a:r>
          </a:p>
          <a:p>
            <a:pPr eaLnBrk="1" hangingPunct="1">
              <a:lnSpc>
                <a:spcPct val="50000"/>
              </a:lnSpc>
              <a:spcBef>
                <a:spcPct val="50000"/>
              </a:spcBef>
              <a:buFontTx/>
              <a:buNone/>
            </a:pPr>
            <a:r>
              <a:rPr lang="en-US" altLang="en-US" sz="1600" b="1"/>
              <a:t>Broth	  $</a:t>
            </a:r>
          </a:p>
          <a:p>
            <a:pPr eaLnBrk="1" hangingPunct="1">
              <a:lnSpc>
                <a:spcPct val="50000"/>
              </a:lnSpc>
              <a:spcBef>
                <a:spcPct val="50000"/>
              </a:spcBef>
              <a:buFontTx/>
              <a:buNone/>
            </a:pPr>
            <a:r>
              <a:rPr lang="en-US" altLang="en-US" sz="1600" b="1"/>
              <a:t>Foie Gras  $$$</a:t>
            </a:r>
            <a:endParaRPr lang="en-US" altLang="en-US"/>
          </a:p>
        </p:txBody>
      </p:sp>
      <p:sp>
        <p:nvSpPr>
          <p:cNvPr id="138251" name="Text Box 10"/>
          <p:cNvSpPr txBox="1">
            <a:spLocks noChangeArrowheads="1"/>
          </p:cNvSpPr>
          <p:nvPr/>
        </p:nvSpPr>
        <p:spPr bwMode="auto">
          <a:xfrm>
            <a:off x="304800" y="2667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b="1"/>
              <a:t>Beef         (&amp; Lamb)</a:t>
            </a:r>
          </a:p>
          <a:p>
            <a:pPr eaLnBrk="1" hangingPunct="1">
              <a:lnSpc>
                <a:spcPct val="50000"/>
              </a:lnSpc>
              <a:spcBef>
                <a:spcPct val="50000"/>
              </a:spcBef>
              <a:buFontTx/>
              <a:buNone/>
            </a:pPr>
            <a:r>
              <a:rPr lang="en-US" altLang="en-US" sz="1600" b="1"/>
              <a:t>Meat	$$</a:t>
            </a:r>
          </a:p>
          <a:p>
            <a:pPr eaLnBrk="1" hangingPunct="1">
              <a:lnSpc>
                <a:spcPct val="50000"/>
              </a:lnSpc>
              <a:spcBef>
                <a:spcPct val="50000"/>
              </a:spcBef>
              <a:buFontTx/>
              <a:buNone/>
            </a:pPr>
            <a:r>
              <a:rPr lang="en-US" altLang="en-US" sz="1600" b="1"/>
              <a:t>Sausage	$$$</a:t>
            </a:r>
          </a:p>
          <a:p>
            <a:pPr eaLnBrk="1" hangingPunct="1">
              <a:lnSpc>
                <a:spcPct val="50000"/>
              </a:lnSpc>
              <a:spcBef>
                <a:spcPct val="50000"/>
              </a:spcBef>
              <a:buFontTx/>
              <a:buNone/>
            </a:pPr>
            <a:r>
              <a:rPr lang="en-US" altLang="en-US" sz="1600" b="1"/>
              <a:t>Broth	$</a:t>
            </a:r>
            <a:endParaRPr lang="en-US" altLang="en-US"/>
          </a:p>
        </p:txBody>
      </p:sp>
      <p:sp>
        <p:nvSpPr>
          <p:cNvPr id="138252" name="Rectangle 11"/>
          <p:cNvSpPr>
            <a:spLocks noChangeArrowheads="1"/>
          </p:cNvSpPr>
          <p:nvPr/>
        </p:nvSpPr>
        <p:spPr bwMode="auto">
          <a:xfrm>
            <a:off x="1524000" y="4495800"/>
            <a:ext cx="2209800" cy="2133600"/>
          </a:xfrm>
          <a:prstGeom prst="rect">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53" name="Text Box 12"/>
          <p:cNvSpPr txBox="1">
            <a:spLocks noChangeArrowheads="1"/>
          </p:cNvSpPr>
          <p:nvPr/>
        </p:nvSpPr>
        <p:spPr bwMode="auto">
          <a:xfrm>
            <a:off x="1600200" y="4629150"/>
            <a:ext cx="2209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b="1"/>
              <a:t>Vegetables</a:t>
            </a:r>
          </a:p>
          <a:p>
            <a:pPr eaLnBrk="1" hangingPunct="1">
              <a:lnSpc>
                <a:spcPct val="50000"/>
              </a:lnSpc>
              <a:spcBef>
                <a:spcPct val="50000"/>
              </a:spcBef>
              <a:buFontTx/>
              <a:buNone/>
            </a:pPr>
            <a:r>
              <a:rPr lang="en-US" altLang="en-US" sz="1600" b="1"/>
              <a:t>Fresh</a:t>
            </a:r>
          </a:p>
          <a:p>
            <a:pPr eaLnBrk="1" hangingPunct="1">
              <a:lnSpc>
                <a:spcPct val="50000"/>
              </a:lnSpc>
              <a:spcBef>
                <a:spcPct val="50000"/>
              </a:spcBef>
              <a:buFontTx/>
              <a:buNone/>
            </a:pPr>
            <a:r>
              <a:rPr lang="en-US" altLang="en-US" sz="1600" b="1"/>
              <a:t>Vegetables          $$</a:t>
            </a:r>
          </a:p>
          <a:p>
            <a:pPr eaLnBrk="1" hangingPunct="1">
              <a:lnSpc>
                <a:spcPct val="50000"/>
              </a:lnSpc>
              <a:spcBef>
                <a:spcPct val="50000"/>
              </a:spcBef>
              <a:buFontTx/>
              <a:buNone/>
            </a:pPr>
            <a:endParaRPr lang="en-US" altLang="en-US" sz="1600" b="1"/>
          </a:p>
          <a:p>
            <a:pPr eaLnBrk="1" hangingPunct="1">
              <a:lnSpc>
                <a:spcPct val="50000"/>
              </a:lnSpc>
              <a:spcBef>
                <a:spcPct val="50000"/>
              </a:spcBef>
              <a:buFontTx/>
              <a:buNone/>
            </a:pPr>
            <a:r>
              <a:rPr lang="en-US" altLang="en-US" sz="1600" b="1"/>
              <a:t>Lacto-</a:t>
            </a:r>
          </a:p>
          <a:p>
            <a:pPr eaLnBrk="1" hangingPunct="1">
              <a:lnSpc>
                <a:spcPct val="50000"/>
              </a:lnSpc>
              <a:spcBef>
                <a:spcPct val="50000"/>
              </a:spcBef>
              <a:buFontTx/>
              <a:buNone/>
            </a:pPr>
            <a:r>
              <a:rPr lang="en-US" altLang="en-US" sz="1600" b="1"/>
              <a:t>Fermented </a:t>
            </a:r>
          </a:p>
          <a:p>
            <a:pPr eaLnBrk="1" hangingPunct="1">
              <a:lnSpc>
                <a:spcPct val="50000"/>
              </a:lnSpc>
              <a:spcBef>
                <a:spcPct val="50000"/>
              </a:spcBef>
              <a:buFontTx/>
              <a:buNone/>
            </a:pPr>
            <a:r>
              <a:rPr lang="en-US" altLang="en-US" sz="1600" b="1"/>
              <a:t>Condiments        $$$</a:t>
            </a:r>
            <a:endParaRPr lang="en-US" altLang="en-US"/>
          </a:p>
        </p:txBody>
      </p:sp>
      <p:sp>
        <p:nvSpPr>
          <p:cNvPr id="138254" name="AutoShape 15"/>
          <p:cNvSpPr>
            <a:spLocks noChangeArrowheads="1"/>
          </p:cNvSpPr>
          <p:nvPr/>
        </p:nvSpPr>
        <p:spPr bwMode="auto">
          <a:xfrm>
            <a:off x="6110288" y="1828800"/>
            <a:ext cx="976312" cy="9763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CC99"/>
          </a:solidFill>
          <a:ln w="9525">
            <a:solidFill>
              <a:schemeClr val="tx1"/>
            </a:solidFill>
            <a:miter lim="800000"/>
            <a:headEnd/>
            <a:tailEnd/>
          </a:ln>
        </p:spPr>
        <p:txBody>
          <a:bodyPr wrap="none" anchor="ctr"/>
          <a:lstStyle/>
          <a:p>
            <a:endParaRPr lang="en-US"/>
          </a:p>
        </p:txBody>
      </p:sp>
      <p:sp>
        <p:nvSpPr>
          <p:cNvPr id="138255" name="AutoShape 16"/>
          <p:cNvSpPr>
            <a:spLocks noChangeArrowheads="1"/>
          </p:cNvSpPr>
          <p:nvPr/>
        </p:nvSpPr>
        <p:spPr bwMode="auto">
          <a:xfrm>
            <a:off x="5029200" y="3200400"/>
            <a:ext cx="733425" cy="1447800"/>
          </a:xfrm>
          <a:prstGeom prst="curvedRightArrow">
            <a:avLst>
              <a:gd name="adj1" fmla="val 39481"/>
              <a:gd name="adj2" fmla="val 78961"/>
              <a:gd name="adj3" fmla="val 33333"/>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56" name="AutoShape 17"/>
          <p:cNvSpPr>
            <a:spLocks noChangeArrowheads="1"/>
          </p:cNvSpPr>
          <p:nvPr/>
        </p:nvSpPr>
        <p:spPr bwMode="auto">
          <a:xfrm>
            <a:off x="4038600" y="4924425"/>
            <a:ext cx="976313" cy="485775"/>
          </a:xfrm>
          <a:prstGeom prst="rightArrow">
            <a:avLst>
              <a:gd name="adj1" fmla="val 50000"/>
              <a:gd name="adj2" fmla="val 50245"/>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57" name="AutoShape 18"/>
          <p:cNvSpPr>
            <a:spLocks noChangeArrowheads="1"/>
          </p:cNvSpPr>
          <p:nvPr/>
        </p:nvSpPr>
        <p:spPr bwMode="auto">
          <a:xfrm>
            <a:off x="2133600" y="2819400"/>
            <a:ext cx="914400" cy="381000"/>
          </a:xfrm>
          <a:prstGeom prst="leftArrow">
            <a:avLst>
              <a:gd name="adj1" fmla="val 50000"/>
              <a:gd name="adj2" fmla="val 60000"/>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58" name="AutoShape 19"/>
          <p:cNvSpPr>
            <a:spLocks noChangeArrowheads="1"/>
          </p:cNvSpPr>
          <p:nvPr/>
        </p:nvSpPr>
        <p:spPr bwMode="auto">
          <a:xfrm>
            <a:off x="3305175" y="3200400"/>
            <a:ext cx="657225" cy="1295400"/>
          </a:xfrm>
          <a:prstGeom prst="curvedLeftArrow">
            <a:avLst>
              <a:gd name="adj1" fmla="val 39420"/>
              <a:gd name="adj2" fmla="val 78841"/>
              <a:gd name="adj3" fmla="val 33333"/>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59" name="AutoShape 20"/>
          <p:cNvSpPr>
            <a:spLocks noChangeArrowheads="1"/>
          </p:cNvSpPr>
          <p:nvPr/>
        </p:nvSpPr>
        <p:spPr bwMode="auto">
          <a:xfrm>
            <a:off x="3962400" y="5534025"/>
            <a:ext cx="976313" cy="485775"/>
          </a:xfrm>
          <a:prstGeom prst="leftArrow">
            <a:avLst>
              <a:gd name="adj1" fmla="val 50000"/>
              <a:gd name="adj2" fmla="val 50245"/>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60" name="Text Box 22"/>
          <p:cNvSpPr txBox="1">
            <a:spLocks noChangeArrowheads="1"/>
          </p:cNvSpPr>
          <p:nvPr/>
        </p:nvSpPr>
        <p:spPr bwMode="auto">
          <a:xfrm>
            <a:off x="0" y="1387475"/>
            <a:ext cx="137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sz="1400" b="1"/>
              <a:t>Free Input: Sunlight</a:t>
            </a:r>
          </a:p>
        </p:txBody>
      </p:sp>
      <p:sp>
        <p:nvSpPr>
          <p:cNvPr id="138261" name="Text Box 23"/>
          <p:cNvSpPr txBox="1">
            <a:spLocks noChangeArrowheads="1"/>
          </p:cNvSpPr>
          <p:nvPr/>
        </p:nvSpPr>
        <p:spPr bwMode="auto">
          <a:xfrm>
            <a:off x="7315200" y="1143000"/>
            <a:ext cx="1905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sz="1400" b="1"/>
              <a:t>Purchased Input:</a:t>
            </a:r>
          </a:p>
          <a:p>
            <a:pPr algn="ctr" eaLnBrk="1" hangingPunct="1">
              <a:lnSpc>
                <a:spcPct val="50000"/>
              </a:lnSpc>
              <a:spcBef>
                <a:spcPct val="50000"/>
              </a:spcBef>
              <a:buFontTx/>
              <a:buNone/>
            </a:pPr>
            <a:r>
              <a:rPr lang="en-US" altLang="en-US" sz="1400" b="1"/>
              <a:t> Some grain</a:t>
            </a:r>
          </a:p>
          <a:p>
            <a:pPr algn="ctr" eaLnBrk="1" hangingPunct="1">
              <a:lnSpc>
                <a:spcPct val="50000"/>
              </a:lnSpc>
              <a:spcBef>
                <a:spcPct val="50000"/>
              </a:spcBef>
              <a:buFontTx/>
              <a:buNone/>
            </a:pPr>
            <a:r>
              <a:rPr lang="en-US" altLang="en-US" sz="1400" b="1"/>
              <a:t>Mineral fertilizers</a:t>
            </a:r>
          </a:p>
          <a:p>
            <a:pPr algn="ctr" eaLnBrk="1" hangingPunct="1">
              <a:lnSpc>
                <a:spcPct val="50000"/>
              </a:lnSpc>
              <a:spcBef>
                <a:spcPct val="50000"/>
              </a:spcBef>
              <a:buFontTx/>
              <a:buNone/>
            </a:pPr>
            <a:r>
              <a:rPr lang="en-US" altLang="en-US" sz="1400" b="1"/>
              <a:t>Equipment</a:t>
            </a:r>
            <a:endParaRPr lang="en-US" altLang="en-US"/>
          </a:p>
        </p:txBody>
      </p:sp>
      <p:sp>
        <p:nvSpPr>
          <p:cNvPr id="138262" name="Text Box 24"/>
          <p:cNvSpPr txBox="1">
            <a:spLocks noChangeArrowheads="1"/>
          </p:cNvSpPr>
          <p:nvPr/>
        </p:nvSpPr>
        <p:spPr bwMode="auto">
          <a:xfrm>
            <a:off x="5943600" y="1341438"/>
            <a:ext cx="1143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lnSpc>
                <a:spcPct val="50000"/>
              </a:lnSpc>
              <a:spcBef>
                <a:spcPct val="50000"/>
              </a:spcBef>
              <a:buFontTx/>
              <a:buNone/>
            </a:pPr>
            <a:r>
              <a:rPr lang="en-US" altLang="en-US" sz="1400" b="1"/>
              <a:t>Whey</a:t>
            </a:r>
          </a:p>
          <a:p>
            <a:pPr algn="ctr" eaLnBrk="1" hangingPunct="1">
              <a:lnSpc>
                <a:spcPct val="50000"/>
              </a:lnSpc>
              <a:spcBef>
                <a:spcPct val="50000"/>
              </a:spcBef>
              <a:buFontTx/>
              <a:buNone/>
            </a:pPr>
            <a:r>
              <a:rPr lang="en-US" altLang="en-US" sz="1400" b="1"/>
              <a:t>Skim Milk</a:t>
            </a:r>
            <a:endParaRPr lang="en-US" altLang="en-US"/>
          </a:p>
        </p:txBody>
      </p:sp>
      <p:sp>
        <p:nvSpPr>
          <p:cNvPr id="138263" name="Text Box 25"/>
          <p:cNvSpPr txBox="1">
            <a:spLocks noChangeArrowheads="1"/>
          </p:cNvSpPr>
          <p:nvPr/>
        </p:nvSpPr>
        <p:spPr bwMode="auto">
          <a:xfrm>
            <a:off x="5410200" y="3627438"/>
            <a:ext cx="1295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lnSpc>
                <a:spcPct val="50000"/>
              </a:lnSpc>
              <a:spcBef>
                <a:spcPct val="50000"/>
              </a:spcBef>
              <a:buFontTx/>
              <a:buNone/>
            </a:pPr>
            <a:r>
              <a:rPr lang="en-US" altLang="en-US" sz="1400" b="1"/>
              <a:t>Whey</a:t>
            </a:r>
          </a:p>
          <a:p>
            <a:pPr algn="ctr" eaLnBrk="1" hangingPunct="1">
              <a:lnSpc>
                <a:spcPct val="50000"/>
              </a:lnSpc>
              <a:spcBef>
                <a:spcPct val="50000"/>
              </a:spcBef>
              <a:buFontTx/>
              <a:buNone/>
            </a:pPr>
            <a:r>
              <a:rPr lang="en-US" altLang="en-US" sz="1400" b="1"/>
              <a:t>Skim Milk</a:t>
            </a:r>
          </a:p>
        </p:txBody>
      </p:sp>
      <p:sp>
        <p:nvSpPr>
          <p:cNvPr id="138264" name="Text Box 26"/>
          <p:cNvSpPr txBox="1">
            <a:spLocks noChangeArrowheads="1"/>
          </p:cNvSpPr>
          <p:nvPr/>
        </p:nvSpPr>
        <p:spPr bwMode="auto">
          <a:xfrm>
            <a:off x="4038600" y="4602163"/>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lnSpc>
                <a:spcPct val="50000"/>
              </a:lnSpc>
              <a:spcBef>
                <a:spcPct val="50000"/>
              </a:spcBef>
              <a:buFontTx/>
              <a:buNone/>
            </a:pPr>
            <a:r>
              <a:rPr lang="en-US" altLang="en-US" sz="1400" b="1"/>
              <a:t>Greens</a:t>
            </a:r>
          </a:p>
        </p:txBody>
      </p:sp>
      <p:sp>
        <p:nvSpPr>
          <p:cNvPr id="138265" name="Text Box 27"/>
          <p:cNvSpPr txBox="1">
            <a:spLocks noChangeArrowheads="1"/>
          </p:cNvSpPr>
          <p:nvPr/>
        </p:nvSpPr>
        <p:spPr bwMode="auto">
          <a:xfrm>
            <a:off x="3962400" y="6126163"/>
            <a:ext cx="10445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lnSpc>
                <a:spcPct val="50000"/>
              </a:lnSpc>
              <a:spcBef>
                <a:spcPct val="50000"/>
              </a:spcBef>
              <a:buFontTx/>
              <a:buNone/>
            </a:pPr>
            <a:r>
              <a:rPr lang="en-US" altLang="en-US" sz="1400" b="1"/>
              <a:t>Manure</a:t>
            </a:r>
          </a:p>
        </p:txBody>
      </p:sp>
      <p:sp>
        <p:nvSpPr>
          <p:cNvPr id="138266" name="Text Box 28"/>
          <p:cNvSpPr txBox="1">
            <a:spLocks noChangeArrowheads="1"/>
          </p:cNvSpPr>
          <p:nvPr/>
        </p:nvSpPr>
        <p:spPr bwMode="auto">
          <a:xfrm>
            <a:off x="2667000" y="376396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lnSpc>
                <a:spcPct val="50000"/>
              </a:lnSpc>
              <a:spcBef>
                <a:spcPct val="50000"/>
              </a:spcBef>
              <a:buFontTx/>
              <a:buNone/>
            </a:pPr>
            <a:r>
              <a:rPr lang="en-US" altLang="en-US" sz="1400" b="1"/>
              <a:t>Manure</a:t>
            </a:r>
            <a:endParaRPr lang="en-US" altLang="en-US"/>
          </a:p>
        </p:txBody>
      </p:sp>
      <p:sp>
        <p:nvSpPr>
          <p:cNvPr id="138267" name="Text Box 29"/>
          <p:cNvSpPr txBox="1">
            <a:spLocks noChangeArrowheads="1"/>
          </p:cNvSpPr>
          <p:nvPr/>
        </p:nvSpPr>
        <p:spPr bwMode="auto">
          <a:xfrm>
            <a:off x="2209800" y="2484438"/>
            <a:ext cx="1066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lnSpc>
                <a:spcPct val="50000"/>
              </a:lnSpc>
              <a:spcBef>
                <a:spcPct val="50000"/>
              </a:spcBef>
              <a:buFontTx/>
              <a:buNone/>
            </a:pPr>
            <a:r>
              <a:rPr lang="en-US" altLang="en-US" sz="1400" b="1"/>
              <a:t>Male</a:t>
            </a:r>
          </a:p>
          <a:p>
            <a:pPr algn="ctr" eaLnBrk="1" hangingPunct="1">
              <a:lnSpc>
                <a:spcPct val="50000"/>
              </a:lnSpc>
              <a:spcBef>
                <a:spcPct val="50000"/>
              </a:spcBef>
              <a:buFontTx/>
              <a:buNone/>
            </a:pPr>
            <a:r>
              <a:rPr lang="en-US" altLang="en-US" sz="1400" b="1"/>
              <a:t>Animals</a:t>
            </a:r>
          </a:p>
        </p:txBody>
      </p:sp>
      <p:sp>
        <p:nvSpPr>
          <p:cNvPr id="138268" name="AutoShape 30"/>
          <p:cNvSpPr>
            <a:spLocks noChangeArrowheads="1"/>
          </p:cNvSpPr>
          <p:nvPr/>
        </p:nvSpPr>
        <p:spPr bwMode="auto">
          <a:xfrm>
            <a:off x="7239000" y="5029200"/>
            <a:ext cx="976313" cy="838200"/>
          </a:xfrm>
          <a:prstGeom prst="homePlate">
            <a:avLst>
              <a:gd name="adj" fmla="val 29119"/>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8269" name="Text Box 31"/>
          <p:cNvSpPr txBox="1">
            <a:spLocks noChangeArrowheads="1"/>
          </p:cNvSpPr>
          <p:nvPr/>
        </p:nvSpPr>
        <p:spPr bwMode="auto">
          <a:xfrm>
            <a:off x="8305800" y="4632325"/>
            <a:ext cx="457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sz="4000" b="1"/>
              <a:t>$$$</a:t>
            </a:r>
          </a:p>
        </p:txBody>
      </p:sp>
      <p:pic>
        <p:nvPicPr>
          <p:cNvPr id="138270" name="Picture 33" descr="69-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238" y="1066800"/>
            <a:ext cx="13255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46DF8ED-8283-4CC8-B1CF-3651A35AA11E}" type="slidenum">
              <a:rPr lang="en-US" altLang="en-US" sz="1400"/>
              <a:pPr eaLnBrk="1" hangingPunct="1"/>
              <a:t>133</a:t>
            </a:fld>
            <a:endParaRPr lang="en-US" altLang="en-US" sz="1400"/>
          </a:p>
        </p:txBody>
      </p:sp>
      <p:sp>
        <p:nvSpPr>
          <p:cNvPr id="139267" name="Rectangle 2"/>
          <p:cNvSpPr>
            <a:spLocks noGrp="1" noChangeArrowheads="1"/>
          </p:cNvSpPr>
          <p:nvPr>
            <p:ph type="title"/>
          </p:nvPr>
        </p:nvSpPr>
        <p:spPr/>
        <p:txBody>
          <a:bodyPr/>
          <a:lstStyle/>
          <a:p>
            <a:pPr eaLnBrk="1" hangingPunct="1"/>
            <a:r>
              <a:rPr lang="en-US" altLang="en-US"/>
              <a:t>Impediments to Ideal Model</a:t>
            </a:r>
          </a:p>
        </p:txBody>
      </p:sp>
      <p:sp>
        <p:nvSpPr>
          <p:cNvPr id="139268" name="Rectangle 3"/>
          <p:cNvSpPr>
            <a:spLocks noGrp="1" noChangeArrowheads="1"/>
          </p:cNvSpPr>
          <p:nvPr>
            <p:ph type="body" idx="1"/>
          </p:nvPr>
        </p:nvSpPr>
        <p:spPr>
          <a:xfrm>
            <a:off x="155575" y="912813"/>
            <a:ext cx="8683625" cy="5484812"/>
          </a:xfrm>
        </p:spPr>
        <p:txBody>
          <a:bodyPr/>
          <a:lstStyle/>
          <a:p>
            <a:pPr eaLnBrk="1" hangingPunct="1">
              <a:spcBef>
                <a:spcPct val="50000"/>
              </a:spcBef>
            </a:pPr>
            <a:r>
              <a:rPr lang="en-US" altLang="en-US"/>
              <a:t>Health Laws</a:t>
            </a:r>
          </a:p>
          <a:p>
            <a:pPr eaLnBrk="1" hangingPunct="1">
              <a:spcBef>
                <a:spcPct val="50000"/>
              </a:spcBef>
            </a:pPr>
            <a:r>
              <a:rPr lang="en-US" altLang="en-US"/>
              <a:t>Biased, capricious permitting process</a:t>
            </a:r>
          </a:p>
          <a:p>
            <a:pPr eaLnBrk="1" hangingPunct="1">
              <a:spcBef>
                <a:spcPct val="50000"/>
              </a:spcBef>
            </a:pPr>
            <a:r>
              <a:rPr lang="en-US" altLang="en-US"/>
              <a:t>Zoning Laws</a:t>
            </a:r>
          </a:p>
          <a:p>
            <a:pPr eaLnBrk="1" hangingPunct="1">
              <a:spcBef>
                <a:spcPct val="50000"/>
              </a:spcBef>
            </a:pPr>
            <a:r>
              <a:rPr lang="en-US" altLang="en-US"/>
              <a:t>National Animal Identification System (NAIS) — The Fulfillment of the Marxist Dream</a:t>
            </a:r>
          </a:p>
          <a:p>
            <a:pPr eaLnBrk="1" hangingPunct="1">
              <a:spcBef>
                <a:spcPct val="50000"/>
              </a:spcBef>
            </a:pPr>
            <a:r>
              <a:rPr lang="en-US" altLang="en-US"/>
              <a:t>Looming Food Safety Legislation, HR 2749, S 510—would it give FDA jurisdiction over raw milk sales?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A279D9F-6C3E-419F-A5B0-9DAE21737755}" type="slidenum">
              <a:rPr lang="en-US" altLang="en-US" sz="1400"/>
              <a:pPr eaLnBrk="1" hangingPunct="1"/>
              <a:t>134</a:t>
            </a:fld>
            <a:endParaRPr lang="en-US" altLang="en-US" sz="1400"/>
          </a:p>
        </p:txBody>
      </p:sp>
      <p:sp>
        <p:nvSpPr>
          <p:cNvPr id="140291" name="Rectangle 2"/>
          <p:cNvSpPr>
            <a:spLocks noGrp="1" noChangeArrowheads="1"/>
          </p:cNvSpPr>
          <p:nvPr>
            <p:ph type="title"/>
          </p:nvPr>
        </p:nvSpPr>
        <p:spPr/>
        <p:txBody>
          <a:bodyPr/>
          <a:lstStyle/>
          <a:p>
            <a:pPr eaLnBrk="1" hangingPunct="1"/>
            <a:r>
              <a:rPr lang="en-US" altLang="en-US"/>
              <a:t>Animals as Units of Production</a:t>
            </a:r>
          </a:p>
        </p:txBody>
      </p:sp>
      <p:sp>
        <p:nvSpPr>
          <p:cNvPr id="140292" name="Rectangle 3"/>
          <p:cNvSpPr>
            <a:spLocks noGrp="1" noChangeArrowheads="1"/>
          </p:cNvSpPr>
          <p:nvPr>
            <p:ph type="body" idx="1"/>
          </p:nvPr>
        </p:nvSpPr>
        <p:spPr/>
        <p:txBody>
          <a:bodyPr/>
          <a:lstStyle/>
          <a:p>
            <a:pPr eaLnBrk="1" hangingPunct="1">
              <a:buFontTx/>
              <a:buNone/>
            </a:pPr>
            <a:r>
              <a:rPr lang="en-US" altLang="en-US"/>
              <a:t>Key provision of Marx’s </a:t>
            </a:r>
            <a:r>
              <a:rPr lang="en-US" altLang="en-US" i="1"/>
              <a:t>Communist Manifesto</a:t>
            </a:r>
          </a:p>
        </p:txBody>
      </p:sp>
      <p:pic>
        <p:nvPicPr>
          <p:cNvPr id="140293" name="Picture 4" descr="46-cowstr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733800" cy="2676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0294" name="Picture 6" descr="46b-pigsconf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752600"/>
            <a:ext cx="4038600" cy="2636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AA0B81C-5812-42A1-A0CD-D4D86272B8BC}" type="slidenum">
              <a:rPr lang="en-US" altLang="en-US" sz="1400"/>
              <a:pPr eaLnBrk="1" hangingPunct="1"/>
              <a:t>135</a:t>
            </a:fld>
            <a:endParaRPr lang="en-US" altLang="en-US" sz="1400"/>
          </a:p>
        </p:txBody>
      </p:sp>
      <p:sp>
        <p:nvSpPr>
          <p:cNvPr id="141315" name="Rectangle 2"/>
          <p:cNvSpPr>
            <a:spLocks noGrp="1" noChangeArrowheads="1"/>
          </p:cNvSpPr>
          <p:nvPr>
            <p:ph type="title"/>
          </p:nvPr>
        </p:nvSpPr>
        <p:spPr/>
        <p:txBody>
          <a:bodyPr/>
          <a:lstStyle/>
          <a:p>
            <a:pPr eaLnBrk="1" hangingPunct="1"/>
            <a:r>
              <a:rPr lang="en-US" altLang="en-US"/>
              <a:t>Industrial Crimes, Especially For Agriculture</a:t>
            </a:r>
          </a:p>
        </p:txBody>
      </p:sp>
      <p:sp>
        <p:nvSpPr>
          <p:cNvPr id="141316" name="Rectangle 3"/>
          <p:cNvSpPr>
            <a:spLocks noGrp="1" noChangeArrowheads="1"/>
          </p:cNvSpPr>
          <p:nvPr>
            <p:ph type="body" idx="1"/>
          </p:nvPr>
        </p:nvSpPr>
        <p:spPr/>
        <p:txBody>
          <a:bodyPr/>
          <a:lstStyle/>
          <a:p>
            <a:pPr eaLnBrk="1" hangingPunct="1">
              <a:spcBef>
                <a:spcPct val="50000"/>
              </a:spcBef>
              <a:buFontTx/>
              <a:buNone/>
            </a:pPr>
            <a:r>
              <a:rPr lang="en-US" altLang="en-US" sz="2800"/>
              <a:t>Another key provision of Marx’s </a:t>
            </a:r>
            <a:r>
              <a:rPr lang="en-US" altLang="en-US" sz="2800" i="1"/>
              <a:t>Communist Manifesto</a:t>
            </a:r>
          </a:p>
          <a:p>
            <a:pPr eaLnBrk="1" hangingPunct="1">
              <a:spcBef>
                <a:spcPct val="50000"/>
              </a:spcBef>
              <a:buFontTx/>
              <a:buNone/>
            </a:pPr>
            <a:endParaRPr lang="en-US" altLang="en-US" sz="2800"/>
          </a:p>
          <a:p>
            <a:pPr eaLnBrk="1" hangingPunct="1">
              <a:spcBef>
                <a:spcPct val="50000"/>
              </a:spcBef>
              <a:buFontTx/>
              <a:buNone/>
            </a:pPr>
            <a:endParaRPr lang="en-US" altLang="en-US" sz="2800"/>
          </a:p>
          <a:p>
            <a:pPr eaLnBrk="1" hangingPunct="1">
              <a:spcBef>
                <a:spcPct val="50000"/>
              </a:spcBef>
              <a:buFontTx/>
              <a:buNone/>
            </a:pPr>
            <a:endParaRPr lang="en-US" altLang="en-US" sz="2800"/>
          </a:p>
          <a:p>
            <a:pPr eaLnBrk="1" hangingPunct="1">
              <a:spcBef>
                <a:spcPct val="50000"/>
              </a:spcBef>
              <a:buFontTx/>
              <a:buNone/>
            </a:pPr>
            <a:endParaRPr lang="en-US" altLang="en-US" sz="2800"/>
          </a:p>
          <a:p>
            <a:pPr eaLnBrk="1" hangingPunct="1">
              <a:spcBef>
                <a:spcPct val="50000"/>
              </a:spcBef>
              <a:buFontTx/>
              <a:buNone/>
            </a:pPr>
            <a:endParaRPr lang="en-US" altLang="en-US" sz="2800"/>
          </a:p>
          <a:p>
            <a:pPr eaLnBrk="1" hangingPunct="1">
              <a:spcBef>
                <a:spcPct val="50000"/>
              </a:spcBef>
              <a:buFontTx/>
              <a:buNone/>
            </a:pPr>
            <a:endParaRPr lang="en-US" altLang="en-US" sz="2800"/>
          </a:p>
          <a:p>
            <a:pPr algn="ctr" eaLnBrk="1" hangingPunct="1">
              <a:spcBef>
                <a:spcPct val="50000"/>
              </a:spcBef>
              <a:buFontTx/>
              <a:buNone/>
            </a:pPr>
            <a:r>
              <a:rPr lang="en-US" altLang="en-US" sz="2800"/>
              <a:t>Photos from raid of Michael Schmidt’s farm </a:t>
            </a:r>
            <a:br>
              <a:rPr lang="en-US" altLang="en-US" sz="2800"/>
            </a:br>
            <a:r>
              <a:rPr lang="en-US" altLang="en-US" sz="2800"/>
              <a:t>in Ontario, Canada, November 21, 2006</a:t>
            </a:r>
          </a:p>
        </p:txBody>
      </p:sp>
      <p:pic>
        <p:nvPicPr>
          <p:cNvPr id="141317" name="Picture 4" descr="schmid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533525"/>
            <a:ext cx="486251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5" descr="schmid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388" y="1525588"/>
            <a:ext cx="2741612"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D1873B4-1B6E-44EB-9A62-8409743D3F4E}" type="slidenum">
              <a:rPr lang="en-US" altLang="en-US" sz="1400"/>
              <a:pPr eaLnBrk="1" hangingPunct="1"/>
              <a:t>136</a:t>
            </a:fld>
            <a:endParaRPr lang="en-US" altLang="en-US" sz="1400"/>
          </a:p>
        </p:txBody>
      </p:sp>
      <p:sp>
        <p:nvSpPr>
          <p:cNvPr id="142339" name="Rectangle 2"/>
          <p:cNvSpPr>
            <a:spLocks noGrp="1" noChangeArrowheads="1"/>
          </p:cNvSpPr>
          <p:nvPr>
            <p:ph type="title"/>
          </p:nvPr>
        </p:nvSpPr>
        <p:spPr/>
        <p:txBody>
          <a:bodyPr/>
          <a:lstStyle/>
          <a:p>
            <a:pPr eaLnBrk="1" hangingPunct="1"/>
            <a:r>
              <a:rPr lang="en-US" altLang="en-US"/>
              <a:t>NAIS — The Agenda</a:t>
            </a:r>
          </a:p>
        </p:txBody>
      </p:sp>
      <p:sp>
        <p:nvSpPr>
          <p:cNvPr id="142340" name="Rectangle 3"/>
          <p:cNvSpPr>
            <a:spLocks noGrp="1" noChangeArrowheads="1"/>
          </p:cNvSpPr>
          <p:nvPr>
            <p:ph type="body" idx="1"/>
          </p:nvPr>
        </p:nvSpPr>
        <p:spPr/>
        <p:txBody>
          <a:bodyPr/>
          <a:lstStyle/>
          <a:p>
            <a:pPr eaLnBrk="1" hangingPunct="1">
              <a:spcBef>
                <a:spcPct val="50000"/>
              </a:spcBef>
            </a:pPr>
            <a:r>
              <a:rPr lang="en-US" altLang="en-US" sz="4000"/>
              <a:t>NAIS is designed to eliminate grass-based livestock through the enforcement of industrial crimes for agriculture.</a:t>
            </a:r>
          </a:p>
          <a:p>
            <a:pPr eaLnBrk="1" hangingPunct="1">
              <a:spcBef>
                <a:spcPct val="50000"/>
              </a:spcBef>
            </a:pPr>
            <a:r>
              <a:rPr lang="en-US" altLang="en-US" sz="4000"/>
              <a:t>It is the industry’s attempt to eliminate the emerging competition from pasture-based farms.</a:t>
            </a:r>
          </a:p>
          <a:p>
            <a:pPr eaLnBrk="1" hangingPunct="1"/>
            <a:endParaRPr lang="en-US"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tLang="en-US"/>
              <a:t>The Milk Industry</a:t>
            </a:r>
          </a:p>
        </p:txBody>
      </p:sp>
      <p:sp>
        <p:nvSpPr>
          <p:cNvPr id="143363" name="Content Placeholder 2"/>
          <p:cNvSpPr>
            <a:spLocks noGrp="1"/>
          </p:cNvSpPr>
          <p:nvPr>
            <p:ph idx="1"/>
          </p:nvPr>
        </p:nvSpPr>
        <p:spPr/>
        <p:txBody>
          <a:bodyPr/>
          <a:lstStyle/>
          <a:p>
            <a:r>
              <a:rPr lang="en-US" altLang="en-US"/>
              <a:t>Concentrated in four companies: Land O’Lakes, Foremost, Dean Foods, Dairy Farmers of America. </a:t>
            </a:r>
          </a:p>
          <a:p>
            <a:r>
              <a:rPr lang="en-US" altLang="en-US"/>
              <a:t>CEOs typically make over $1 million per year</a:t>
            </a:r>
          </a:p>
          <a:p>
            <a:r>
              <a:rPr lang="en-US" altLang="en-US"/>
              <a:t>Powerful behind-the-scenes lobbying group</a:t>
            </a:r>
          </a:p>
          <a:p>
            <a:r>
              <a:rPr lang="en-US" altLang="en-US"/>
              <a:t>Opposes competition of raw milk, especially as it allows farmers to get a higher price for their milk.</a:t>
            </a:r>
          </a:p>
        </p:txBody>
      </p:sp>
      <p:sp>
        <p:nvSpPr>
          <p:cNvPr id="143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6489BC4-5F28-4EB4-9A2C-EE637D62F75D}" type="slidenum">
              <a:rPr lang="en-US" altLang="en-US" sz="1400"/>
              <a:pPr eaLnBrk="1" hangingPunct="1"/>
              <a:t>137</a:t>
            </a:fld>
            <a:endParaRPr lang="en-US" altLang="en-US" sz="14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en-US"/>
              <a:t>Example of Dairy Industry Clout</a:t>
            </a:r>
          </a:p>
        </p:txBody>
      </p:sp>
      <p:sp>
        <p:nvSpPr>
          <p:cNvPr id="144387" name="Content Placeholder 2"/>
          <p:cNvSpPr>
            <a:spLocks noGrp="1"/>
          </p:cNvSpPr>
          <p:nvPr>
            <p:ph idx="1"/>
          </p:nvPr>
        </p:nvSpPr>
        <p:spPr/>
        <p:txBody>
          <a:bodyPr/>
          <a:lstStyle/>
          <a:p>
            <a:r>
              <a:rPr lang="en-US" altLang="en-US" sz="2600"/>
              <a:t>In January, 2008, Martha Stewart aired a segment about raw milk at Smith Family Farm in Maine.</a:t>
            </a:r>
          </a:p>
          <a:p>
            <a:r>
              <a:rPr lang="en-US" altLang="en-US" sz="2600"/>
              <a:t>The milk industry then conducted “outreach” with Stewart to “educate” her on the dangers of raw milk consumption. </a:t>
            </a:r>
          </a:p>
          <a:p>
            <a:r>
              <a:rPr lang="en-US" altLang="en-US" sz="2600"/>
              <a:t>“We discussed our concerns with Stewart’s producers at length, and were provided assurances that she will not talk about raw milk throughout her partnership with MilkPEP [Milk Processors Education Program] and additionally, that she will consider changing her overall position and commentary on raw milk in the future. </a:t>
            </a:r>
          </a:p>
          <a:p>
            <a:pPr>
              <a:buFontTx/>
              <a:buNone/>
            </a:pPr>
            <a:r>
              <a:rPr lang="en-US" altLang="en-US" sz="1400"/>
              <a:t>					(Midwest Dairy Association Update, March 2008)</a:t>
            </a:r>
          </a:p>
        </p:txBody>
      </p:sp>
      <p:sp>
        <p:nvSpPr>
          <p:cNvPr id="144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946368D-4F07-4844-9E67-DD6B35A2AC55}" type="slidenum">
              <a:rPr lang="en-US" altLang="en-US" sz="1400"/>
              <a:pPr eaLnBrk="1" hangingPunct="1"/>
              <a:t>138</a:t>
            </a:fld>
            <a:endParaRPr lang="en-US" altLang="en-US" sz="14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altLang="en-US"/>
              <a:t>The Good News!</a:t>
            </a:r>
          </a:p>
        </p:txBody>
      </p:sp>
      <p:sp>
        <p:nvSpPr>
          <p:cNvPr id="145411" name="Content Placeholder 2"/>
          <p:cNvSpPr>
            <a:spLocks noGrp="1"/>
          </p:cNvSpPr>
          <p:nvPr>
            <p:ph idx="1"/>
          </p:nvPr>
        </p:nvSpPr>
        <p:spPr/>
        <p:txBody>
          <a:bodyPr/>
          <a:lstStyle/>
          <a:p>
            <a:r>
              <a:rPr lang="en-US" altLang="en-US" sz="2400"/>
              <a:t>Retail Sales of Raw Milk:  Allowed in 8 states (CA, WA, AZ, NM, SC, ME, PA, CT)</a:t>
            </a:r>
          </a:p>
          <a:p>
            <a:r>
              <a:rPr lang="en-US" altLang="en-US" sz="2400"/>
              <a:t>On-Farm Sales of Raw Milk:  About 28 states.</a:t>
            </a:r>
          </a:p>
          <a:p>
            <a:r>
              <a:rPr lang="en-US" altLang="en-US" sz="2400"/>
              <a:t>Raw Milk as Pet Food:  Available in 4 states (GA, NC, FL, ND)</a:t>
            </a:r>
          </a:p>
          <a:p>
            <a:r>
              <a:rPr lang="en-US" altLang="en-US" sz="2400"/>
              <a:t>Raw Milk widely available through cow-boarding or farm-share agreements in WI, MI, TN, VA, CO, OH, IN.</a:t>
            </a:r>
          </a:p>
          <a:p>
            <a:r>
              <a:rPr lang="en-US" altLang="en-US" sz="2400"/>
              <a:t>Worst state laws for raw milk: HI, MD, RI, NJ, NV, ID, WV, IA, MT, WY. (Yet Raw milk from Pennsylvania widely available in MD and NJ.) </a:t>
            </a:r>
          </a:p>
          <a:p>
            <a:r>
              <a:rPr lang="en-US" altLang="en-US" sz="2400"/>
              <a:t>Raw milk easily available in about 42 states.</a:t>
            </a:r>
          </a:p>
          <a:p>
            <a:endParaRPr lang="en-US" altLang="en-US" sz="1800"/>
          </a:p>
          <a:p>
            <a:endParaRPr lang="en-US" altLang="en-US" sz="1800"/>
          </a:p>
        </p:txBody>
      </p:sp>
      <p:sp>
        <p:nvSpPr>
          <p:cNvPr id="145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F9D3093-AAEA-436F-955D-F9FF1832CDE4}" type="slidenum">
              <a:rPr lang="en-US" altLang="en-US" sz="1400"/>
              <a:pPr eaLnBrk="1" hangingPunct="1"/>
              <a:t>139</a:t>
            </a:fld>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What is Pasteurization?</a:t>
            </a:r>
          </a:p>
        </p:txBody>
      </p:sp>
      <p:sp>
        <p:nvSpPr>
          <p:cNvPr id="17411" name="Content Placeholder 2"/>
          <p:cNvSpPr>
            <a:spLocks noGrp="1"/>
          </p:cNvSpPr>
          <p:nvPr>
            <p:ph idx="1"/>
          </p:nvPr>
        </p:nvSpPr>
        <p:spPr/>
        <p:txBody>
          <a:bodyPr/>
          <a:lstStyle/>
          <a:p>
            <a:pPr marL="346075">
              <a:spcBef>
                <a:spcPts val="575"/>
              </a:spcBef>
            </a:pPr>
            <a:r>
              <a:rPr lang="en-US" altLang="en-US" sz="2400"/>
              <a:t>PASTEURIZATION is a process that slows microbial growth in food. </a:t>
            </a:r>
          </a:p>
          <a:p>
            <a:pPr marL="346075">
              <a:spcBef>
                <a:spcPts val="575"/>
              </a:spcBef>
            </a:pPr>
            <a:r>
              <a:rPr lang="en-US" altLang="en-US" sz="2400"/>
              <a:t>NOT INTENDED TO KILL ALL PATHOGENS: Pasteurization is not intended to kill all pathogenic micro-organisms in the food or liquid, but aims to reduce the number of viable pathogens so they are unlikely to cause disease.</a:t>
            </a:r>
          </a:p>
          <a:p>
            <a:pPr marL="346075">
              <a:spcBef>
                <a:spcPts val="575"/>
              </a:spcBef>
            </a:pPr>
            <a:r>
              <a:rPr lang="en-US" altLang="en-US" sz="2400"/>
              <a:t>TWO MAIN TYPES of pasteurization used today:</a:t>
            </a:r>
          </a:p>
          <a:p>
            <a:pPr marL="1374775" lvl="3" indent="-457200">
              <a:spcBef>
                <a:spcPts val="575"/>
              </a:spcBef>
              <a:buFontTx/>
              <a:buNone/>
            </a:pPr>
            <a:r>
              <a:rPr lang="en-US" altLang="en-US"/>
              <a:t>1.  High Temperature/Short Time (HTST): 161</a:t>
            </a:r>
            <a:r>
              <a:rPr lang="en-US" altLang="en-US" baseline="30000"/>
              <a:t>o</a:t>
            </a:r>
            <a:r>
              <a:rPr lang="en-US" altLang="en-US"/>
              <a:t> F for 15-20 seconds  </a:t>
            </a:r>
          </a:p>
          <a:p>
            <a:pPr marL="1374775" lvl="3" indent="-457200">
              <a:spcBef>
                <a:spcPts val="575"/>
              </a:spcBef>
              <a:buFontTx/>
              <a:buNone/>
            </a:pPr>
            <a:r>
              <a:rPr lang="en-US" altLang="en-US"/>
              <a:t>2.  Ultra-Heat Treated (UHT): 280</a:t>
            </a:r>
            <a:r>
              <a:rPr lang="en-US" altLang="en-US" baseline="30000"/>
              <a:t>o</a:t>
            </a:r>
            <a:r>
              <a:rPr lang="en-US" altLang="en-US"/>
              <a:t> F for fraction of second</a:t>
            </a:r>
          </a:p>
          <a:p>
            <a:pPr marL="346075" lvl="1">
              <a:spcBef>
                <a:spcPts val="575"/>
              </a:spcBef>
              <a:buFont typeface="Arial" panose="020B0604020202020204" pitchFamily="34" charset="0"/>
              <a:buChar char="•"/>
            </a:pPr>
            <a:r>
              <a:rPr lang="en-US" altLang="en-US" sz="2400"/>
              <a:t>RAPID HEATING: Both treatments involve rapid heating by forcing the milk between super heated stainless steel plates.</a:t>
            </a:r>
          </a:p>
          <a:p>
            <a:pPr marL="346075" lvl="1">
              <a:spcBef>
                <a:spcPts val="575"/>
              </a:spcBef>
              <a:buFont typeface="Arial" panose="020B0604020202020204" pitchFamily="34" charset="0"/>
              <a:buChar char="•"/>
            </a:pPr>
            <a:endParaRPr lang="en-US" altLang="en-US" sz="2400"/>
          </a:p>
          <a:p>
            <a:pPr marL="346075" lvl="1">
              <a:spcBef>
                <a:spcPts val="575"/>
              </a:spcBef>
              <a:buFontTx/>
              <a:buNone/>
            </a:pPr>
            <a:r>
              <a:rPr lang="en-US" altLang="en-US" sz="1400"/>
              <a:t>						http://en.wikipedia.org/wiki/Pasteurization</a:t>
            </a: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7035BF1-F178-489D-A734-8CE2DB042CAA}" type="slidenum">
              <a:rPr lang="en-US" altLang="en-US" sz="1400"/>
              <a:pPr eaLnBrk="1" hangingPunct="1"/>
              <a:t>14</a:t>
            </a:fld>
            <a:endParaRPr lang="en-US" altLang="en-US" sz="14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altLang="en-US"/>
              <a:t>Raw Milk in Europe</a:t>
            </a:r>
          </a:p>
        </p:txBody>
      </p:sp>
      <p:sp>
        <p:nvSpPr>
          <p:cNvPr id="146435" name="Content Placeholder 2"/>
          <p:cNvSpPr>
            <a:spLocks noGrp="1"/>
          </p:cNvSpPr>
          <p:nvPr>
            <p:ph idx="1"/>
          </p:nvPr>
        </p:nvSpPr>
        <p:spPr>
          <a:xfrm>
            <a:off x="155575" y="912813"/>
            <a:ext cx="8912225" cy="2820987"/>
          </a:xfrm>
        </p:spPr>
        <p:txBody>
          <a:bodyPr/>
          <a:lstStyle/>
          <a:p>
            <a:r>
              <a:rPr lang="en-US" altLang="en-US"/>
              <a:t>Legal in England and Wales – the royal family drinks raw milk!</a:t>
            </a:r>
          </a:p>
          <a:p>
            <a:r>
              <a:rPr lang="en-US" altLang="en-US"/>
              <a:t>Widely available in continental Europe through vending machines. . . even in schools!</a:t>
            </a:r>
          </a:p>
          <a:p>
            <a:endParaRPr lang="en-US" altLang="en-US"/>
          </a:p>
          <a:p>
            <a:endParaRPr lang="en-US" altLang="en-US"/>
          </a:p>
          <a:p>
            <a:endParaRPr lang="en-US" altLang="en-US"/>
          </a:p>
          <a:p>
            <a:endParaRPr lang="en-US" altLang="en-US"/>
          </a:p>
          <a:p>
            <a:endParaRPr lang="en-US" altLang="en-US"/>
          </a:p>
          <a:p>
            <a:r>
              <a:rPr lang="en-US" altLang="en-US"/>
              <a:t>Hard to get in Scandinavia, Ireland.</a:t>
            </a:r>
          </a:p>
        </p:txBody>
      </p:sp>
      <p:sp>
        <p:nvSpPr>
          <p:cNvPr id="146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71BB31B-172E-4BEE-A02F-157D3B13D295}" type="slidenum">
              <a:rPr lang="en-US" altLang="en-US" sz="1400"/>
              <a:pPr eaLnBrk="1" hangingPunct="1"/>
              <a:t>140</a:t>
            </a:fld>
            <a:endParaRPr lang="en-US" altLang="en-US" sz="1400"/>
          </a:p>
        </p:txBody>
      </p:sp>
      <p:pic>
        <p:nvPicPr>
          <p:cNvPr id="146437" name="Picture 7" descr="120_Immagine_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9" descr="Box_300_al_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00400"/>
            <a:ext cx="17097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LatteCrud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429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0" name="TextBox 8"/>
          <p:cNvSpPr txBox="1">
            <a:spLocks noChangeArrowheads="1"/>
          </p:cNvSpPr>
          <p:nvPr/>
        </p:nvSpPr>
        <p:spPr bwMode="auto">
          <a:xfrm>
            <a:off x="2590800" y="5410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1800"/>
              <a:t>Raw milk on the Vittoria Veneto!</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71D6C7C-5B78-465D-A842-85A4730D329F}" type="slidenum">
              <a:rPr lang="en-US" altLang="en-US" sz="1400"/>
              <a:pPr eaLnBrk="1" hangingPunct="1"/>
              <a:t>141</a:t>
            </a:fld>
            <a:endParaRPr lang="en-US" altLang="en-US" sz="1400"/>
          </a:p>
        </p:txBody>
      </p:sp>
      <p:sp>
        <p:nvSpPr>
          <p:cNvPr id="147459" name="Rectangle 2"/>
          <p:cNvSpPr>
            <a:spLocks noGrp="1" noChangeArrowheads="1"/>
          </p:cNvSpPr>
          <p:nvPr>
            <p:ph type="title"/>
          </p:nvPr>
        </p:nvSpPr>
        <p:spPr/>
        <p:txBody>
          <a:bodyPr/>
          <a:lstStyle/>
          <a:p>
            <a:pPr eaLnBrk="1" hangingPunct="1"/>
            <a:r>
              <a:rPr lang="en-US" altLang="en-US" sz="2800"/>
              <a:t>Farm-To-Consumer Legal Defense Fund (FTCLDF)</a:t>
            </a:r>
          </a:p>
        </p:txBody>
      </p:sp>
      <p:sp>
        <p:nvSpPr>
          <p:cNvPr id="147460" name="Rectangle 3"/>
          <p:cNvSpPr>
            <a:spLocks noGrp="1" noChangeArrowheads="1"/>
          </p:cNvSpPr>
          <p:nvPr>
            <p:ph type="body" idx="1"/>
          </p:nvPr>
        </p:nvSpPr>
        <p:spPr>
          <a:xfrm>
            <a:off x="155575" y="912813"/>
            <a:ext cx="8912225" cy="3430587"/>
          </a:xfrm>
        </p:spPr>
        <p:txBody>
          <a:bodyPr/>
          <a:lstStyle/>
          <a:p>
            <a:pPr eaLnBrk="1" hangingPunct="1">
              <a:spcBef>
                <a:spcPct val="50000"/>
              </a:spcBef>
            </a:pPr>
            <a:r>
              <a:rPr lang="en-US" altLang="en-US" sz="2800"/>
              <a:t>Legal Defense for Small Farmers</a:t>
            </a:r>
          </a:p>
          <a:p>
            <a:pPr lvl="1" eaLnBrk="1" hangingPunct="1">
              <a:spcBef>
                <a:spcPct val="50000"/>
              </a:spcBef>
              <a:buFontTx/>
              <a:buNone/>
            </a:pPr>
            <a:r>
              <a:rPr lang="en-US" altLang="en-US" sz="2400"/>
              <a:t>	Raw Milk Protection</a:t>
            </a:r>
          </a:p>
          <a:p>
            <a:pPr lvl="1" eaLnBrk="1" hangingPunct="1">
              <a:spcBef>
                <a:spcPct val="50000"/>
              </a:spcBef>
              <a:buFontTx/>
              <a:buNone/>
            </a:pPr>
            <a:r>
              <a:rPr lang="en-US" altLang="en-US" sz="2400"/>
              <a:t>	Right to On-Farm Processing and Direct Sales</a:t>
            </a:r>
          </a:p>
          <a:p>
            <a:pPr lvl="1" eaLnBrk="1" hangingPunct="1">
              <a:spcBef>
                <a:spcPct val="50000"/>
              </a:spcBef>
              <a:buFontTx/>
              <a:buNone/>
            </a:pPr>
            <a:r>
              <a:rPr lang="en-US" altLang="en-US" sz="2400"/>
              <a:t>	Legal Opposition to NAIS</a:t>
            </a:r>
          </a:p>
          <a:p>
            <a:pPr lvl="1" eaLnBrk="1" hangingPunct="1">
              <a:spcBef>
                <a:spcPct val="50000"/>
              </a:spcBef>
              <a:buFontTx/>
              <a:buNone/>
            </a:pPr>
            <a:r>
              <a:rPr lang="en-US" altLang="en-US" sz="2400"/>
              <a:t>	Help with farm-share and cow-share programs</a:t>
            </a:r>
          </a:p>
          <a:p>
            <a:pPr eaLnBrk="1" hangingPunct="1">
              <a:spcBef>
                <a:spcPct val="50000"/>
              </a:spcBef>
            </a:pPr>
            <a:r>
              <a:rPr lang="en-US" altLang="en-US" sz="2800"/>
              <a:t>Recent legal successes in Ohio, New York, Pennsylvania, California</a:t>
            </a:r>
          </a:p>
          <a:p>
            <a:pPr eaLnBrk="1" hangingPunct="1">
              <a:spcBef>
                <a:spcPct val="50000"/>
              </a:spcBef>
            </a:pPr>
            <a:r>
              <a:rPr lang="en-US" altLang="en-US" sz="2800"/>
              <a:t>Website: farmtoconsumer.org</a:t>
            </a:r>
          </a:p>
          <a:p>
            <a:pPr eaLnBrk="1" hangingPunct="1">
              <a:spcBef>
                <a:spcPct val="50000"/>
              </a:spcBef>
            </a:pPr>
            <a:r>
              <a:rPr lang="en-US" altLang="en-US" sz="2800"/>
              <a:t>Phone: (703) 208-FARM</a:t>
            </a:r>
          </a:p>
          <a:p>
            <a:pPr eaLnBrk="1" hangingPunct="1">
              <a:buFontTx/>
              <a:buNone/>
            </a:pPr>
            <a:endParaRPr lang="en-US" altLang="en-US"/>
          </a:p>
        </p:txBody>
      </p:sp>
      <p:pic>
        <p:nvPicPr>
          <p:cNvPr id="147461" name="Picture 4" descr="xF2CLDF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191000"/>
            <a:ext cx="25304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6EC28B5-F8CA-454A-90D7-ADB543E4116A}" type="slidenum">
              <a:rPr lang="en-US" altLang="en-US" sz="1400"/>
              <a:pPr eaLnBrk="1" hangingPunct="1"/>
              <a:t>142</a:t>
            </a:fld>
            <a:endParaRPr lang="en-US" altLang="en-US" sz="1400"/>
          </a:p>
        </p:txBody>
      </p:sp>
      <p:sp>
        <p:nvSpPr>
          <p:cNvPr id="148483" name="Rectangle 3"/>
          <p:cNvSpPr>
            <a:spLocks noGrp="1" noChangeArrowheads="1"/>
          </p:cNvSpPr>
          <p:nvPr>
            <p:ph type="body" idx="1"/>
          </p:nvPr>
        </p:nvSpPr>
        <p:spPr/>
        <p:txBody>
          <a:bodyPr/>
          <a:lstStyle/>
          <a:p>
            <a:pPr indent="3175" eaLnBrk="1" hangingPunct="1">
              <a:spcBef>
                <a:spcPct val="50000"/>
              </a:spcBef>
              <a:buFontTx/>
              <a:buNone/>
            </a:pPr>
            <a:endParaRPr lang="en-US" altLang="en-US" sz="2400"/>
          </a:p>
          <a:p>
            <a:pPr indent="3175" eaLnBrk="1" hangingPunct="1">
              <a:spcBef>
                <a:spcPct val="50000"/>
              </a:spcBef>
              <a:buFontTx/>
              <a:buNone/>
            </a:pPr>
            <a:r>
              <a:rPr lang="en-US" altLang="en-US" sz="3600">
                <a:latin typeface="AvantGarde" pitchFamily="34" charset="0"/>
              </a:rPr>
              <a:t>All truth passes through three stages. </a:t>
            </a:r>
          </a:p>
          <a:p>
            <a:pPr indent="3175" eaLnBrk="1" hangingPunct="1">
              <a:spcBef>
                <a:spcPct val="50000"/>
              </a:spcBef>
              <a:buFontTx/>
              <a:buNone/>
            </a:pPr>
            <a:r>
              <a:rPr lang="en-US" altLang="en-US" sz="3600">
                <a:latin typeface="AvantGarde" pitchFamily="34" charset="0"/>
              </a:rPr>
              <a:t>First, it is ridiculed. </a:t>
            </a:r>
          </a:p>
          <a:p>
            <a:pPr indent="3175" eaLnBrk="1" hangingPunct="1">
              <a:spcBef>
                <a:spcPct val="50000"/>
              </a:spcBef>
              <a:buFontTx/>
              <a:buNone/>
            </a:pPr>
            <a:r>
              <a:rPr lang="en-US" altLang="en-US" sz="3600">
                <a:latin typeface="AvantGarde" pitchFamily="34" charset="0"/>
              </a:rPr>
              <a:t>Second, it is violently opposed. </a:t>
            </a:r>
          </a:p>
          <a:p>
            <a:pPr indent="3175" eaLnBrk="1" hangingPunct="1">
              <a:spcBef>
                <a:spcPct val="50000"/>
              </a:spcBef>
              <a:buFontTx/>
              <a:buNone/>
            </a:pPr>
            <a:r>
              <a:rPr lang="en-US" altLang="en-US" sz="3600">
                <a:latin typeface="AvantGarde" pitchFamily="34" charset="0"/>
              </a:rPr>
              <a:t>Third, it is accepted as self-evident.</a:t>
            </a:r>
          </a:p>
          <a:p>
            <a:pPr indent="3175" algn="r" eaLnBrk="1" hangingPunct="1">
              <a:spcBef>
                <a:spcPct val="50000"/>
              </a:spcBef>
              <a:buFontTx/>
              <a:buNone/>
            </a:pPr>
            <a:r>
              <a:rPr lang="en-US" altLang="en-US">
                <a:solidFill>
                  <a:schemeClr val="tx2"/>
                </a:solidFill>
                <a:latin typeface="AvantGarde" pitchFamily="34" charset="0"/>
              </a:rPr>
              <a:t>—Arthur Schopenhauer</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D32D892-77C3-44A4-9B17-50A1FD54121B}" type="slidenum">
              <a:rPr lang="en-US" altLang="en-US" sz="1400"/>
              <a:pPr eaLnBrk="1" hangingPunct="1"/>
              <a:t>143</a:t>
            </a:fld>
            <a:endParaRPr lang="en-US" altLang="en-US" sz="1400"/>
          </a:p>
        </p:txBody>
      </p:sp>
      <p:sp>
        <p:nvSpPr>
          <p:cNvPr id="149507" name="Rectangle 2"/>
          <p:cNvSpPr>
            <a:spLocks noGrp="1" noChangeArrowheads="1"/>
          </p:cNvSpPr>
          <p:nvPr>
            <p:ph type="title"/>
          </p:nvPr>
        </p:nvSpPr>
        <p:spPr/>
        <p:txBody>
          <a:bodyPr/>
          <a:lstStyle/>
          <a:p>
            <a:pPr eaLnBrk="1" hangingPunct="1"/>
            <a:r>
              <a:rPr lang="en-US" altLang="en-US"/>
              <a:t>Resources</a:t>
            </a:r>
          </a:p>
        </p:txBody>
      </p:sp>
      <p:sp>
        <p:nvSpPr>
          <p:cNvPr id="149508" name="Rectangle 3"/>
          <p:cNvSpPr>
            <a:spLocks noGrp="1" noChangeArrowheads="1"/>
          </p:cNvSpPr>
          <p:nvPr>
            <p:ph type="body" idx="1"/>
          </p:nvPr>
        </p:nvSpPr>
        <p:spPr/>
        <p:txBody>
          <a:bodyPr/>
          <a:lstStyle/>
          <a:p>
            <a:pPr marL="53975" indent="3175" algn="ctr" defTabSz="509588" eaLnBrk="1" hangingPunct="1">
              <a:spcBef>
                <a:spcPct val="50000"/>
              </a:spcBef>
              <a:buFontTx/>
              <a:buNone/>
            </a:pPr>
            <a:endParaRPr lang="en-US" altLang="en-US" sz="1200" b="1">
              <a:latin typeface="AvantGarde" pitchFamily="34" charset="0"/>
            </a:endParaRPr>
          </a:p>
          <a:p>
            <a:pPr marL="53975" indent="3175" algn="ctr" defTabSz="509588" eaLnBrk="1" hangingPunct="1">
              <a:spcBef>
                <a:spcPct val="50000"/>
              </a:spcBef>
              <a:buFontTx/>
              <a:buNone/>
            </a:pPr>
            <a:r>
              <a:rPr lang="en-US" altLang="en-US" sz="3600" b="1">
                <a:latin typeface="AvantGarde" pitchFamily="34" charset="0"/>
              </a:rPr>
              <a:t>The Weston A. Price Foundation</a:t>
            </a:r>
            <a:br>
              <a:rPr lang="en-US" altLang="en-US" sz="3600" b="1" i="1">
                <a:latin typeface="AvantGarde" pitchFamily="34" charset="0"/>
              </a:rPr>
            </a:br>
            <a:r>
              <a:rPr lang="en-US" altLang="en-US" sz="3600">
                <a:latin typeface="AvantGarde" pitchFamily="34" charset="0"/>
              </a:rPr>
              <a:t>westonaprice.org</a:t>
            </a:r>
            <a:r>
              <a:rPr lang="en-US" altLang="en-US" sz="3600" b="1">
                <a:latin typeface="AvantGarde" pitchFamily="34" charset="0"/>
              </a:rPr>
              <a:t> </a:t>
            </a:r>
            <a:endParaRPr lang="en-US" altLang="en-US" sz="2400" b="1">
              <a:latin typeface="AvantGarde" pitchFamily="34" charset="0"/>
            </a:endParaRPr>
          </a:p>
          <a:p>
            <a:pPr marL="53975" indent="3175" defTabSz="509588" eaLnBrk="1" hangingPunct="1"/>
            <a:endParaRPr lang="en-US" altLang="en-US" sz="1200">
              <a:latin typeface="AvantGarde" pitchFamily="34" charset="0"/>
            </a:endParaRPr>
          </a:p>
          <a:p>
            <a:pPr marL="4916488" lvl="1" defTabSz="509588" eaLnBrk="1" hangingPunct="1">
              <a:spcBef>
                <a:spcPct val="50000"/>
              </a:spcBef>
              <a:buFontTx/>
              <a:buNone/>
            </a:pPr>
            <a:r>
              <a:rPr lang="en-US" altLang="en-US">
                <a:latin typeface="AvantGarde" pitchFamily="34" charset="0"/>
              </a:rPr>
              <a:t>Quarterly Magazine</a:t>
            </a:r>
          </a:p>
          <a:p>
            <a:pPr marL="4916488" lvl="1" defTabSz="509588" eaLnBrk="1" hangingPunct="1">
              <a:spcBef>
                <a:spcPct val="50000"/>
              </a:spcBef>
              <a:buFontTx/>
              <a:buNone/>
            </a:pPr>
            <a:r>
              <a:rPr lang="en-US" altLang="en-US">
                <a:latin typeface="AvantGarde" pitchFamily="34" charset="0"/>
              </a:rPr>
              <a:t>Informational Brochures</a:t>
            </a:r>
          </a:p>
          <a:p>
            <a:pPr marL="4916488" lvl="1" defTabSz="509588" eaLnBrk="1" hangingPunct="1">
              <a:spcBef>
                <a:spcPct val="50000"/>
              </a:spcBef>
              <a:buFontTx/>
              <a:buNone/>
            </a:pPr>
            <a:r>
              <a:rPr lang="en-US" altLang="en-US">
                <a:latin typeface="AvantGarde" pitchFamily="34" charset="0"/>
              </a:rPr>
              <a:t>Yearly Shopping Guide</a:t>
            </a:r>
          </a:p>
          <a:p>
            <a:pPr marL="4916488" lvl="1" defTabSz="509588" eaLnBrk="1" hangingPunct="1">
              <a:spcBef>
                <a:spcPct val="50000"/>
              </a:spcBef>
              <a:buFontTx/>
              <a:buNone/>
            </a:pPr>
            <a:r>
              <a:rPr lang="en-US" altLang="en-US">
                <a:latin typeface="AvantGarde" pitchFamily="34" charset="0"/>
              </a:rPr>
              <a:t>Annual Conference</a:t>
            </a:r>
          </a:p>
          <a:p>
            <a:pPr marL="4916488" lvl="1" defTabSz="509588" eaLnBrk="1" hangingPunct="1">
              <a:spcBef>
                <a:spcPct val="50000"/>
              </a:spcBef>
              <a:buFontTx/>
              <a:buNone/>
            </a:pPr>
            <a:r>
              <a:rPr lang="en-US" altLang="en-US">
                <a:latin typeface="AvantGarde" pitchFamily="34" charset="0"/>
              </a:rPr>
              <a:t>Local Chapters</a:t>
            </a:r>
          </a:p>
        </p:txBody>
      </p:sp>
      <p:pic>
        <p:nvPicPr>
          <p:cNvPr id="149509" name="Picture 5" descr="BULKeducationalpack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3927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7" descr="bann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14413"/>
            <a:ext cx="91440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altLang="en-US"/>
              <a:t>Resources</a:t>
            </a:r>
          </a:p>
        </p:txBody>
      </p:sp>
      <p:sp>
        <p:nvSpPr>
          <p:cNvPr id="150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817F1DC-999D-4F06-AD2D-41A1F9411E3F}" type="slidenum">
              <a:rPr lang="en-US" altLang="en-US" sz="1400"/>
              <a:pPr eaLnBrk="1" hangingPunct="1"/>
              <a:t>144</a:t>
            </a:fld>
            <a:endParaRPr lang="en-US" altLang="en-US" sz="1400"/>
          </a:p>
        </p:txBody>
      </p:sp>
      <p:pic>
        <p:nvPicPr>
          <p:cNvPr id="150532" name="Picture 8" descr="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Content Placeholder 9"/>
          <p:cNvSpPr>
            <a:spLocks noGrp="1"/>
          </p:cNvSpPr>
          <p:nvPr>
            <p:ph idx="1"/>
          </p:nvPr>
        </p:nvSpPr>
        <p:spPr>
          <a:xfrm flipH="1">
            <a:off x="228600" y="5943600"/>
            <a:ext cx="9372600" cy="609600"/>
          </a:xfrm>
        </p:spPr>
        <p:txBody>
          <a:bodyPr/>
          <a:lstStyle/>
          <a:p>
            <a:pPr>
              <a:buFontTx/>
              <a:buNone/>
            </a:pPr>
            <a:r>
              <a:rPr lang="en-US" altLang="en-US"/>
              <a:t>	  Healthy Baby Issue	Heart Disease Issue</a:t>
            </a:r>
          </a:p>
        </p:txBody>
      </p:sp>
      <p:pic>
        <p:nvPicPr>
          <p:cNvPr id="150534" name="Picture 9" descr="slide133pic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2103438"/>
            <a:ext cx="2990850" cy="3840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0535" name="Picture 10" descr="slide133pic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03438"/>
            <a:ext cx="2990850" cy="3840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FE28072-6509-4875-AC23-3695E352AA5A}" type="slidenum">
              <a:rPr lang="en-US" altLang="en-US" sz="1400"/>
              <a:pPr eaLnBrk="1" hangingPunct="1"/>
              <a:t>145</a:t>
            </a:fld>
            <a:endParaRPr lang="en-US" altLang="en-US" sz="1400"/>
          </a:p>
        </p:txBody>
      </p:sp>
      <p:sp>
        <p:nvSpPr>
          <p:cNvPr id="151555" name="Rectangle 2"/>
          <p:cNvSpPr>
            <a:spLocks noGrp="1" noChangeArrowheads="1"/>
          </p:cNvSpPr>
          <p:nvPr>
            <p:ph type="title"/>
          </p:nvPr>
        </p:nvSpPr>
        <p:spPr/>
        <p:txBody>
          <a:bodyPr/>
          <a:lstStyle/>
          <a:p>
            <a:pPr eaLnBrk="1" hangingPunct="1"/>
            <a:r>
              <a:rPr lang="en-US" altLang="en-US"/>
              <a:t>Resources</a:t>
            </a:r>
          </a:p>
        </p:txBody>
      </p:sp>
      <p:sp>
        <p:nvSpPr>
          <p:cNvPr id="151556" name="Rectangle 3"/>
          <p:cNvSpPr>
            <a:spLocks noGrp="1" noChangeArrowheads="1"/>
          </p:cNvSpPr>
          <p:nvPr>
            <p:ph type="body" idx="1"/>
          </p:nvPr>
        </p:nvSpPr>
        <p:spPr/>
        <p:txBody>
          <a:bodyPr/>
          <a:lstStyle/>
          <a:p>
            <a:pPr marL="53975" indent="3175" algn="ctr" defTabSz="509588" eaLnBrk="1" hangingPunct="1">
              <a:spcBef>
                <a:spcPct val="50000"/>
              </a:spcBef>
              <a:buFontTx/>
              <a:buNone/>
            </a:pPr>
            <a:endParaRPr lang="en-US" altLang="en-US" sz="1200" b="1">
              <a:latin typeface="AvantGarde" pitchFamily="34" charset="0"/>
            </a:endParaRPr>
          </a:p>
          <a:p>
            <a:pPr marL="2857500" lvl="1" indent="0" algn="ctr" defTabSz="509588" eaLnBrk="1" hangingPunct="1">
              <a:spcBef>
                <a:spcPct val="0"/>
              </a:spcBef>
              <a:buFontTx/>
              <a:buNone/>
            </a:pPr>
            <a:endParaRPr lang="en-US" altLang="en-US" b="1">
              <a:latin typeface="AvantGarde" pitchFamily="34" charset="0"/>
            </a:endParaRPr>
          </a:p>
          <a:p>
            <a:pPr marL="2857500" lvl="1" indent="0" algn="ctr" defTabSz="509588" eaLnBrk="1" hangingPunct="1">
              <a:spcBef>
                <a:spcPct val="0"/>
              </a:spcBef>
              <a:buFontTx/>
              <a:buNone/>
            </a:pPr>
            <a:endParaRPr lang="en-US" altLang="en-US" b="1">
              <a:latin typeface="AvantGarde" pitchFamily="34" charset="0"/>
            </a:endParaRPr>
          </a:p>
          <a:p>
            <a:pPr marL="2857500" lvl="1" indent="0" algn="ctr" defTabSz="509588" eaLnBrk="1" hangingPunct="1">
              <a:spcBef>
                <a:spcPct val="0"/>
              </a:spcBef>
              <a:buFontTx/>
              <a:buNone/>
            </a:pPr>
            <a:r>
              <a:rPr lang="en-US" altLang="en-US" sz="3600" b="1">
                <a:latin typeface="AvantGarde" pitchFamily="34" charset="0"/>
              </a:rPr>
              <a:t>A Campaign for Real Milk</a:t>
            </a:r>
          </a:p>
          <a:p>
            <a:pPr marL="2857500" lvl="1" indent="0" algn="ctr" defTabSz="509588" eaLnBrk="1" hangingPunct="1">
              <a:spcBef>
                <a:spcPct val="0"/>
              </a:spcBef>
              <a:buFontTx/>
              <a:buNone/>
            </a:pPr>
            <a:r>
              <a:rPr lang="en-US" altLang="en-US" sz="3600">
                <a:latin typeface="AvantGarde" pitchFamily="34" charset="0"/>
              </a:rPr>
              <a:t>realmilk.com</a:t>
            </a:r>
          </a:p>
          <a:p>
            <a:pPr marL="2857500" lvl="1" indent="0" algn="ctr" defTabSz="509588" eaLnBrk="1" hangingPunct="1">
              <a:spcBef>
                <a:spcPct val="0"/>
              </a:spcBef>
              <a:buFontTx/>
              <a:buNone/>
            </a:pPr>
            <a:r>
              <a:rPr lang="en-US" altLang="en-US" sz="2400">
                <a:latin typeface="AvantGarde" pitchFamily="34" charset="0"/>
              </a:rPr>
              <a:t>A Project of the </a:t>
            </a:r>
          </a:p>
          <a:p>
            <a:pPr marL="2857500" lvl="1" indent="0" algn="ctr" defTabSz="509588" eaLnBrk="1" hangingPunct="1">
              <a:spcBef>
                <a:spcPct val="0"/>
              </a:spcBef>
              <a:buFontTx/>
              <a:buNone/>
            </a:pPr>
            <a:r>
              <a:rPr lang="en-US" altLang="en-US" sz="2400">
                <a:latin typeface="AvantGarde" pitchFamily="34" charset="0"/>
              </a:rPr>
              <a:t>Weston A. Price Foundation</a:t>
            </a:r>
          </a:p>
          <a:p>
            <a:pPr marL="2857500" lvl="1" indent="0" algn="ctr" defTabSz="509588" eaLnBrk="1" hangingPunct="1">
              <a:spcBef>
                <a:spcPct val="0"/>
              </a:spcBef>
              <a:buFontTx/>
              <a:buNone/>
            </a:pPr>
            <a:endParaRPr lang="en-US" altLang="en-US" sz="3600">
              <a:latin typeface="AvantGarde" pitchFamily="34" charset="0"/>
            </a:endParaRPr>
          </a:p>
          <a:p>
            <a:pPr marL="2857500" lvl="1" indent="0" algn="ctr" defTabSz="509588" eaLnBrk="1" hangingPunct="1">
              <a:spcBef>
                <a:spcPct val="0"/>
              </a:spcBef>
              <a:buFontTx/>
              <a:buNone/>
            </a:pPr>
            <a:r>
              <a:rPr lang="en-US" altLang="en-US">
                <a:latin typeface="AvantGarde" pitchFamily="34" charset="0"/>
              </a:rPr>
              <a:t>Many articles on </a:t>
            </a:r>
            <a:br>
              <a:rPr lang="en-US" altLang="en-US">
                <a:latin typeface="AvantGarde" pitchFamily="34" charset="0"/>
              </a:rPr>
            </a:br>
            <a:r>
              <a:rPr lang="en-US" altLang="en-US">
                <a:latin typeface="AvantGarde" pitchFamily="34" charset="0"/>
              </a:rPr>
              <a:t>raw milk and raw cheese; </a:t>
            </a:r>
            <a:br>
              <a:rPr lang="en-US" altLang="en-US">
                <a:latin typeface="AvantGarde" pitchFamily="34" charset="0"/>
              </a:rPr>
            </a:br>
            <a:r>
              <a:rPr lang="en-US" altLang="en-US">
                <a:latin typeface="AvantGarde" pitchFamily="34" charset="0"/>
              </a:rPr>
              <a:t>sources for raw milk.</a:t>
            </a:r>
          </a:p>
        </p:txBody>
      </p:sp>
      <p:pic>
        <p:nvPicPr>
          <p:cNvPr id="151557" name="Picture 5" descr="Trad3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27098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F31870E-E49A-49E5-BEA6-7A00CC74E3CB}" type="slidenum">
              <a:rPr lang="en-US" altLang="en-US" sz="1400"/>
              <a:pPr eaLnBrk="1" hangingPunct="1"/>
              <a:t>146</a:t>
            </a:fld>
            <a:endParaRPr lang="en-US" altLang="en-US" sz="1400"/>
          </a:p>
        </p:txBody>
      </p:sp>
      <p:sp>
        <p:nvSpPr>
          <p:cNvPr id="152579" name="Rectangle 2"/>
          <p:cNvSpPr>
            <a:spLocks noGrp="1" noChangeArrowheads="1"/>
          </p:cNvSpPr>
          <p:nvPr>
            <p:ph type="title"/>
          </p:nvPr>
        </p:nvSpPr>
        <p:spPr/>
        <p:txBody>
          <a:bodyPr/>
          <a:lstStyle/>
          <a:p>
            <a:pPr eaLnBrk="1" hangingPunct="1"/>
            <a:r>
              <a:rPr lang="en-US" altLang="en-US"/>
              <a:t>Resources</a:t>
            </a:r>
          </a:p>
        </p:txBody>
      </p:sp>
      <p:sp>
        <p:nvSpPr>
          <p:cNvPr id="152580" name="Rectangle 3"/>
          <p:cNvSpPr>
            <a:spLocks noGrp="1" noChangeArrowheads="1"/>
          </p:cNvSpPr>
          <p:nvPr>
            <p:ph type="body" idx="1"/>
          </p:nvPr>
        </p:nvSpPr>
        <p:spPr/>
        <p:txBody>
          <a:bodyPr/>
          <a:lstStyle/>
          <a:p>
            <a:pPr marL="3030538" indent="0" algn="ctr" eaLnBrk="1" hangingPunct="1">
              <a:spcBef>
                <a:spcPct val="0"/>
              </a:spcBef>
              <a:buFontTx/>
              <a:buNone/>
              <a:tabLst>
                <a:tab pos="2973388" algn="r"/>
              </a:tabLst>
            </a:pPr>
            <a:endParaRPr lang="en-US" altLang="en-US" sz="1200" b="1" i="1">
              <a:latin typeface="AvantGarde" pitchFamily="34" charset="0"/>
            </a:endParaRPr>
          </a:p>
          <a:p>
            <a:pPr marL="3030538" indent="0" algn="ctr" eaLnBrk="1" hangingPunct="1">
              <a:spcBef>
                <a:spcPct val="0"/>
              </a:spcBef>
              <a:buFontTx/>
              <a:buNone/>
              <a:tabLst>
                <a:tab pos="2973388" algn="r"/>
              </a:tabLst>
            </a:pPr>
            <a:endParaRPr lang="en-US" altLang="en-US" b="1" i="1">
              <a:latin typeface="AvantGarde" pitchFamily="34" charset="0"/>
            </a:endParaRPr>
          </a:p>
          <a:p>
            <a:pPr marL="3030538" indent="0" algn="ctr" eaLnBrk="1" hangingPunct="1">
              <a:spcBef>
                <a:spcPct val="0"/>
              </a:spcBef>
              <a:buFontTx/>
              <a:buNone/>
              <a:tabLst>
                <a:tab pos="2973388" algn="r"/>
              </a:tabLst>
            </a:pPr>
            <a:endParaRPr lang="en-US" altLang="en-US" b="1" i="1">
              <a:latin typeface="AvantGarde" pitchFamily="34" charset="0"/>
            </a:endParaRPr>
          </a:p>
          <a:p>
            <a:pPr marL="3030538" indent="0" algn="ctr" eaLnBrk="1" hangingPunct="1">
              <a:spcBef>
                <a:spcPct val="0"/>
              </a:spcBef>
              <a:buFontTx/>
              <a:buNone/>
              <a:tabLst>
                <a:tab pos="2973388" algn="r"/>
              </a:tabLst>
            </a:pPr>
            <a:r>
              <a:rPr lang="en-US" altLang="en-US" sz="3600" b="1" i="1">
                <a:latin typeface="AvantGarde" pitchFamily="34" charset="0"/>
              </a:rPr>
              <a:t>The Untold Story of Milk</a:t>
            </a:r>
            <a:br>
              <a:rPr lang="en-US" altLang="en-US" b="1" i="1">
                <a:latin typeface="AvantGarde" pitchFamily="34" charset="0"/>
              </a:rPr>
            </a:br>
            <a:r>
              <a:rPr lang="en-US" altLang="en-US" sz="2000">
                <a:latin typeface="AvantGarde" pitchFamily="34" charset="0"/>
              </a:rPr>
              <a:t>REVISED AND UPDATED</a:t>
            </a:r>
          </a:p>
          <a:p>
            <a:pPr marL="3030538" indent="0" algn="ctr" eaLnBrk="1" hangingPunct="1">
              <a:spcBef>
                <a:spcPct val="0"/>
              </a:spcBef>
              <a:buFontTx/>
              <a:buNone/>
              <a:tabLst>
                <a:tab pos="2973388" algn="r"/>
              </a:tabLst>
            </a:pPr>
            <a:r>
              <a:rPr lang="en-US" altLang="en-US" sz="2800">
                <a:latin typeface="AvantGarde" pitchFamily="34" charset="0"/>
              </a:rPr>
              <a:t>by Ron Schmid</a:t>
            </a:r>
          </a:p>
          <a:p>
            <a:pPr marL="3030538" indent="0" algn="ctr" eaLnBrk="1" hangingPunct="1">
              <a:spcBef>
                <a:spcPct val="0"/>
              </a:spcBef>
              <a:buFontTx/>
              <a:buNone/>
              <a:tabLst>
                <a:tab pos="2973388" algn="r"/>
              </a:tabLst>
            </a:pPr>
            <a:endParaRPr lang="en-US" altLang="en-US" sz="2800">
              <a:latin typeface="AvantGarde" pitchFamily="34" charset="0"/>
            </a:endParaRPr>
          </a:p>
          <a:p>
            <a:pPr marL="3030538" indent="0" algn="ctr" eaLnBrk="1" hangingPunct="1">
              <a:spcBef>
                <a:spcPct val="0"/>
              </a:spcBef>
              <a:buFontTx/>
              <a:buNone/>
              <a:tabLst>
                <a:tab pos="2973388" algn="r"/>
              </a:tabLst>
            </a:pPr>
            <a:r>
              <a:rPr lang="en-US" altLang="en-US" sz="2800">
                <a:latin typeface="AvantGarde" pitchFamily="34" charset="0"/>
              </a:rPr>
              <a:t>New Trends Publishing</a:t>
            </a:r>
          </a:p>
          <a:p>
            <a:pPr marL="3030538" indent="0" algn="ctr" eaLnBrk="1" hangingPunct="1">
              <a:spcBef>
                <a:spcPct val="0"/>
              </a:spcBef>
              <a:buFontTx/>
              <a:buNone/>
              <a:tabLst>
                <a:tab pos="2973388" algn="r"/>
              </a:tabLst>
            </a:pPr>
            <a:r>
              <a:rPr lang="en-US" altLang="en-US" sz="2800">
                <a:latin typeface="AvantGarde" pitchFamily="34" charset="0"/>
              </a:rPr>
              <a:t>newtrendspublishing.com</a:t>
            </a:r>
          </a:p>
          <a:p>
            <a:pPr marL="3030538" indent="0" algn="ctr" eaLnBrk="1" hangingPunct="1">
              <a:spcBef>
                <a:spcPct val="0"/>
              </a:spcBef>
              <a:buFontTx/>
              <a:buNone/>
              <a:tabLst>
                <a:tab pos="2973388" algn="r"/>
              </a:tabLst>
            </a:pPr>
            <a:r>
              <a:rPr lang="en-US" altLang="en-US" sz="2800">
                <a:latin typeface="AvantGarde" pitchFamily="34" charset="0"/>
              </a:rPr>
              <a:t>(877) 707-1776</a:t>
            </a:r>
          </a:p>
          <a:p>
            <a:pPr marL="3030538" indent="0" algn="ctr" eaLnBrk="1" hangingPunct="1">
              <a:spcBef>
                <a:spcPct val="0"/>
              </a:spcBef>
              <a:buFontTx/>
              <a:buNone/>
              <a:tabLst>
                <a:tab pos="2973388" algn="r"/>
              </a:tabLst>
            </a:pPr>
            <a:endParaRPr lang="en-US" altLang="en-US" sz="2800" b="1">
              <a:latin typeface="AvantGarde" pitchFamily="34" charset="0"/>
            </a:endParaRPr>
          </a:p>
          <a:p>
            <a:pPr marL="3030538" indent="0" eaLnBrk="1" hangingPunct="1">
              <a:tabLst>
                <a:tab pos="2973388" algn="r"/>
              </a:tabLst>
            </a:pPr>
            <a:endParaRPr lang="en-US" altLang="en-US">
              <a:latin typeface="AvantGarde" pitchFamily="34" charset="0"/>
            </a:endParaRPr>
          </a:p>
        </p:txBody>
      </p:sp>
      <p:pic>
        <p:nvPicPr>
          <p:cNvPr id="152581" name="Picture 5" descr="NewMilkBook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28654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6A44B4D-BC5A-4889-833C-16D050BD97D5}" type="slidenum">
              <a:rPr lang="en-US" altLang="en-US" sz="1400"/>
              <a:pPr eaLnBrk="1" hangingPunct="1"/>
              <a:t>147</a:t>
            </a:fld>
            <a:endParaRPr lang="en-US" altLang="en-US" sz="1400"/>
          </a:p>
        </p:txBody>
      </p:sp>
      <p:sp>
        <p:nvSpPr>
          <p:cNvPr id="153603" name="Rectangle 2"/>
          <p:cNvSpPr>
            <a:spLocks noGrp="1" noChangeArrowheads="1"/>
          </p:cNvSpPr>
          <p:nvPr>
            <p:ph type="title"/>
          </p:nvPr>
        </p:nvSpPr>
        <p:spPr/>
        <p:txBody>
          <a:bodyPr/>
          <a:lstStyle/>
          <a:p>
            <a:pPr eaLnBrk="1" hangingPunct="1"/>
            <a:r>
              <a:rPr lang="en-US" altLang="en-US"/>
              <a:t>Resources</a:t>
            </a:r>
          </a:p>
        </p:txBody>
      </p:sp>
      <p:sp>
        <p:nvSpPr>
          <p:cNvPr id="153604" name="Rectangle 3"/>
          <p:cNvSpPr>
            <a:spLocks noGrp="1" noChangeArrowheads="1"/>
          </p:cNvSpPr>
          <p:nvPr>
            <p:ph type="body" idx="1"/>
          </p:nvPr>
        </p:nvSpPr>
        <p:spPr/>
        <p:txBody>
          <a:bodyPr/>
          <a:lstStyle/>
          <a:p>
            <a:pPr algn="ctr" eaLnBrk="1" hangingPunct="1">
              <a:lnSpc>
                <a:spcPct val="90000"/>
              </a:lnSpc>
              <a:spcBef>
                <a:spcPct val="0"/>
              </a:spcBef>
              <a:buFontTx/>
              <a:buNone/>
            </a:pPr>
            <a:endParaRPr lang="en-US" altLang="en-US" sz="2800" b="1" i="1"/>
          </a:p>
          <a:p>
            <a:pPr algn="ctr" eaLnBrk="1" hangingPunct="1">
              <a:lnSpc>
                <a:spcPct val="90000"/>
              </a:lnSpc>
              <a:spcBef>
                <a:spcPct val="0"/>
              </a:spcBef>
              <a:buFontTx/>
              <a:buNone/>
            </a:pPr>
            <a:endParaRPr lang="en-US" altLang="en-US" sz="2800" b="1" i="1"/>
          </a:p>
          <a:p>
            <a:pPr algn="ctr" eaLnBrk="1" hangingPunct="1">
              <a:lnSpc>
                <a:spcPct val="90000"/>
              </a:lnSpc>
              <a:spcBef>
                <a:spcPct val="0"/>
              </a:spcBef>
              <a:buFontTx/>
              <a:buNone/>
            </a:pPr>
            <a:endParaRPr lang="en-US" altLang="en-US" sz="2800" b="1" i="1"/>
          </a:p>
          <a:p>
            <a:pPr algn="ctr" eaLnBrk="1" hangingPunct="1">
              <a:lnSpc>
                <a:spcPct val="90000"/>
              </a:lnSpc>
              <a:spcBef>
                <a:spcPct val="0"/>
              </a:spcBef>
              <a:buFontTx/>
              <a:buNone/>
            </a:pPr>
            <a:endParaRPr lang="en-US" altLang="en-US" sz="2800" b="1" i="1"/>
          </a:p>
          <a:p>
            <a:pPr algn="ctr" eaLnBrk="1" hangingPunct="1">
              <a:lnSpc>
                <a:spcPct val="90000"/>
              </a:lnSpc>
              <a:spcBef>
                <a:spcPct val="0"/>
              </a:spcBef>
              <a:buFontTx/>
              <a:buNone/>
            </a:pPr>
            <a:endParaRPr lang="en-US" altLang="en-US" sz="2800" b="1" i="1"/>
          </a:p>
          <a:p>
            <a:pPr algn="ctr" eaLnBrk="1" hangingPunct="1">
              <a:lnSpc>
                <a:spcPct val="90000"/>
              </a:lnSpc>
              <a:spcBef>
                <a:spcPct val="0"/>
              </a:spcBef>
              <a:buFontTx/>
              <a:buNone/>
            </a:pPr>
            <a:endParaRPr lang="en-US" altLang="en-US" sz="2800" b="1" i="1"/>
          </a:p>
          <a:p>
            <a:pPr algn="ctr" eaLnBrk="1" hangingPunct="1">
              <a:lnSpc>
                <a:spcPct val="90000"/>
              </a:lnSpc>
              <a:spcBef>
                <a:spcPct val="0"/>
              </a:spcBef>
              <a:buFontTx/>
              <a:buNone/>
            </a:pPr>
            <a:endParaRPr lang="en-US" altLang="en-US" sz="2800" b="1" i="1"/>
          </a:p>
          <a:p>
            <a:pPr algn="ctr" eaLnBrk="1" hangingPunct="1">
              <a:lnSpc>
                <a:spcPct val="90000"/>
              </a:lnSpc>
              <a:spcBef>
                <a:spcPct val="0"/>
              </a:spcBef>
              <a:buFontTx/>
              <a:buNone/>
            </a:pPr>
            <a:endParaRPr lang="en-US" altLang="en-US" sz="2800" b="1" i="1"/>
          </a:p>
          <a:p>
            <a:pPr algn="ctr" eaLnBrk="1" hangingPunct="1">
              <a:lnSpc>
                <a:spcPct val="90000"/>
              </a:lnSpc>
              <a:spcBef>
                <a:spcPct val="0"/>
              </a:spcBef>
              <a:buFontTx/>
              <a:buNone/>
            </a:pPr>
            <a:endParaRPr lang="en-US" altLang="en-US" b="1" i="1">
              <a:latin typeface="AvantGarde" pitchFamily="34" charset="0"/>
            </a:endParaRPr>
          </a:p>
          <a:p>
            <a:pPr algn="ctr" eaLnBrk="1" hangingPunct="1">
              <a:lnSpc>
                <a:spcPct val="90000"/>
              </a:lnSpc>
              <a:spcBef>
                <a:spcPct val="0"/>
              </a:spcBef>
              <a:buFontTx/>
              <a:buNone/>
            </a:pPr>
            <a:endParaRPr lang="en-US" altLang="en-US" b="1" i="1">
              <a:latin typeface="AvantGarde" pitchFamily="34" charset="0"/>
            </a:endParaRPr>
          </a:p>
          <a:p>
            <a:pPr algn="ctr" eaLnBrk="1" hangingPunct="1">
              <a:lnSpc>
                <a:spcPct val="90000"/>
              </a:lnSpc>
              <a:spcBef>
                <a:spcPct val="0"/>
              </a:spcBef>
              <a:buFontTx/>
              <a:buNone/>
            </a:pPr>
            <a:r>
              <a:rPr lang="en-US" altLang="en-US" b="1" i="1">
                <a:latin typeface="AvantGarde" pitchFamily="34" charset="0"/>
              </a:rPr>
              <a:t>Nutrition and Physical Degeneration</a:t>
            </a:r>
          </a:p>
          <a:p>
            <a:pPr algn="ctr" eaLnBrk="1" hangingPunct="1">
              <a:lnSpc>
                <a:spcPct val="90000"/>
              </a:lnSpc>
              <a:spcBef>
                <a:spcPct val="0"/>
              </a:spcBef>
              <a:buFontTx/>
              <a:buNone/>
            </a:pPr>
            <a:r>
              <a:rPr lang="en-US" altLang="en-US" sz="2800">
                <a:latin typeface="AvantGarde" pitchFamily="34" charset="0"/>
              </a:rPr>
              <a:t>Price-Pottenger Nutrition Foundation</a:t>
            </a:r>
          </a:p>
          <a:p>
            <a:pPr algn="ctr" eaLnBrk="1" hangingPunct="1">
              <a:lnSpc>
                <a:spcPct val="90000"/>
              </a:lnSpc>
              <a:spcBef>
                <a:spcPct val="0"/>
              </a:spcBef>
              <a:buFontTx/>
              <a:buNone/>
            </a:pPr>
            <a:r>
              <a:rPr lang="en-US" altLang="en-US" sz="2800">
                <a:latin typeface="AvantGarde" pitchFamily="34" charset="0"/>
              </a:rPr>
              <a:t>price-pottenger.org</a:t>
            </a:r>
          </a:p>
          <a:p>
            <a:pPr algn="ctr" eaLnBrk="1" hangingPunct="1">
              <a:lnSpc>
                <a:spcPct val="90000"/>
              </a:lnSpc>
              <a:spcBef>
                <a:spcPct val="0"/>
              </a:spcBef>
              <a:buFontTx/>
              <a:buNone/>
            </a:pPr>
            <a:r>
              <a:rPr lang="en-US" altLang="en-US" sz="2800">
                <a:latin typeface="AvantGarde" pitchFamily="34" charset="0"/>
              </a:rPr>
              <a:t>(619) 462-7600</a:t>
            </a:r>
          </a:p>
        </p:txBody>
      </p:sp>
      <p:pic>
        <p:nvPicPr>
          <p:cNvPr id="153605" name="Picture 4" descr="Trad1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143000"/>
            <a:ext cx="5475287" cy="3633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177FBB6-D183-4992-AEE8-C4EF62E94DDF}" type="slidenum">
              <a:rPr lang="en-US" altLang="en-US" sz="1400"/>
              <a:pPr eaLnBrk="1" hangingPunct="1"/>
              <a:t>148</a:t>
            </a:fld>
            <a:endParaRPr lang="en-US" altLang="en-US" sz="1400"/>
          </a:p>
        </p:txBody>
      </p:sp>
      <p:sp>
        <p:nvSpPr>
          <p:cNvPr id="154627" name="Rectangle 2"/>
          <p:cNvSpPr>
            <a:spLocks noGrp="1" noChangeArrowheads="1"/>
          </p:cNvSpPr>
          <p:nvPr>
            <p:ph type="title"/>
          </p:nvPr>
        </p:nvSpPr>
        <p:spPr/>
        <p:txBody>
          <a:bodyPr/>
          <a:lstStyle/>
          <a:p>
            <a:pPr eaLnBrk="1" hangingPunct="1"/>
            <a:r>
              <a:rPr lang="en-US" altLang="en-US"/>
              <a:t>Summary</a:t>
            </a:r>
          </a:p>
        </p:txBody>
      </p:sp>
      <p:sp>
        <p:nvSpPr>
          <p:cNvPr id="154628" name="Rectangle 3"/>
          <p:cNvSpPr>
            <a:spLocks noGrp="1" noChangeArrowheads="1"/>
          </p:cNvSpPr>
          <p:nvPr>
            <p:ph type="body" idx="1"/>
          </p:nvPr>
        </p:nvSpPr>
        <p:spPr/>
        <p:txBody>
          <a:bodyPr/>
          <a:lstStyle/>
          <a:p>
            <a:pPr marL="0" indent="0" algn="ctr" eaLnBrk="1" hangingPunct="1">
              <a:spcBef>
                <a:spcPct val="50000"/>
              </a:spcBef>
              <a:buFontTx/>
              <a:buNone/>
            </a:pPr>
            <a:r>
              <a:rPr lang="en-US" altLang="en-US" sz="2400"/>
              <a:t>Traditional diets </a:t>
            </a:r>
            <a:r>
              <a:rPr lang="en-US" altLang="en-US" sz="2400" i="1"/>
              <a:t>maximized</a:t>
            </a:r>
            <a:r>
              <a:rPr lang="en-US" altLang="en-US" sz="2400"/>
              <a:t> nutrients </a:t>
            </a:r>
            <a:br>
              <a:rPr lang="en-US" altLang="en-US" sz="2400"/>
            </a:br>
            <a:r>
              <a:rPr lang="en-US" altLang="en-US" sz="2400"/>
              <a:t>while modern diets </a:t>
            </a:r>
            <a:r>
              <a:rPr lang="en-US" altLang="en-US" sz="2400" i="1"/>
              <a:t>minimize </a:t>
            </a:r>
            <a:r>
              <a:rPr lang="en-US" altLang="en-US" sz="2400"/>
              <a:t>nutrients</a:t>
            </a:r>
          </a:p>
          <a:p>
            <a:pPr marL="0" indent="0" algn="ctr" eaLnBrk="1" hangingPunct="1">
              <a:spcBef>
                <a:spcPct val="0"/>
              </a:spcBef>
              <a:buFontTx/>
              <a:buNone/>
            </a:pPr>
            <a:endParaRPr lang="en-US" altLang="en-US" sz="1200"/>
          </a:p>
          <a:p>
            <a:pPr marL="0" indent="0" eaLnBrk="1" hangingPunct="1">
              <a:spcBef>
                <a:spcPct val="50000"/>
              </a:spcBef>
              <a:buFontTx/>
              <a:buNone/>
            </a:pPr>
            <a:r>
              <a:rPr lang="en-US" altLang="en-US" sz="1800"/>
              <a:t>	</a:t>
            </a:r>
            <a:r>
              <a:rPr lang="en-US" altLang="en-US" sz="1800" b="1"/>
              <a:t>TRADITIONAL DIETS			MODERN DIETS</a:t>
            </a:r>
          </a:p>
          <a:p>
            <a:pPr marL="0" indent="0" eaLnBrk="1" hangingPunct="1">
              <a:spcBef>
                <a:spcPct val="0"/>
              </a:spcBef>
              <a:buFontTx/>
              <a:buNone/>
            </a:pPr>
            <a:endParaRPr lang="en-US" altLang="en-US" sz="1200"/>
          </a:p>
          <a:p>
            <a:pPr marL="0" indent="0" eaLnBrk="1" hangingPunct="1">
              <a:lnSpc>
                <a:spcPct val="50000"/>
              </a:lnSpc>
              <a:spcBef>
                <a:spcPct val="50000"/>
              </a:spcBef>
              <a:buFontTx/>
              <a:buNone/>
            </a:pPr>
            <a:r>
              <a:rPr lang="en-US" altLang="en-US" sz="1800"/>
              <a:t>Foods from fertile soil			Foods from depleted soil</a:t>
            </a:r>
          </a:p>
          <a:p>
            <a:pPr marL="0" indent="0" eaLnBrk="1" hangingPunct="1">
              <a:lnSpc>
                <a:spcPct val="50000"/>
              </a:lnSpc>
              <a:spcBef>
                <a:spcPct val="50000"/>
              </a:spcBef>
              <a:buFontTx/>
              <a:buNone/>
            </a:pPr>
            <a:r>
              <a:rPr lang="en-US" altLang="en-US" sz="1800"/>
              <a:t>Choice of organ meats over muscle meats	Muscle meats, few organ meats</a:t>
            </a:r>
          </a:p>
          <a:p>
            <a:pPr marL="0" indent="0" eaLnBrk="1" hangingPunct="1">
              <a:lnSpc>
                <a:spcPct val="50000"/>
              </a:lnSpc>
              <a:spcBef>
                <a:spcPct val="50000"/>
              </a:spcBef>
              <a:buFontTx/>
              <a:buNone/>
            </a:pPr>
            <a:r>
              <a:rPr lang="en-US" altLang="en-US" sz="1800"/>
              <a:t>Animal fats				Vegetable oils</a:t>
            </a:r>
          </a:p>
          <a:p>
            <a:pPr marL="0" indent="0" eaLnBrk="1" hangingPunct="1">
              <a:lnSpc>
                <a:spcPct val="50000"/>
              </a:lnSpc>
              <a:spcBef>
                <a:spcPct val="50000"/>
              </a:spcBef>
              <a:buFontTx/>
              <a:buNone/>
            </a:pPr>
            <a:r>
              <a:rPr lang="en-US" altLang="en-US" sz="1800" b="1"/>
              <a:t>Animals on pasture			Animals in confinement</a:t>
            </a:r>
          </a:p>
          <a:p>
            <a:pPr marL="0" indent="0" eaLnBrk="1" hangingPunct="1">
              <a:lnSpc>
                <a:spcPct val="50000"/>
              </a:lnSpc>
              <a:spcBef>
                <a:spcPct val="50000"/>
              </a:spcBef>
              <a:buFontTx/>
              <a:buNone/>
            </a:pPr>
            <a:r>
              <a:rPr lang="en-US" altLang="en-US" sz="1800" b="1"/>
              <a:t>Dairy products raw and/or fermented	Dairy products pasteurized</a:t>
            </a:r>
          </a:p>
          <a:p>
            <a:pPr marL="0" indent="0" eaLnBrk="1" hangingPunct="1">
              <a:lnSpc>
                <a:spcPct val="50000"/>
              </a:lnSpc>
              <a:spcBef>
                <a:spcPct val="50000"/>
              </a:spcBef>
              <a:buFontTx/>
              <a:buNone/>
            </a:pPr>
            <a:r>
              <a:rPr lang="en-US" altLang="en-US" sz="1800"/>
              <a:t>Grains and legumes soaked/fermented	Grains refined and/or extruded</a:t>
            </a:r>
          </a:p>
          <a:p>
            <a:pPr marL="0" indent="0" eaLnBrk="1" hangingPunct="1">
              <a:lnSpc>
                <a:spcPct val="50000"/>
              </a:lnSpc>
              <a:spcBef>
                <a:spcPct val="50000"/>
              </a:spcBef>
              <a:buFontTx/>
              <a:buNone/>
            </a:pPr>
            <a:r>
              <a:rPr lang="en-US" altLang="en-US" sz="1800"/>
              <a:t>Bone broths				MSG, artificial flavorings</a:t>
            </a:r>
          </a:p>
          <a:p>
            <a:pPr marL="0" indent="0" eaLnBrk="1" hangingPunct="1">
              <a:lnSpc>
                <a:spcPct val="50000"/>
              </a:lnSpc>
              <a:spcBef>
                <a:spcPct val="50000"/>
              </a:spcBef>
              <a:buFontTx/>
              <a:buNone/>
            </a:pPr>
            <a:r>
              <a:rPr lang="en-US" altLang="en-US" sz="1800"/>
              <a:t>Unrefined sweeteners (honey, maple syrup)	Refined sweeteners</a:t>
            </a:r>
          </a:p>
          <a:p>
            <a:pPr marL="0" indent="0" eaLnBrk="1" hangingPunct="1">
              <a:lnSpc>
                <a:spcPct val="50000"/>
              </a:lnSpc>
              <a:spcBef>
                <a:spcPct val="50000"/>
              </a:spcBef>
              <a:buFontTx/>
              <a:buNone/>
            </a:pPr>
            <a:r>
              <a:rPr lang="en-US" altLang="en-US" sz="1800"/>
              <a:t>Lacto-fermented vegetables		Canned vegetables</a:t>
            </a:r>
          </a:p>
          <a:p>
            <a:pPr marL="0" indent="0" eaLnBrk="1" hangingPunct="1">
              <a:lnSpc>
                <a:spcPct val="50000"/>
              </a:lnSpc>
              <a:spcBef>
                <a:spcPct val="50000"/>
              </a:spcBef>
              <a:buFontTx/>
              <a:buNone/>
            </a:pPr>
            <a:r>
              <a:rPr lang="en-US" altLang="en-US" sz="1800"/>
              <a:t>Lacto-fermented beverages		Modern soft drinks</a:t>
            </a:r>
          </a:p>
          <a:p>
            <a:pPr marL="0" indent="0" eaLnBrk="1" hangingPunct="1">
              <a:lnSpc>
                <a:spcPct val="50000"/>
              </a:lnSpc>
              <a:spcBef>
                <a:spcPct val="50000"/>
              </a:spcBef>
              <a:buFontTx/>
              <a:buNone/>
            </a:pPr>
            <a:r>
              <a:rPr lang="en-US" altLang="en-US" sz="1800"/>
              <a:t>Unrefined salt				Refined salt</a:t>
            </a:r>
          </a:p>
          <a:p>
            <a:pPr marL="0" indent="0" eaLnBrk="1" hangingPunct="1">
              <a:lnSpc>
                <a:spcPct val="50000"/>
              </a:lnSpc>
              <a:spcBef>
                <a:spcPct val="50000"/>
              </a:spcBef>
              <a:buFontTx/>
              <a:buNone/>
            </a:pPr>
            <a:r>
              <a:rPr lang="en-US" altLang="en-US" sz="1800"/>
              <a:t>Natural vitamins in foods                                Synthetic vitamins added to foods</a:t>
            </a:r>
          </a:p>
          <a:p>
            <a:pPr marL="0" indent="0" eaLnBrk="1" hangingPunct="1">
              <a:lnSpc>
                <a:spcPct val="50000"/>
              </a:lnSpc>
              <a:spcBef>
                <a:spcPct val="50000"/>
              </a:spcBef>
              <a:buFontTx/>
              <a:buNone/>
            </a:pPr>
            <a:r>
              <a:rPr lang="en-US" altLang="en-US" sz="1800"/>
              <a:t>Traditional cooking			Microwave, irradiation</a:t>
            </a:r>
          </a:p>
          <a:p>
            <a:pPr marL="0" indent="0" eaLnBrk="1" hangingPunct="1">
              <a:lnSpc>
                <a:spcPct val="50000"/>
              </a:lnSpc>
              <a:spcBef>
                <a:spcPct val="50000"/>
              </a:spcBef>
              <a:buFontTx/>
              <a:buNone/>
            </a:pPr>
            <a:r>
              <a:rPr lang="en-US" altLang="en-US" sz="1800"/>
              <a:t>Traditional seeds/open pollination		Hybrid seeds, GMO seeds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Coliforms – not the same as pathogens</a:t>
            </a:r>
          </a:p>
        </p:txBody>
      </p:sp>
      <p:sp>
        <p:nvSpPr>
          <p:cNvPr id="18435" name="Content Placeholder 2"/>
          <p:cNvSpPr>
            <a:spLocks noGrp="1"/>
          </p:cNvSpPr>
          <p:nvPr>
            <p:ph idx="1"/>
          </p:nvPr>
        </p:nvSpPr>
        <p:spPr/>
        <p:txBody>
          <a:bodyPr/>
          <a:lstStyle/>
          <a:p>
            <a:r>
              <a:rPr lang="en-US" altLang="en-US" sz="2200"/>
              <a:t>Rod-shaped bacteria found everywhere in the environment, including the gut, the feces, soil, water and plants.</a:t>
            </a:r>
          </a:p>
          <a:p>
            <a:r>
              <a:rPr lang="en-US" altLang="en-US" sz="2200"/>
              <a:t>Four main groups: </a:t>
            </a:r>
            <a:r>
              <a:rPr lang="en-US" altLang="en-US" sz="2200" i="1"/>
              <a:t>E.coli, Kiebsiella, Enterobacter, Citrobacter</a:t>
            </a:r>
            <a:r>
              <a:rPr lang="en-US" altLang="en-US" sz="2200"/>
              <a:t>.</a:t>
            </a:r>
          </a:p>
          <a:p>
            <a:r>
              <a:rPr lang="en-US" altLang="en-US" sz="2200"/>
              <a:t>Key characteristic: ferment lactose into lactic-acid.</a:t>
            </a:r>
          </a:p>
          <a:p>
            <a:r>
              <a:rPr lang="en-US" altLang="en-US" sz="2200"/>
              <a:t>“. . . Research results have shown that total coliforms may not be an appropriate bacterial indicator of fecal pollution.”</a:t>
            </a:r>
          </a:p>
          <a:p>
            <a:r>
              <a:rPr lang="en-US" altLang="en-US" sz="2200"/>
              <a:t>“. . . Significant concentrations of coliforms in distribution systems do not represent a health risk to water consumers.”</a:t>
            </a:r>
          </a:p>
          <a:p>
            <a:r>
              <a:rPr lang="en-US" altLang="en-US" sz="2200"/>
              <a:t>“With few exceptions, coliforms themselves are not considered to be a health risk. . .”</a:t>
            </a:r>
          </a:p>
          <a:p>
            <a:r>
              <a:rPr lang="en-US" altLang="en-US" sz="2200"/>
              <a:t>“It is widely accepted that the total coliform group of bacteria is diverse and they can be considered normal inhabitants of many soil and water environments that have not been impacted by fecal pollution.”  </a:t>
            </a:r>
          </a:p>
          <a:p>
            <a:pPr>
              <a:buFontTx/>
              <a:buNone/>
            </a:pPr>
            <a:r>
              <a:rPr lang="en-US" altLang="en-US" sz="2400"/>
              <a:t>                                             </a:t>
            </a:r>
            <a:r>
              <a:rPr lang="en-US" altLang="en-US" sz="1000"/>
              <a:t>Stevens and others. Review of Coliforms, Australian Government, 10-11 April 2003</a:t>
            </a:r>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99701E9-0D0D-49B6-A333-5B7151E7B6E2}" type="slidenum">
              <a:rPr lang="en-US" altLang="en-US" sz="1400"/>
              <a:pPr eaLnBrk="1" hangingPunct="1"/>
              <a:t>15</a:t>
            </a:fld>
            <a:endParaRPr lang="en-US"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Coliforms in raw milk inhibit pathogen growth</a:t>
            </a:r>
          </a:p>
        </p:txBody>
      </p:sp>
      <p:sp>
        <p:nvSpPr>
          <p:cNvPr id="19459" name="Content Placeholder 2"/>
          <p:cNvSpPr>
            <a:spLocks noGrp="1"/>
          </p:cNvSpPr>
          <p:nvPr>
            <p:ph idx="1"/>
          </p:nvPr>
        </p:nvSpPr>
        <p:spPr/>
        <p:txBody>
          <a:bodyPr/>
          <a:lstStyle/>
          <a:p>
            <a:r>
              <a:rPr lang="en-US" altLang="en-US" i="1"/>
              <a:t>Enterococci</a:t>
            </a:r>
            <a:r>
              <a:rPr lang="en-US" altLang="en-US"/>
              <a:t> (considered “virulent” and/or “antibiotic resistant” in hospitals) inhibit pathogens such as </a:t>
            </a:r>
            <a:r>
              <a:rPr lang="en-US" altLang="en-US" i="1"/>
              <a:t>Listeria</a:t>
            </a:r>
            <a:r>
              <a:rPr lang="en-US" altLang="en-US"/>
              <a:t> in raw feta cheese. </a:t>
            </a:r>
            <a:r>
              <a:rPr lang="en-US" altLang="en-US" sz="1200"/>
              <a:t>eurekalert.org,  April, 2008.</a:t>
            </a:r>
          </a:p>
          <a:p>
            <a:r>
              <a:rPr lang="en-US" altLang="en-US" i="1"/>
              <a:t>Lactobicillus</a:t>
            </a:r>
            <a:r>
              <a:rPr lang="en-US" altLang="en-US"/>
              <a:t> and </a:t>
            </a:r>
            <a:r>
              <a:rPr lang="en-US" altLang="en-US" i="1"/>
              <a:t>staphylococus</a:t>
            </a:r>
            <a:r>
              <a:rPr lang="en-US" altLang="en-US"/>
              <a:t> produce bacteriocins against </a:t>
            </a:r>
            <a:r>
              <a:rPr lang="en-US" altLang="en-US" i="1"/>
              <a:t>L. Monocytogenes </a:t>
            </a:r>
            <a:r>
              <a:rPr lang="en-US" altLang="en-US"/>
              <a:t>and are sold as commercial starters to control listeria. </a:t>
            </a:r>
            <a:r>
              <a:rPr lang="en-US" altLang="en-US" sz="1200"/>
              <a:t>Hull. </a:t>
            </a:r>
            <a:r>
              <a:rPr lang="en-US" altLang="en-US" sz="1200" i="1"/>
              <a:t>Australian Journal of Dairy Technology</a:t>
            </a:r>
            <a:r>
              <a:rPr lang="en-US" altLang="en-US" sz="1200"/>
              <a:t> Aug 2007;62(2):100-102</a:t>
            </a:r>
          </a:p>
          <a:p>
            <a:r>
              <a:rPr lang="en-US" altLang="en-US" i="1"/>
              <a:t>Staphylococci</a:t>
            </a:r>
            <a:r>
              <a:rPr lang="en-US" altLang="en-US"/>
              <a:t>, </a:t>
            </a:r>
            <a:r>
              <a:rPr lang="en-US" altLang="en-US" i="1"/>
              <a:t>Streptococci</a:t>
            </a:r>
            <a:r>
              <a:rPr lang="en-US" altLang="en-US"/>
              <a:t>, </a:t>
            </a:r>
            <a:r>
              <a:rPr lang="en-US" altLang="en-US" i="1"/>
              <a:t>Lactobacillis</a:t>
            </a:r>
            <a:r>
              <a:rPr lang="en-US" altLang="en-US"/>
              <a:t> and </a:t>
            </a:r>
            <a:r>
              <a:rPr lang="en-US" altLang="en-US" i="1"/>
              <a:t>Ent. faecalis </a:t>
            </a:r>
            <a:r>
              <a:rPr lang="en-US" altLang="en-US"/>
              <a:t>in raw human milk inhibit pathogenic </a:t>
            </a:r>
            <a:r>
              <a:rPr lang="en-US" altLang="en-US" i="1"/>
              <a:t>Staph aureus</a:t>
            </a:r>
            <a:r>
              <a:rPr lang="en-US" altLang="en-US"/>
              <a:t>. </a:t>
            </a:r>
            <a:r>
              <a:rPr lang="en-US" altLang="en-US" sz="1000"/>
              <a:t>Heikkila and Saris.</a:t>
            </a:r>
            <a:r>
              <a:rPr lang="en-US" altLang="en-US" sz="1000" i="1"/>
              <a:t> J Appl Microbiology </a:t>
            </a:r>
            <a:r>
              <a:rPr lang="en-US" altLang="en-US" sz="1000"/>
              <a:t>2003,95, 471-478</a:t>
            </a:r>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BA3590F-0711-4474-95A8-0807C095D7F0}" type="slidenum">
              <a:rPr lang="en-US" altLang="en-US" sz="1400"/>
              <a:pPr eaLnBrk="1" hangingPunct="1"/>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New Medical Paradigm- Coliforms Essential</a:t>
            </a:r>
          </a:p>
        </p:txBody>
      </p:sp>
      <p:sp>
        <p:nvSpPr>
          <p:cNvPr id="20483" name="Content Placeholder 2"/>
          <p:cNvSpPr>
            <a:spLocks noGrp="1"/>
          </p:cNvSpPr>
          <p:nvPr>
            <p:ph idx="1"/>
          </p:nvPr>
        </p:nvSpPr>
        <p:spPr>
          <a:xfrm>
            <a:off x="155575" y="912813"/>
            <a:ext cx="2663825" cy="5484812"/>
          </a:xfrm>
        </p:spPr>
        <p:txBody>
          <a:bodyPr/>
          <a:lstStyle/>
          <a:p>
            <a:pPr>
              <a:spcBef>
                <a:spcPct val="50000"/>
              </a:spcBef>
            </a:pPr>
            <a:r>
              <a:rPr lang="en-US" altLang="en-US" sz="2000" b="1"/>
              <a:t>OLD PARADIGM:</a:t>
            </a:r>
            <a:r>
              <a:rPr lang="en-US" altLang="en-US" sz="2000"/>
              <a:t>  Healthy human body is sterile and microbes attack it, making us sick.</a:t>
            </a:r>
          </a:p>
          <a:p>
            <a:pPr>
              <a:spcBef>
                <a:spcPct val="50000"/>
              </a:spcBef>
            </a:pPr>
            <a:r>
              <a:rPr lang="en-US" altLang="en-US" sz="2000" b="1"/>
              <a:t>NEW PARADIGM:</a:t>
            </a:r>
            <a:r>
              <a:rPr lang="en-US" altLang="en-US" sz="2000"/>
              <a:t>  Healthy human body lives in symbiotic relationship with microorganisms.</a:t>
            </a:r>
          </a:p>
          <a:p>
            <a:pPr>
              <a:spcBef>
                <a:spcPct val="50000"/>
              </a:spcBef>
            </a:pPr>
            <a:r>
              <a:rPr lang="en-US" altLang="en-US" sz="2000"/>
              <a:t>Arguments for pasteurization are based on a discredited medical paradigm.</a:t>
            </a:r>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16DE73F-F49C-49E7-9322-0227E4394F35}" type="slidenum">
              <a:rPr lang="en-US" altLang="en-US" sz="1400"/>
              <a:pPr eaLnBrk="1" hangingPunct="1"/>
              <a:t>17</a:t>
            </a:fld>
            <a:endParaRPr lang="en-US" altLang="en-US" sz="1400"/>
          </a:p>
        </p:txBody>
      </p:sp>
      <p:pic>
        <p:nvPicPr>
          <p:cNvPr id="20485" name="Picture 5" descr="littlehel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Medical Uses of Coliform Bacteria</a:t>
            </a:r>
          </a:p>
        </p:txBody>
      </p:sp>
      <p:sp>
        <p:nvSpPr>
          <p:cNvPr id="21507" name="Content Placeholder 2"/>
          <p:cNvSpPr>
            <a:spLocks noGrp="1"/>
          </p:cNvSpPr>
          <p:nvPr>
            <p:ph idx="1"/>
          </p:nvPr>
        </p:nvSpPr>
        <p:spPr/>
        <p:txBody>
          <a:bodyPr/>
          <a:lstStyle/>
          <a:p>
            <a:r>
              <a:rPr lang="en-US" altLang="en-US" sz="2800"/>
              <a:t>Reseeding of colon with fecal bacteria to combat diarrhea from overgrowth of </a:t>
            </a:r>
            <a:r>
              <a:rPr lang="en-US" altLang="en-US" sz="2800" i="1"/>
              <a:t>Clostridium difficile </a:t>
            </a:r>
            <a:r>
              <a:rPr lang="en-US" altLang="en-US" sz="2800"/>
              <a:t>after antibiotic treatment.</a:t>
            </a:r>
          </a:p>
          <a:p>
            <a:r>
              <a:rPr lang="en-US" altLang="en-US" sz="2800" i="1"/>
              <a:t>Lactobacillis</a:t>
            </a:r>
            <a:r>
              <a:rPr lang="en-US" altLang="en-US" sz="2800"/>
              <a:t> to combat rotaviruses that cause diarrhea and intestinal inflammation in children.</a:t>
            </a:r>
          </a:p>
          <a:p>
            <a:r>
              <a:rPr lang="en-US" altLang="en-US" sz="2800" i="1"/>
              <a:t>Streptococcus</a:t>
            </a:r>
            <a:r>
              <a:rPr lang="en-US" altLang="en-US" sz="2800"/>
              <a:t> nasal spray to combat pathogens that cause otitis media (ear infections).</a:t>
            </a:r>
          </a:p>
          <a:p>
            <a:r>
              <a:rPr lang="en-US" altLang="en-US" sz="2800" i="1"/>
              <a:t>Lactobacillis</a:t>
            </a:r>
            <a:r>
              <a:rPr lang="en-US" altLang="en-US" sz="2800"/>
              <a:t> to prevent </a:t>
            </a:r>
            <a:r>
              <a:rPr lang="en-US" altLang="en-US" sz="2800" i="1"/>
              <a:t>Staph. aureus </a:t>
            </a:r>
            <a:r>
              <a:rPr lang="en-US" altLang="en-US" sz="2800"/>
              <a:t>from colonizing wound sites.</a:t>
            </a:r>
          </a:p>
          <a:p>
            <a:r>
              <a:rPr lang="en-US" altLang="en-US" sz="2800"/>
              <a:t>A harmless strain of </a:t>
            </a:r>
            <a:r>
              <a:rPr lang="en-US" altLang="en-US" sz="2800" i="1"/>
              <a:t>E. Coli </a:t>
            </a:r>
            <a:r>
              <a:rPr lang="en-US" altLang="en-US" sz="2800"/>
              <a:t>injected into the bladder to successfully combat urinary tract infections.</a:t>
            </a:r>
          </a:p>
          <a:p>
            <a:pPr>
              <a:buFontTx/>
              <a:buNone/>
            </a:pPr>
            <a:r>
              <a:rPr lang="en-US" altLang="en-US" sz="2400"/>
              <a:t>				</a:t>
            </a:r>
            <a:r>
              <a:rPr lang="en-US" altLang="en-US" sz="1200" i="1"/>
              <a:t>Science News Online</a:t>
            </a:r>
            <a:r>
              <a:rPr lang="en-US" altLang="en-US" sz="1200"/>
              <a:t>, February 2, 2002; Vol 161, No. 5.</a:t>
            </a:r>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36440B5B-617F-479B-BE88-95320B28CAD1}" type="slidenum">
              <a:rPr lang="en-US" altLang="en-US" sz="1400"/>
              <a:pPr eaLnBrk="1" hangingPunct="1"/>
              <a:t>18</a:t>
            </a:fld>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3864AE6-C5FF-4707-95A8-C1014DF83C6C}" type="slidenum">
              <a:rPr lang="en-US" altLang="en-US" sz="1400"/>
              <a:pPr eaLnBrk="1" hangingPunct="1"/>
              <a:t>19</a:t>
            </a:fld>
            <a:endParaRPr lang="en-US" altLang="en-US" sz="1400"/>
          </a:p>
        </p:txBody>
      </p:sp>
      <p:sp>
        <p:nvSpPr>
          <p:cNvPr id="22531" name="Rectangle 2"/>
          <p:cNvSpPr>
            <a:spLocks noGrp="1" noChangeArrowheads="1"/>
          </p:cNvSpPr>
          <p:nvPr>
            <p:ph type="title"/>
          </p:nvPr>
        </p:nvSpPr>
        <p:spPr/>
        <p:txBody>
          <a:bodyPr/>
          <a:lstStyle/>
          <a:p>
            <a:pPr eaLnBrk="1" hangingPunct="1"/>
            <a:r>
              <a:rPr lang="en-US" altLang="en-US"/>
              <a:t>Food-Borne Illnesses Associated with Milk </a:t>
            </a:r>
            <a:endParaRPr lang="en-US" altLang="en-US" sz="2400">
              <a:solidFill>
                <a:srgbClr val="FF0000"/>
              </a:solidFill>
            </a:endParaRPr>
          </a:p>
        </p:txBody>
      </p:sp>
      <p:sp>
        <p:nvSpPr>
          <p:cNvPr id="22532" name="Rectangle 3"/>
          <p:cNvSpPr>
            <a:spLocks noGrp="1" noChangeArrowheads="1"/>
          </p:cNvSpPr>
          <p:nvPr>
            <p:ph type="body" idx="1"/>
          </p:nvPr>
        </p:nvSpPr>
        <p:spPr>
          <a:xfrm>
            <a:off x="155575" y="914400"/>
            <a:ext cx="8912225" cy="5330825"/>
          </a:xfrm>
        </p:spPr>
        <p:txBody>
          <a:bodyPr/>
          <a:lstStyle/>
          <a:p>
            <a:pPr marL="0" indent="0" algn="ctr" eaLnBrk="1" hangingPunct="1">
              <a:lnSpc>
                <a:spcPct val="80000"/>
              </a:lnSpc>
              <a:spcBef>
                <a:spcPct val="100000"/>
              </a:spcBef>
              <a:buFontTx/>
              <a:buNone/>
            </a:pPr>
            <a:endParaRPr lang="en-US" altLang="en-US" sz="1000"/>
          </a:p>
          <a:p>
            <a:pPr marL="0" indent="0" algn="ctr" eaLnBrk="1" hangingPunct="1">
              <a:lnSpc>
                <a:spcPct val="80000"/>
              </a:lnSpc>
              <a:spcBef>
                <a:spcPct val="0"/>
              </a:spcBef>
              <a:buFontTx/>
              <a:buNone/>
            </a:pPr>
            <a:r>
              <a:rPr lang="en-US" altLang="en-US" sz="2400" b="1"/>
              <a:t>A Comparison with Other Foods, 1997</a:t>
            </a:r>
          </a:p>
          <a:p>
            <a:pPr marL="0" indent="0" algn="ctr" eaLnBrk="1" hangingPunct="1">
              <a:lnSpc>
                <a:spcPct val="80000"/>
              </a:lnSpc>
              <a:spcBef>
                <a:spcPct val="0"/>
              </a:spcBef>
              <a:buFontTx/>
              <a:buNone/>
            </a:pPr>
            <a:endParaRPr lang="en-US" altLang="en-US" sz="2400" b="1"/>
          </a:p>
          <a:p>
            <a:pPr marL="0" indent="0" algn="ctr" eaLnBrk="1" hangingPunct="1">
              <a:lnSpc>
                <a:spcPct val="80000"/>
              </a:lnSpc>
              <a:spcBef>
                <a:spcPct val="0"/>
              </a:spcBef>
              <a:buFontTx/>
              <a:buNone/>
            </a:pPr>
            <a:endParaRPr lang="en-US" altLang="en-US" sz="2400" b="1"/>
          </a:p>
          <a:p>
            <a:pPr marL="0" indent="0" algn="ctr" eaLnBrk="1" hangingPunct="1">
              <a:lnSpc>
                <a:spcPct val="80000"/>
              </a:lnSpc>
              <a:spcBef>
                <a:spcPct val="0"/>
              </a:spcBef>
              <a:buFontTx/>
              <a:buNone/>
            </a:pPr>
            <a:endParaRPr lang="en-US" altLang="en-US" sz="2400" b="1"/>
          </a:p>
          <a:p>
            <a:pPr marL="0" indent="0" algn="ctr" eaLnBrk="1" hangingPunct="1">
              <a:lnSpc>
                <a:spcPct val="80000"/>
              </a:lnSpc>
              <a:spcBef>
                <a:spcPct val="0"/>
              </a:spcBef>
              <a:buFontTx/>
              <a:buNone/>
            </a:pPr>
            <a:endParaRPr lang="en-US" altLang="en-US" sz="2400" b="1"/>
          </a:p>
          <a:p>
            <a:pPr marL="0" indent="0" eaLnBrk="1" hangingPunct="1">
              <a:lnSpc>
                <a:spcPct val="80000"/>
              </a:lnSpc>
              <a:spcBef>
                <a:spcPct val="50000"/>
              </a:spcBef>
              <a:buFontTx/>
              <a:buNone/>
            </a:pPr>
            <a:endParaRPr lang="en-US" altLang="en-US" sz="2400"/>
          </a:p>
          <a:p>
            <a:pPr marL="0" indent="0" eaLnBrk="1" hangingPunct="1">
              <a:lnSpc>
                <a:spcPct val="80000"/>
              </a:lnSpc>
              <a:spcBef>
                <a:spcPct val="0"/>
              </a:spcBef>
              <a:buFontTx/>
              <a:buNone/>
            </a:pPr>
            <a:endParaRPr lang="en-US" altLang="en-US" sz="1800"/>
          </a:p>
          <a:p>
            <a:pPr marL="0" indent="0" eaLnBrk="1" hangingPunct="1">
              <a:lnSpc>
                <a:spcPct val="80000"/>
              </a:lnSpc>
              <a:spcBef>
                <a:spcPct val="0"/>
              </a:spcBef>
              <a:buFontTx/>
              <a:buNone/>
            </a:pPr>
            <a:endParaRPr lang="en-US" altLang="en-US" sz="1800"/>
          </a:p>
          <a:p>
            <a:pPr marL="0" indent="0" eaLnBrk="1" hangingPunct="1">
              <a:lnSpc>
                <a:spcPct val="80000"/>
              </a:lnSpc>
              <a:spcBef>
                <a:spcPct val="0"/>
              </a:spcBef>
              <a:buFontTx/>
              <a:buNone/>
            </a:pPr>
            <a:endParaRPr lang="en-US" altLang="en-US" sz="1800"/>
          </a:p>
          <a:p>
            <a:pPr marL="0" indent="0" eaLnBrk="1" hangingPunct="1">
              <a:lnSpc>
                <a:spcPct val="80000"/>
              </a:lnSpc>
              <a:spcBef>
                <a:spcPct val="0"/>
              </a:spcBef>
              <a:buFontTx/>
              <a:buNone/>
            </a:pPr>
            <a:endParaRPr lang="en-US" altLang="en-US" sz="1800"/>
          </a:p>
          <a:p>
            <a:pPr marL="0" indent="0" eaLnBrk="1" hangingPunct="1">
              <a:lnSpc>
                <a:spcPct val="80000"/>
              </a:lnSpc>
              <a:spcBef>
                <a:spcPct val="0"/>
              </a:spcBef>
              <a:buFontTx/>
              <a:buNone/>
            </a:pPr>
            <a:endParaRPr lang="en-US" altLang="en-US" sz="1800" b="1"/>
          </a:p>
          <a:p>
            <a:pPr marL="0" indent="0" eaLnBrk="1" hangingPunct="1">
              <a:lnSpc>
                <a:spcPct val="80000"/>
              </a:lnSpc>
              <a:spcBef>
                <a:spcPct val="0"/>
              </a:spcBef>
              <a:buFontTx/>
              <a:buNone/>
            </a:pPr>
            <a:endParaRPr lang="en-US" altLang="en-US" sz="1800" b="1"/>
          </a:p>
          <a:p>
            <a:pPr marL="0" indent="0" eaLnBrk="1" hangingPunct="1">
              <a:lnSpc>
                <a:spcPct val="80000"/>
              </a:lnSpc>
              <a:spcBef>
                <a:spcPct val="0"/>
              </a:spcBef>
              <a:buFontTx/>
              <a:buNone/>
            </a:pPr>
            <a:endParaRPr lang="en-US" altLang="en-US" sz="1800" b="1"/>
          </a:p>
          <a:p>
            <a:pPr marL="0" indent="0" eaLnBrk="1" hangingPunct="1">
              <a:lnSpc>
                <a:spcPct val="80000"/>
              </a:lnSpc>
              <a:spcBef>
                <a:spcPct val="0"/>
              </a:spcBef>
              <a:buFontTx/>
              <a:buNone/>
            </a:pPr>
            <a:endParaRPr lang="en-US" altLang="en-US" sz="1800" b="1"/>
          </a:p>
          <a:p>
            <a:pPr marL="0" indent="0" eaLnBrk="1" hangingPunct="1">
              <a:lnSpc>
                <a:spcPct val="80000"/>
              </a:lnSpc>
              <a:spcBef>
                <a:spcPct val="0"/>
              </a:spcBef>
              <a:buFontTx/>
              <a:buNone/>
            </a:pPr>
            <a:endParaRPr lang="en-US" altLang="en-US" sz="1800" b="1"/>
          </a:p>
          <a:p>
            <a:pPr marL="0" indent="0" algn="ctr" eaLnBrk="1" hangingPunct="1">
              <a:lnSpc>
                <a:spcPct val="80000"/>
              </a:lnSpc>
              <a:spcBef>
                <a:spcPct val="0"/>
              </a:spcBef>
              <a:buFontTx/>
              <a:buNone/>
            </a:pPr>
            <a:r>
              <a:rPr lang="en-US" altLang="en-US" sz="2400" b="1"/>
              <a:t>Milk, both pasteurized and raw, </a:t>
            </a:r>
          </a:p>
          <a:p>
            <a:pPr marL="0" indent="0" algn="ctr" eaLnBrk="1" hangingPunct="1">
              <a:lnSpc>
                <a:spcPct val="80000"/>
              </a:lnSpc>
              <a:spcBef>
                <a:spcPct val="0"/>
              </a:spcBef>
              <a:buFontTx/>
              <a:buNone/>
            </a:pPr>
            <a:r>
              <a:rPr lang="en-US" altLang="en-US" sz="2400" b="1"/>
              <a:t>has low rate of causing food-borne illness</a:t>
            </a:r>
          </a:p>
          <a:p>
            <a:pPr marL="0" indent="0" algn="r" eaLnBrk="1" hangingPunct="1">
              <a:lnSpc>
                <a:spcPct val="80000"/>
              </a:lnSpc>
              <a:spcBef>
                <a:spcPct val="50000"/>
              </a:spcBef>
              <a:buFontTx/>
              <a:buNone/>
            </a:pPr>
            <a:r>
              <a:rPr lang="en-US" altLang="en-US" sz="1800" i="1"/>
              <a:t>MMWR</a:t>
            </a:r>
            <a:r>
              <a:rPr lang="en-US" altLang="en-US" sz="1800"/>
              <a:t> Mar 2, 2000:49(SS01);1-51</a:t>
            </a:r>
          </a:p>
        </p:txBody>
      </p:sp>
      <p:graphicFrame>
        <p:nvGraphicFramePr>
          <p:cNvPr id="926900" name="Group 180"/>
          <p:cNvGraphicFramePr>
            <a:graphicFrameLocks noGrp="1"/>
          </p:cNvGraphicFramePr>
          <p:nvPr/>
        </p:nvGraphicFramePr>
        <p:xfrm>
          <a:off x="882650" y="1600200"/>
          <a:ext cx="7346950" cy="3292475"/>
        </p:xfrm>
        <a:graphic>
          <a:graphicData uri="http://schemas.openxmlformats.org/drawingml/2006/table">
            <a:tbl>
              <a:tblPr/>
              <a:tblGrid>
                <a:gridCol w="3257550">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706438">
                  <a:extLst>
                    <a:ext uri="{9D8B030D-6E8A-4147-A177-3AD203B41FA5}">
                      <a16:colId xmlns:a16="http://schemas.microsoft.com/office/drawing/2014/main" val="20002"/>
                    </a:ext>
                  </a:extLst>
                </a:gridCol>
                <a:gridCol w="1022350">
                  <a:extLst>
                    <a:ext uri="{9D8B030D-6E8A-4147-A177-3AD203B41FA5}">
                      <a16:colId xmlns:a16="http://schemas.microsoft.com/office/drawing/2014/main" val="20003"/>
                    </a:ext>
                  </a:extLst>
                </a:gridCol>
                <a:gridCol w="785812">
                  <a:extLst>
                    <a:ext uri="{9D8B030D-6E8A-4147-A177-3AD203B41FA5}">
                      <a16:colId xmlns:a16="http://schemas.microsoft.com/office/drawing/2014/main" val="20004"/>
                    </a:ext>
                  </a:extLst>
                </a:gridCol>
              </a:tblGrid>
              <a:tr h="70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Food</a:t>
                      </a:r>
                    </a:p>
                  </a:txBody>
                  <a:tcPr marT="45729" marB="45729"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No. of Outbreaks</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No. of Cases</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a:t>
                      </a:r>
                    </a:p>
                  </a:txBody>
                  <a:tcPr marT="45729" marB="45729"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Milk</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Eggs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0.6</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0.8</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Chicken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1.8</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256</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2.1</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Fruits/Vegetables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719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Salads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1104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2577" name="Comment 4"/>
          <p:cNvSpPr>
            <a:spLocks noChangeArrowheads="1"/>
          </p:cNvSpPr>
          <p:nvPr/>
        </p:nvSpPr>
        <p:spPr bwMode="auto">
          <a:xfrm>
            <a:off x="18419763" y="0"/>
            <a:ext cx="193675" cy="4064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None/>
            </a:pPr>
            <a:endParaRPr lang="en-US" altLang="en-US"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E4781AB-9215-4C68-A675-7324BA6DB98F}" type="slidenum">
              <a:rPr lang="en-US" altLang="en-US" sz="1400"/>
              <a:pPr eaLnBrk="1" hangingPunct="1"/>
              <a:t>2</a:t>
            </a:fld>
            <a:endParaRPr lang="en-US" altLang="en-US" sz="1400"/>
          </a:p>
        </p:txBody>
      </p:sp>
      <p:sp>
        <p:nvSpPr>
          <p:cNvPr id="5123" name="Rectangle 2"/>
          <p:cNvSpPr>
            <a:spLocks noGrp="1" noChangeArrowheads="1"/>
          </p:cNvSpPr>
          <p:nvPr>
            <p:ph type="title"/>
          </p:nvPr>
        </p:nvSpPr>
        <p:spPr/>
        <p:txBody>
          <a:bodyPr/>
          <a:lstStyle/>
          <a:p>
            <a:pPr eaLnBrk="1" hangingPunct="1"/>
            <a:r>
              <a:rPr lang="en-US" altLang="en-US"/>
              <a:t>Presentation Topics</a:t>
            </a:r>
          </a:p>
        </p:txBody>
      </p:sp>
      <p:sp>
        <p:nvSpPr>
          <p:cNvPr id="5124" name="Rectangle 3"/>
          <p:cNvSpPr>
            <a:spLocks noGrp="1" noChangeArrowheads="1"/>
          </p:cNvSpPr>
          <p:nvPr>
            <p:ph type="body" idx="1"/>
          </p:nvPr>
        </p:nvSpPr>
        <p:spPr>
          <a:xfrm>
            <a:off x="1077913" y="912813"/>
            <a:ext cx="7280275" cy="5484812"/>
          </a:xfrm>
        </p:spPr>
        <p:txBody>
          <a:bodyPr/>
          <a:lstStyle/>
          <a:p>
            <a:pPr marL="609600" indent="-609600" eaLnBrk="1" hangingPunct="1">
              <a:buFontTx/>
              <a:buAutoNum type="arabicPeriod"/>
            </a:pPr>
            <a:endParaRPr lang="en-US" altLang="en-US"/>
          </a:p>
          <a:p>
            <a:pPr marL="609600" indent="-609600" eaLnBrk="1" hangingPunct="1">
              <a:buFontTx/>
              <a:buAutoNum type="arabicPeriod"/>
            </a:pPr>
            <a:r>
              <a:rPr lang="en-US" altLang="en-US" sz="3600"/>
              <a:t>Is Real Milk Safe?</a:t>
            </a:r>
          </a:p>
          <a:p>
            <a:pPr marL="609600" indent="-609600" eaLnBrk="1" hangingPunct="1">
              <a:buFontTx/>
              <a:buAutoNum type="arabicPeriod"/>
            </a:pPr>
            <a:r>
              <a:rPr lang="en-US" altLang="en-US" sz="3600"/>
              <a:t>Is Real Milk More Nutritious?</a:t>
            </a:r>
          </a:p>
          <a:p>
            <a:pPr marL="609600" indent="-609600" eaLnBrk="1" hangingPunct="1">
              <a:buFontTx/>
              <a:buAutoNum type="arabicPeriod"/>
            </a:pPr>
            <a:r>
              <a:rPr lang="en-US" altLang="en-US" sz="3600"/>
              <a:t>Is Milk from Pastured Cows More Nutritious?</a:t>
            </a:r>
          </a:p>
          <a:p>
            <a:pPr marL="609600" indent="-609600" eaLnBrk="1" hangingPunct="1">
              <a:buFontTx/>
              <a:buAutoNum type="arabicPeriod"/>
            </a:pPr>
            <a:r>
              <a:rPr lang="en-US" altLang="en-US" sz="3600"/>
              <a:t>Is Real Milk Better for Farmers?</a:t>
            </a:r>
          </a:p>
          <a:p>
            <a:pPr marL="609600" indent="-609600" eaLnBrk="1" hangingPunct="1">
              <a:buFontTx/>
              <a:buNone/>
            </a:pPr>
            <a:endParaRPr lang="en-US" altLang="en-US" sz="3600"/>
          </a:p>
        </p:txBody>
      </p:sp>
      <p:sp>
        <p:nvSpPr>
          <p:cNvPr id="5125" name="Text Box 4"/>
          <p:cNvSpPr txBox="1">
            <a:spLocks noChangeArrowheads="1"/>
          </p:cNvSpPr>
          <p:nvPr/>
        </p:nvSpPr>
        <p:spPr bwMode="auto">
          <a:xfrm>
            <a:off x="533400" y="48768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en-US" altLang="en-US" sz="1400"/>
              <a:t>ACKNOWLEDGEMENTS</a:t>
            </a:r>
          </a:p>
          <a:p>
            <a:pPr algn="ctr" eaLnBrk="1" hangingPunct="1">
              <a:spcBef>
                <a:spcPct val="0"/>
              </a:spcBef>
              <a:buFontTx/>
              <a:buNone/>
            </a:pPr>
            <a:r>
              <a:rPr lang="en-US" altLang="en-US" sz="1400"/>
              <a:t>With thanks to the following for help in preparing this presentation:</a:t>
            </a:r>
          </a:p>
          <a:p>
            <a:pPr eaLnBrk="1" hangingPunct="1">
              <a:spcBef>
                <a:spcPct val="0"/>
              </a:spcBef>
              <a:buFontTx/>
              <a:buNone/>
            </a:pPr>
            <a:r>
              <a:rPr lang="en-US" altLang="en-US" sz="1400"/>
              <a:t>			Lee Dexter, President, White Egret Farms</a:t>
            </a:r>
          </a:p>
          <a:p>
            <a:pPr eaLnBrk="1" hangingPunct="1">
              <a:spcBef>
                <a:spcPct val="0"/>
              </a:spcBef>
              <a:buFontTx/>
              <a:buNone/>
            </a:pPr>
            <a:r>
              <a:rPr lang="en-US" altLang="en-US" sz="1400"/>
              <a:t>			Ron Hull, PhD</a:t>
            </a:r>
          </a:p>
          <a:p>
            <a:pPr eaLnBrk="1" hangingPunct="1">
              <a:spcBef>
                <a:spcPct val="0"/>
              </a:spcBef>
              <a:buFontTx/>
              <a:buNone/>
            </a:pPr>
            <a:r>
              <a:rPr lang="en-US" altLang="en-US" sz="1400"/>
              <a:t>			Jill Nienhiser</a:t>
            </a:r>
          </a:p>
          <a:p>
            <a:pPr eaLnBrk="1" hangingPunct="1">
              <a:spcBef>
                <a:spcPct val="0"/>
              </a:spcBef>
              <a:buFontTx/>
              <a:buNone/>
            </a:pPr>
            <a:r>
              <a:rPr lang="en-US" altLang="en-US" sz="1400"/>
              <a:t>			Chris Masterjohn</a:t>
            </a:r>
          </a:p>
          <a:p>
            <a:pPr eaLnBrk="1" hangingPunct="1">
              <a:spcBef>
                <a:spcPct val="0"/>
              </a:spcBef>
              <a:buFontTx/>
              <a:buNone/>
            </a:pPr>
            <a:r>
              <a:rPr lang="en-US" altLang="en-US" sz="1400"/>
              <a:t>			Ted Beals, MD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16C2650-EF0B-4DA1-84B0-ED5649083EE1}" type="slidenum">
              <a:rPr lang="en-US" altLang="en-US" sz="1400"/>
              <a:pPr eaLnBrk="1" hangingPunct="1"/>
              <a:t>20</a:t>
            </a:fld>
            <a:endParaRPr lang="en-US" altLang="en-US" sz="1400"/>
          </a:p>
        </p:txBody>
      </p:sp>
      <p:sp>
        <p:nvSpPr>
          <p:cNvPr id="23555" name="Rectangle 2"/>
          <p:cNvSpPr>
            <a:spLocks noGrp="1" noChangeArrowheads="1"/>
          </p:cNvSpPr>
          <p:nvPr>
            <p:ph type="title"/>
          </p:nvPr>
        </p:nvSpPr>
        <p:spPr/>
        <p:txBody>
          <a:bodyPr/>
          <a:lstStyle/>
          <a:p>
            <a:pPr eaLnBrk="1" hangingPunct="1"/>
            <a:r>
              <a:rPr lang="en-US" altLang="en-US" sz="3600"/>
              <a:t>Food-Borne Illnesses 1990 - 2004 </a:t>
            </a:r>
            <a:endParaRPr lang="en-US" altLang="en-US" sz="3600">
              <a:solidFill>
                <a:srgbClr val="FF0000"/>
              </a:solidFill>
            </a:endParaRPr>
          </a:p>
        </p:txBody>
      </p:sp>
      <p:sp>
        <p:nvSpPr>
          <p:cNvPr id="23556" name="Rectangle 3"/>
          <p:cNvSpPr>
            <a:spLocks noGrp="1" noChangeArrowheads="1"/>
          </p:cNvSpPr>
          <p:nvPr>
            <p:ph type="body" idx="1"/>
          </p:nvPr>
        </p:nvSpPr>
        <p:spPr>
          <a:xfrm>
            <a:off x="155575" y="914400"/>
            <a:ext cx="8912225" cy="5330825"/>
          </a:xfrm>
        </p:spPr>
        <p:txBody>
          <a:bodyPr/>
          <a:lstStyle/>
          <a:p>
            <a:pPr marL="0" indent="0" algn="ctr" eaLnBrk="1" hangingPunct="1">
              <a:lnSpc>
                <a:spcPct val="80000"/>
              </a:lnSpc>
              <a:spcBef>
                <a:spcPct val="100000"/>
              </a:spcBef>
              <a:buFontTx/>
              <a:buNone/>
            </a:pPr>
            <a:endParaRPr lang="en-US" altLang="en-US" sz="1000"/>
          </a:p>
          <a:p>
            <a:pPr marL="0" indent="0" algn="ctr" eaLnBrk="1" hangingPunct="1">
              <a:lnSpc>
                <a:spcPct val="80000"/>
              </a:lnSpc>
              <a:spcBef>
                <a:spcPct val="0"/>
              </a:spcBef>
              <a:buFontTx/>
              <a:buNone/>
            </a:pPr>
            <a:endParaRPr lang="en-US" altLang="en-US" sz="2400" b="1"/>
          </a:p>
          <a:p>
            <a:pPr marL="0" indent="0" algn="ctr" eaLnBrk="1" hangingPunct="1">
              <a:lnSpc>
                <a:spcPct val="80000"/>
              </a:lnSpc>
              <a:spcBef>
                <a:spcPct val="0"/>
              </a:spcBef>
              <a:buFontTx/>
              <a:buNone/>
            </a:pPr>
            <a:endParaRPr lang="en-US" altLang="en-US" sz="2400" b="1"/>
          </a:p>
          <a:p>
            <a:pPr marL="0" indent="0" algn="ctr" eaLnBrk="1" hangingPunct="1">
              <a:lnSpc>
                <a:spcPct val="80000"/>
              </a:lnSpc>
              <a:spcBef>
                <a:spcPct val="0"/>
              </a:spcBef>
              <a:buFontTx/>
              <a:buNone/>
            </a:pPr>
            <a:endParaRPr lang="en-US" altLang="en-US" sz="2400" b="1"/>
          </a:p>
          <a:p>
            <a:pPr marL="0" indent="0" algn="ctr" eaLnBrk="1" hangingPunct="1">
              <a:lnSpc>
                <a:spcPct val="80000"/>
              </a:lnSpc>
              <a:spcBef>
                <a:spcPct val="0"/>
              </a:spcBef>
              <a:buFontTx/>
              <a:buNone/>
            </a:pPr>
            <a:endParaRPr lang="en-US" altLang="en-US" sz="2400" b="1"/>
          </a:p>
          <a:p>
            <a:pPr marL="0" indent="0" eaLnBrk="1" hangingPunct="1">
              <a:lnSpc>
                <a:spcPct val="80000"/>
              </a:lnSpc>
              <a:spcBef>
                <a:spcPct val="50000"/>
              </a:spcBef>
              <a:buFontTx/>
              <a:buNone/>
            </a:pPr>
            <a:endParaRPr lang="en-US" altLang="en-US" sz="2400"/>
          </a:p>
          <a:p>
            <a:pPr marL="0" indent="0" eaLnBrk="1" hangingPunct="1">
              <a:lnSpc>
                <a:spcPct val="80000"/>
              </a:lnSpc>
              <a:spcBef>
                <a:spcPct val="0"/>
              </a:spcBef>
              <a:buFontTx/>
              <a:buNone/>
            </a:pPr>
            <a:endParaRPr lang="en-US" altLang="en-US" sz="1800"/>
          </a:p>
          <a:p>
            <a:pPr marL="0" indent="0" eaLnBrk="1" hangingPunct="1">
              <a:lnSpc>
                <a:spcPct val="80000"/>
              </a:lnSpc>
              <a:spcBef>
                <a:spcPct val="0"/>
              </a:spcBef>
              <a:buFontTx/>
              <a:buNone/>
            </a:pPr>
            <a:endParaRPr lang="en-US" altLang="en-US" sz="1800"/>
          </a:p>
          <a:p>
            <a:pPr marL="0" indent="0" eaLnBrk="1" hangingPunct="1">
              <a:lnSpc>
                <a:spcPct val="80000"/>
              </a:lnSpc>
              <a:spcBef>
                <a:spcPct val="0"/>
              </a:spcBef>
              <a:buFontTx/>
              <a:buNone/>
            </a:pPr>
            <a:endParaRPr lang="en-US" altLang="en-US" sz="1800"/>
          </a:p>
          <a:p>
            <a:pPr marL="0" indent="0" eaLnBrk="1" hangingPunct="1">
              <a:lnSpc>
                <a:spcPct val="80000"/>
              </a:lnSpc>
              <a:spcBef>
                <a:spcPct val="0"/>
              </a:spcBef>
              <a:buFontTx/>
              <a:buNone/>
            </a:pPr>
            <a:endParaRPr lang="en-US" altLang="en-US" sz="1800"/>
          </a:p>
          <a:p>
            <a:pPr marL="0" indent="0" eaLnBrk="1" hangingPunct="1">
              <a:lnSpc>
                <a:spcPct val="80000"/>
              </a:lnSpc>
              <a:spcBef>
                <a:spcPct val="0"/>
              </a:spcBef>
              <a:buFontTx/>
              <a:buNone/>
            </a:pPr>
            <a:endParaRPr lang="en-US" altLang="en-US" sz="1800" b="1"/>
          </a:p>
          <a:p>
            <a:pPr marL="0" indent="0" eaLnBrk="1" hangingPunct="1">
              <a:lnSpc>
                <a:spcPct val="80000"/>
              </a:lnSpc>
              <a:spcBef>
                <a:spcPct val="0"/>
              </a:spcBef>
              <a:buFontTx/>
              <a:buNone/>
            </a:pPr>
            <a:endParaRPr lang="en-US" altLang="en-US" sz="1800" b="1"/>
          </a:p>
          <a:p>
            <a:pPr marL="0" indent="0" eaLnBrk="1" hangingPunct="1">
              <a:lnSpc>
                <a:spcPct val="80000"/>
              </a:lnSpc>
              <a:spcBef>
                <a:spcPct val="0"/>
              </a:spcBef>
              <a:buFontTx/>
              <a:buNone/>
            </a:pPr>
            <a:endParaRPr lang="en-US" altLang="en-US" sz="1800" b="1"/>
          </a:p>
          <a:p>
            <a:pPr marL="0" indent="0" eaLnBrk="1" hangingPunct="1">
              <a:lnSpc>
                <a:spcPct val="80000"/>
              </a:lnSpc>
              <a:spcBef>
                <a:spcPct val="0"/>
              </a:spcBef>
              <a:buFontTx/>
              <a:buNone/>
            </a:pPr>
            <a:endParaRPr lang="en-US" altLang="en-US" sz="1800" b="1"/>
          </a:p>
          <a:p>
            <a:pPr marL="0" indent="0" eaLnBrk="1" hangingPunct="1">
              <a:lnSpc>
                <a:spcPct val="80000"/>
              </a:lnSpc>
              <a:spcBef>
                <a:spcPct val="0"/>
              </a:spcBef>
              <a:buFontTx/>
              <a:buNone/>
            </a:pPr>
            <a:endParaRPr lang="en-US" altLang="en-US" sz="1800" b="1"/>
          </a:p>
          <a:p>
            <a:pPr marL="0" indent="0" algn="r" eaLnBrk="1" hangingPunct="1">
              <a:lnSpc>
                <a:spcPct val="80000"/>
              </a:lnSpc>
              <a:spcBef>
                <a:spcPct val="50000"/>
              </a:spcBef>
              <a:buFontTx/>
              <a:buNone/>
            </a:pPr>
            <a:endParaRPr lang="en-US" altLang="en-US" sz="1800" i="1"/>
          </a:p>
          <a:p>
            <a:pPr marL="0" indent="0" algn="r" eaLnBrk="1" hangingPunct="1">
              <a:lnSpc>
                <a:spcPct val="80000"/>
              </a:lnSpc>
              <a:spcBef>
                <a:spcPct val="50000"/>
              </a:spcBef>
              <a:buFontTx/>
              <a:buNone/>
            </a:pPr>
            <a:r>
              <a:rPr lang="en-US" altLang="en-US" sz="1800" i="1"/>
              <a:t>Center for Science in the Public Interest</a:t>
            </a:r>
            <a:endParaRPr lang="en-US" altLang="en-US" sz="1800"/>
          </a:p>
        </p:txBody>
      </p:sp>
      <p:graphicFrame>
        <p:nvGraphicFramePr>
          <p:cNvPr id="926900" name="Group 180"/>
          <p:cNvGraphicFramePr>
            <a:graphicFrameLocks noGrp="1"/>
          </p:cNvGraphicFramePr>
          <p:nvPr/>
        </p:nvGraphicFramePr>
        <p:xfrm>
          <a:off x="609600" y="1600200"/>
          <a:ext cx="8153400" cy="3292475"/>
        </p:xfrm>
        <a:graphic>
          <a:graphicData uri="http://schemas.openxmlformats.org/drawingml/2006/table">
            <a:tbl>
              <a:tblPr/>
              <a:tblGrid>
                <a:gridCol w="2133600">
                  <a:extLst>
                    <a:ext uri="{9D8B030D-6E8A-4147-A177-3AD203B41FA5}">
                      <a16:colId xmlns:a16="http://schemas.microsoft.com/office/drawing/2014/main" val="20000"/>
                    </a:ext>
                  </a:extLst>
                </a:gridCol>
                <a:gridCol w="1920105">
                  <a:extLst>
                    <a:ext uri="{9D8B030D-6E8A-4147-A177-3AD203B41FA5}">
                      <a16:colId xmlns:a16="http://schemas.microsoft.com/office/drawing/2014/main" val="20001"/>
                    </a:ext>
                  </a:extLst>
                </a:gridCol>
                <a:gridCol w="1182604">
                  <a:extLst>
                    <a:ext uri="{9D8B030D-6E8A-4147-A177-3AD203B41FA5}">
                      <a16:colId xmlns:a16="http://schemas.microsoft.com/office/drawing/2014/main" val="20002"/>
                    </a:ext>
                  </a:extLst>
                </a:gridCol>
                <a:gridCol w="1850291">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70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FOOD</a:t>
                      </a:r>
                    </a:p>
                  </a:txBody>
                  <a:tcPr marT="45729" marB="45729"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NO. OF OUTBREAKS</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NO. OF CASES</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a:t>
                      </a:r>
                    </a:p>
                  </a:txBody>
                  <a:tcPr marT="45729" marB="45729"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Produce</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639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31,496</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38%</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Poultry</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541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18%</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16,280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Beef</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467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16%</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13,220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16%</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Eggs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341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11,027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Seafood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984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9,969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3601" name="Comment 4"/>
          <p:cNvSpPr>
            <a:spLocks noChangeArrowheads="1"/>
          </p:cNvSpPr>
          <p:nvPr/>
        </p:nvSpPr>
        <p:spPr bwMode="auto">
          <a:xfrm>
            <a:off x="18419763" y="0"/>
            <a:ext cx="193675" cy="4064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None/>
            </a:pPr>
            <a:endParaRPr lang="en-US" altLang="en-US" sz="20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Food-Borne Illness 1999-2006</a:t>
            </a:r>
          </a:p>
        </p:txBody>
      </p:sp>
      <p:pic>
        <p:nvPicPr>
          <p:cNvPr id="24579" name="Content Placeholder 4" descr="OutbreakFoodChar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066800"/>
            <a:ext cx="6400800" cy="5232400"/>
          </a:xfrm>
        </p:spPr>
      </p:pic>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DF7B0CE-68E3-47E1-A000-1091414F47EC}" type="slidenum">
              <a:rPr lang="en-US" altLang="en-US" sz="1400"/>
              <a:pPr eaLnBrk="1" hangingPunct="1"/>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B3F5EAC-1AE2-4A24-AC11-923BEDFBA337}" type="slidenum">
              <a:rPr lang="en-US" altLang="en-US" sz="1400"/>
              <a:pPr eaLnBrk="1" hangingPunct="1"/>
              <a:t>22</a:t>
            </a:fld>
            <a:endParaRPr lang="en-US" altLang="en-US" sz="1400"/>
          </a:p>
        </p:txBody>
      </p:sp>
      <p:sp>
        <p:nvSpPr>
          <p:cNvPr id="25603" name="Rectangle 2"/>
          <p:cNvSpPr>
            <a:spLocks noGrp="1" noChangeArrowheads="1"/>
          </p:cNvSpPr>
          <p:nvPr>
            <p:ph type="title"/>
          </p:nvPr>
        </p:nvSpPr>
        <p:spPr/>
        <p:txBody>
          <a:bodyPr/>
          <a:lstStyle/>
          <a:p>
            <a:pPr eaLnBrk="1" hangingPunct="1"/>
            <a:r>
              <a:rPr lang="en-US" altLang="en-US" i="1"/>
              <a:t>Campylobacter</a:t>
            </a:r>
            <a:r>
              <a:rPr lang="en-US" altLang="en-US" sz="2000"/>
              <a:t>—Most Common Cause of Food-Borne Illness</a:t>
            </a:r>
          </a:p>
        </p:txBody>
      </p:sp>
      <p:sp>
        <p:nvSpPr>
          <p:cNvPr id="25604" name="Rectangle 3"/>
          <p:cNvSpPr>
            <a:spLocks noGrp="1" noChangeArrowheads="1"/>
          </p:cNvSpPr>
          <p:nvPr>
            <p:ph type="body" idx="1"/>
          </p:nvPr>
        </p:nvSpPr>
        <p:spPr/>
        <p:txBody>
          <a:bodyPr/>
          <a:lstStyle/>
          <a:p>
            <a:pPr marL="0" indent="0" eaLnBrk="1" hangingPunct="1">
              <a:lnSpc>
                <a:spcPct val="90000"/>
              </a:lnSpc>
              <a:spcBef>
                <a:spcPct val="50000"/>
              </a:spcBef>
              <a:buFontTx/>
              <a:buNone/>
            </a:pPr>
            <a:r>
              <a:rPr lang="en-US" altLang="en-US" sz="2800"/>
              <a:t>While raw milk often gets the blame for food-borne illnesses, </a:t>
            </a:r>
            <a:r>
              <a:rPr lang="en-US" altLang="en-US" sz="2800" i="1"/>
              <a:t>Campylobacter</a:t>
            </a:r>
            <a:r>
              <a:rPr lang="en-US" altLang="en-US" sz="2800"/>
              <a:t> is the most common cause and is best known for contaminating meats.</a:t>
            </a:r>
          </a:p>
          <a:p>
            <a:pPr marL="0" indent="0" eaLnBrk="1" hangingPunct="1">
              <a:lnSpc>
                <a:spcPct val="90000"/>
              </a:lnSpc>
              <a:spcBef>
                <a:spcPct val="50000"/>
              </a:spcBef>
              <a:buFontTx/>
              <a:buNone/>
            </a:pPr>
            <a:endParaRPr lang="en-US" altLang="en-US" sz="2800"/>
          </a:p>
          <a:p>
            <a:pPr marL="0" indent="0" eaLnBrk="1" hangingPunct="1">
              <a:lnSpc>
                <a:spcPct val="90000"/>
              </a:lnSpc>
              <a:spcBef>
                <a:spcPct val="50000"/>
              </a:spcBef>
              <a:buFontTx/>
              <a:buNone/>
            </a:pPr>
            <a:endParaRPr lang="en-US" altLang="en-US" sz="2800" b="1"/>
          </a:p>
          <a:p>
            <a:pPr marL="0" indent="0" eaLnBrk="1" hangingPunct="1">
              <a:lnSpc>
                <a:spcPct val="90000"/>
              </a:lnSpc>
              <a:spcBef>
                <a:spcPct val="50000"/>
              </a:spcBef>
              <a:buFontTx/>
              <a:buNone/>
            </a:pPr>
            <a:endParaRPr lang="en-US" altLang="en-US" sz="2800" b="1"/>
          </a:p>
          <a:p>
            <a:pPr marL="0" indent="0" eaLnBrk="1" hangingPunct="1">
              <a:lnSpc>
                <a:spcPct val="90000"/>
              </a:lnSpc>
              <a:spcBef>
                <a:spcPct val="50000"/>
              </a:spcBef>
              <a:buFontTx/>
              <a:buNone/>
            </a:pPr>
            <a:endParaRPr lang="en-US" altLang="en-US" sz="2800" b="1"/>
          </a:p>
          <a:p>
            <a:pPr marL="0" indent="0" eaLnBrk="1" hangingPunct="1">
              <a:lnSpc>
                <a:spcPct val="90000"/>
              </a:lnSpc>
              <a:spcBef>
                <a:spcPct val="50000"/>
              </a:spcBef>
              <a:buFontTx/>
              <a:buNone/>
            </a:pPr>
            <a:endParaRPr lang="en-US" altLang="en-US" sz="2800" b="1"/>
          </a:p>
          <a:p>
            <a:pPr marL="0" indent="0" eaLnBrk="1" hangingPunct="1">
              <a:lnSpc>
                <a:spcPct val="90000"/>
              </a:lnSpc>
              <a:spcBef>
                <a:spcPct val="50000"/>
              </a:spcBef>
              <a:buFontTx/>
              <a:buNone/>
            </a:pPr>
            <a:endParaRPr lang="en-US" altLang="en-US" sz="2800" b="1"/>
          </a:p>
          <a:p>
            <a:pPr marL="0" indent="0" algn="r" eaLnBrk="1" hangingPunct="1">
              <a:lnSpc>
                <a:spcPct val="90000"/>
              </a:lnSpc>
              <a:spcBef>
                <a:spcPct val="50000"/>
              </a:spcBef>
              <a:buFontTx/>
              <a:buNone/>
            </a:pPr>
            <a:r>
              <a:rPr lang="en-US" altLang="en-US" sz="2000" i="1"/>
              <a:t>Applied and Environmental Microbiology</a:t>
            </a:r>
            <a:r>
              <a:rPr lang="en-US" altLang="en-US" sz="2000"/>
              <a:t>, 2001:67(12):5431-5436</a:t>
            </a:r>
          </a:p>
        </p:txBody>
      </p:sp>
      <p:graphicFrame>
        <p:nvGraphicFramePr>
          <p:cNvPr id="927802" name="Group 58"/>
          <p:cNvGraphicFramePr>
            <a:graphicFrameLocks noGrp="1"/>
          </p:cNvGraphicFramePr>
          <p:nvPr/>
        </p:nvGraphicFramePr>
        <p:xfrm>
          <a:off x="685800" y="2387600"/>
          <a:ext cx="7924800" cy="3108325"/>
        </p:xfrm>
        <a:graphic>
          <a:graphicData uri="http://schemas.openxmlformats.org/drawingml/2006/table">
            <a:tbl>
              <a:tblPr/>
              <a:tblGrid>
                <a:gridCol w="2189163">
                  <a:extLst>
                    <a:ext uri="{9D8B030D-6E8A-4147-A177-3AD203B41FA5}">
                      <a16:colId xmlns:a16="http://schemas.microsoft.com/office/drawing/2014/main" val="20000"/>
                    </a:ext>
                  </a:extLst>
                </a:gridCol>
                <a:gridCol w="3144837">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822825">
                <a:tc gridSpan="3">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Meats sampled for </a:t>
                      </a:r>
                      <a:r>
                        <a:rPr kumimoji="0" lang="en-US" sz="2400" b="1" i="1" u="none" strike="noStrike" cap="none" normalizeH="0" baseline="0">
                          <a:ln>
                            <a:noFill/>
                          </a:ln>
                          <a:solidFill>
                            <a:schemeClr val="tx1"/>
                          </a:solidFill>
                          <a:effectLst/>
                          <a:latin typeface="Arial" charset="0"/>
                        </a:rPr>
                        <a:t>Campylobacter</a:t>
                      </a:r>
                      <a:r>
                        <a:rPr kumimoji="0" lang="en-US" sz="2400" b="1" i="0" u="none" strike="noStrike" cap="none" normalizeH="0" baseline="0">
                          <a:ln>
                            <a:noFill/>
                          </a:ln>
                          <a:solidFill>
                            <a:schemeClr val="tx1"/>
                          </a:solidFill>
                          <a:effectLst/>
                          <a:latin typeface="Arial" charset="0"/>
                        </a:rPr>
                        <a:t> from 59 Washington, DC grocery stores during 1999-2000.</a:t>
                      </a:r>
                      <a:endParaRPr kumimoji="0" lang="en-US" sz="2400" b="1" i="0" u="none" strike="noStrike" cap="none" normalizeH="0" baseline="30000">
                        <a:ln>
                          <a:noFill/>
                        </a:ln>
                        <a:solidFill>
                          <a:schemeClr val="tx1"/>
                        </a:solidFill>
                        <a:effectLst/>
                        <a:latin typeface="Arial" charset="0"/>
                      </a:endParaRPr>
                    </a:p>
                  </a:txBody>
                  <a:tcPr marT="45688" marB="4568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688" marB="45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No. of Samples</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 Positive</a:t>
                      </a:r>
                    </a:p>
                  </a:txBody>
                  <a:tcPr marT="45688" marB="45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Chicken</a:t>
                      </a:r>
                    </a:p>
                  </a:txBody>
                  <a:tcPr marT="45688" marB="45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184</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70.7%</a:t>
                      </a:r>
                    </a:p>
                  </a:txBody>
                  <a:tcPr marT="45688" marB="45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Turkey</a:t>
                      </a:r>
                    </a:p>
                  </a:txBody>
                  <a:tcPr marT="45688" marB="45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172</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14.5%</a:t>
                      </a:r>
                    </a:p>
                  </a:txBody>
                  <a:tcPr marT="45688" marB="45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Pork</a:t>
                      </a:r>
                    </a:p>
                  </a:txBody>
                  <a:tcPr marT="45688" marB="45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181</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1.7%</a:t>
                      </a:r>
                    </a:p>
                  </a:txBody>
                  <a:tcPr marT="45688" marB="45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Beef</a:t>
                      </a:r>
                    </a:p>
                  </a:txBody>
                  <a:tcPr marT="45688" marB="45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182</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0.5%</a:t>
                      </a:r>
                    </a:p>
                  </a:txBody>
                  <a:tcPr marT="45688" marB="45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8F6053E-FA54-445A-B70A-137569DC9A56}" type="slidenum">
              <a:rPr lang="en-US" altLang="en-US" sz="1400"/>
              <a:pPr eaLnBrk="1" hangingPunct="1"/>
              <a:t>23</a:t>
            </a:fld>
            <a:endParaRPr lang="en-US" altLang="en-US" sz="1400"/>
          </a:p>
        </p:txBody>
      </p:sp>
      <p:sp>
        <p:nvSpPr>
          <p:cNvPr id="26627" name="Rectangle 2"/>
          <p:cNvSpPr>
            <a:spLocks noGrp="1" noChangeArrowheads="1"/>
          </p:cNvSpPr>
          <p:nvPr>
            <p:ph type="title"/>
          </p:nvPr>
        </p:nvSpPr>
        <p:spPr/>
        <p:txBody>
          <a:bodyPr/>
          <a:lstStyle/>
          <a:p>
            <a:pPr eaLnBrk="1" hangingPunct="1"/>
            <a:r>
              <a:rPr lang="en-US" altLang="en-US" sz="3600" i="1"/>
              <a:t>Listeria monocytogenes</a:t>
            </a:r>
            <a:r>
              <a:rPr lang="en-US" altLang="en-US" sz="2400"/>
              <a:t> – Deadly food pathogen</a:t>
            </a:r>
          </a:p>
        </p:txBody>
      </p:sp>
      <p:sp>
        <p:nvSpPr>
          <p:cNvPr id="20484" name="Rectangle 3"/>
          <p:cNvSpPr>
            <a:spLocks noGrp="1" noChangeArrowheads="1"/>
          </p:cNvSpPr>
          <p:nvPr>
            <p:ph type="body" idx="1"/>
          </p:nvPr>
        </p:nvSpPr>
        <p:spPr>
          <a:xfrm>
            <a:off x="155575" y="912813"/>
            <a:ext cx="8912225" cy="4802187"/>
          </a:xfrm>
        </p:spPr>
        <p:txBody>
          <a:bodyPr/>
          <a:lstStyle/>
          <a:p>
            <a:pPr marL="0" indent="0" eaLnBrk="1" hangingPunct="1">
              <a:lnSpc>
                <a:spcPct val="80000"/>
              </a:lnSpc>
              <a:spcBef>
                <a:spcPct val="50000"/>
              </a:spcBef>
              <a:buFontTx/>
              <a:buNone/>
              <a:defRPr/>
            </a:pPr>
            <a:endParaRPr lang="en-US" sz="900" dirty="0"/>
          </a:p>
          <a:p>
            <a:pPr marL="457200" indent="-457200" eaLnBrk="1" hangingPunct="1">
              <a:spcBef>
                <a:spcPct val="50000"/>
              </a:spcBef>
              <a:defRPr/>
            </a:pPr>
            <a:r>
              <a:rPr lang="en-US" sz="2000" dirty="0"/>
              <a:t>Raw milk is often blamed for causing infection with </a:t>
            </a:r>
            <a:r>
              <a:rPr lang="en-US" sz="2000" i="1" dirty="0" err="1"/>
              <a:t>Listeria</a:t>
            </a:r>
            <a:r>
              <a:rPr lang="en-US" sz="2000" i="1" dirty="0"/>
              <a:t> </a:t>
            </a:r>
            <a:r>
              <a:rPr lang="en-US" sz="2000" i="1" dirty="0" err="1"/>
              <a:t>Monocytogenes</a:t>
            </a:r>
            <a:r>
              <a:rPr lang="en-US" sz="2000" dirty="0"/>
              <a:t>, a deadly food pathogen that can cause severe illness and fetal death, premature birth or neonatal illness and death.</a:t>
            </a:r>
          </a:p>
          <a:p>
            <a:pPr marL="457200" indent="-457200" eaLnBrk="1" hangingPunct="1">
              <a:spcBef>
                <a:spcPct val="50000"/>
              </a:spcBef>
              <a:defRPr/>
            </a:pPr>
            <a:r>
              <a:rPr lang="en-US" sz="2000" dirty="0"/>
              <a:t>In a 2003 USDA/FDA report: Compared to raw milk</a:t>
            </a:r>
          </a:p>
          <a:p>
            <a:pPr marL="457200" indent="-457200" eaLnBrk="1" hangingPunct="1">
              <a:spcBef>
                <a:spcPct val="0"/>
              </a:spcBef>
              <a:buFontTx/>
              <a:buNone/>
              <a:defRPr/>
            </a:pPr>
            <a:r>
              <a:rPr lang="en-US" sz="2000" dirty="0"/>
              <a:t>		515 times more illnesses from </a:t>
            </a:r>
            <a:r>
              <a:rPr lang="en-US" sz="2000" i="1" dirty="0"/>
              <a:t>L-mono</a:t>
            </a:r>
            <a:r>
              <a:rPr lang="en-US" sz="2000" dirty="0"/>
              <a:t> due to deli meats</a:t>
            </a:r>
          </a:p>
          <a:p>
            <a:pPr marL="457200" indent="-457200" eaLnBrk="1" hangingPunct="1">
              <a:spcBef>
                <a:spcPct val="0"/>
              </a:spcBef>
              <a:buFontTx/>
              <a:buNone/>
              <a:defRPr/>
            </a:pPr>
            <a:r>
              <a:rPr lang="en-US" sz="2000" dirty="0"/>
              <a:t>		29 times more illness from </a:t>
            </a:r>
            <a:r>
              <a:rPr lang="en-US" sz="2000" i="1" dirty="0"/>
              <a:t>L-mono</a:t>
            </a:r>
            <a:r>
              <a:rPr lang="en-US" sz="2000" dirty="0"/>
              <a:t> due to pasteurized milk</a:t>
            </a:r>
          </a:p>
          <a:p>
            <a:pPr marL="457200" indent="-457200" eaLnBrk="1" hangingPunct="1">
              <a:spcBef>
                <a:spcPct val="50000"/>
              </a:spcBef>
              <a:defRPr/>
            </a:pPr>
            <a:r>
              <a:rPr lang="en-US" sz="2000" dirty="0"/>
              <a:t>On a PER-SERVING BASIS, deli meats were TEN times more likely to cause illness</a:t>
            </a:r>
          </a:p>
          <a:p>
            <a:pPr marL="457200" indent="-457200" eaLnBrk="1" hangingPunct="1">
              <a:spcBef>
                <a:spcPct val="50000"/>
              </a:spcBef>
              <a:defRPr/>
            </a:pPr>
            <a:r>
              <a:rPr lang="en-US" sz="2000" dirty="0"/>
              <a:t>FDA:  “Raw milk is inherently dangerous and should not be consumed.”</a:t>
            </a:r>
          </a:p>
          <a:p>
            <a:pPr marL="457200" indent="-457200" eaLnBrk="1" hangingPunct="1">
              <a:spcBef>
                <a:spcPct val="50000"/>
              </a:spcBef>
              <a:defRPr/>
            </a:pPr>
            <a:r>
              <a:rPr lang="en-US" sz="2000" dirty="0"/>
              <a:t>Where are the FDA’s charges that deli meats are “inherently dangerous and should not be consumed? Where is the FDA’s exhortation to “everyone charged with protecting the public health” to “prevent the sale of deli meats to consumers”?</a:t>
            </a:r>
            <a:endParaRPr lang="en-US" sz="1200" i="1" dirty="0"/>
          </a:p>
          <a:p>
            <a:pPr marL="0" indent="0" algn="r" eaLnBrk="1" hangingPunct="1">
              <a:lnSpc>
                <a:spcPct val="80000"/>
              </a:lnSpc>
              <a:spcBef>
                <a:spcPct val="50000"/>
              </a:spcBef>
              <a:buFontTx/>
              <a:buNone/>
              <a:defRPr/>
            </a:pPr>
            <a:r>
              <a:rPr lang="en-US" sz="1200" i="1" dirty="0"/>
              <a:t>Interpretive Summary – </a:t>
            </a:r>
            <a:r>
              <a:rPr lang="en-US" sz="1200" i="1" dirty="0" err="1"/>
              <a:t>Listeria</a:t>
            </a:r>
            <a:r>
              <a:rPr lang="en-US" sz="1200" i="1" dirty="0"/>
              <a:t> </a:t>
            </a:r>
            <a:r>
              <a:rPr lang="en-US" sz="1200" i="1" dirty="0" err="1"/>
              <a:t>Monocytogenes</a:t>
            </a:r>
            <a:r>
              <a:rPr lang="en-US" sz="1200" i="1" dirty="0"/>
              <a:t> Risk Assessment</a:t>
            </a:r>
            <a:r>
              <a:rPr lang="en-US" sz="1200" dirty="0"/>
              <a:t>, </a:t>
            </a:r>
          </a:p>
          <a:p>
            <a:pPr marL="0" indent="0" algn="r" eaLnBrk="1" hangingPunct="1">
              <a:lnSpc>
                <a:spcPct val="80000"/>
              </a:lnSpc>
              <a:spcBef>
                <a:spcPct val="50000"/>
              </a:spcBef>
              <a:buFontTx/>
              <a:buNone/>
              <a:defRPr/>
            </a:pPr>
            <a:r>
              <a:rPr lang="en-US" sz="1200" dirty="0"/>
              <a:t>Center for Food Safety and Applied Nutrition, </a:t>
            </a:r>
          </a:p>
          <a:p>
            <a:pPr marL="0" indent="0" algn="r" eaLnBrk="1" hangingPunct="1">
              <a:lnSpc>
                <a:spcPct val="80000"/>
              </a:lnSpc>
              <a:spcBef>
                <a:spcPct val="50000"/>
              </a:spcBef>
              <a:buFontTx/>
              <a:buNone/>
              <a:defRPr/>
            </a:pPr>
            <a:r>
              <a:rPr lang="en-US" sz="1200" dirty="0"/>
              <a:t>FDA, USDHHS, USDA, Sept. 2003, page 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4762AA0-331D-4D81-B449-EC92BC1DFE48}" type="slidenum">
              <a:rPr lang="en-US" altLang="en-US" sz="1400"/>
              <a:pPr eaLnBrk="1" hangingPunct="1"/>
              <a:t>24</a:t>
            </a:fld>
            <a:endParaRPr lang="en-US" altLang="en-US" sz="1400"/>
          </a:p>
        </p:txBody>
      </p:sp>
      <p:sp>
        <p:nvSpPr>
          <p:cNvPr id="27651" name="Rectangle 2"/>
          <p:cNvSpPr>
            <a:spLocks noGrp="1" noChangeArrowheads="1"/>
          </p:cNvSpPr>
          <p:nvPr>
            <p:ph type="title"/>
          </p:nvPr>
        </p:nvSpPr>
        <p:spPr/>
        <p:txBody>
          <a:bodyPr/>
          <a:lstStyle/>
          <a:p>
            <a:pPr eaLnBrk="1" hangingPunct="1"/>
            <a:r>
              <a:rPr lang="en-US" altLang="en-US" sz="3600" i="1"/>
              <a:t>Listeria monocytogenes</a:t>
            </a:r>
            <a:r>
              <a:rPr lang="en-US" altLang="en-US" sz="2400"/>
              <a:t> – </a:t>
            </a:r>
            <a:br>
              <a:rPr lang="en-US" altLang="en-US" sz="2400"/>
            </a:br>
            <a:r>
              <a:rPr lang="en-US" altLang="en-US" sz="2400"/>
              <a:t>Not a Problem in Raw Milk</a:t>
            </a:r>
          </a:p>
        </p:txBody>
      </p:sp>
      <p:sp>
        <p:nvSpPr>
          <p:cNvPr id="21508" name="Rectangle 3"/>
          <p:cNvSpPr>
            <a:spLocks noGrp="1" noChangeArrowheads="1"/>
          </p:cNvSpPr>
          <p:nvPr>
            <p:ph type="body" idx="1"/>
          </p:nvPr>
        </p:nvSpPr>
        <p:spPr>
          <a:xfrm>
            <a:off x="231775" y="914400"/>
            <a:ext cx="8912225" cy="4802188"/>
          </a:xfrm>
        </p:spPr>
        <p:txBody>
          <a:bodyPr/>
          <a:lstStyle/>
          <a:p>
            <a:pPr marL="0" indent="0" eaLnBrk="1" hangingPunct="1">
              <a:lnSpc>
                <a:spcPct val="80000"/>
              </a:lnSpc>
              <a:spcBef>
                <a:spcPct val="50000"/>
              </a:spcBef>
              <a:buFontTx/>
              <a:buNone/>
              <a:defRPr/>
            </a:pPr>
            <a:endParaRPr lang="en-US" sz="900" dirty="0"/>
          </a:p>
          <a:p>
            <a:pPr marL="457200" indent="-457200" eaLnBrk="1" hangingPunct="1">
              <a:spcBef>
                <a:spcPct val="50000"/>
              </a:spcBef>
              <a:defRPr/>
            </a:pPr>
            <a:r>
              <a:rPr lang="en-US" sz="2000" dirty="0"/>
              <a:t>In a response to a Freedom of Information Act request, the Centers for Disease Control provided data on raw milk outbreaks 1993-2005—a 13-year period. </a:t>
            </a:r>
          </a:p>
          <a:p>
            <a:pPr marL="457200" indent="-457200" eaLnBrk="1" hangingPunct="1">
              <a:spcBef>
                <a:spcPct val="50000"/>
              </a:spcBef>
              <a:defRPr/>
            </a:pPr>
            <a:r>
              <a:rPr lang="en-US" sz="2000" dirty="0"/>
              <a:t>In this report, CDC listed NO cases of </a:t>
            </a:r>
            <a:r>
              <a:rPr lang="en-US" sz="2000" dirty="0" err="1"/>
              <a:t>foodborne</a:t>
            </a:r>
            <a:r>
              <a:rPr lang="en-US" sz="2000" dirty="0"/>
              <a:t> illness from raw milk caused by </a:t>
            </a:r>
            <a:r>
              <a:rPr lang="en-US" sz="2000" i="1" dirty="0" err="1"/>
              <a:t>Listeria</a:t>
            </a:r>
            <a:r>
              <a:rPr lang="en-US" sz="2000" dirty="0"/>
              <a:t> during the period.</a:t>
            </a:r>
          </a:p>
          <a:p>
            <a:pPr marL="457200" indent="-457200" eaLnBrk="1" hangingPunct="1">
              <a:spcBef>
                <a:spcPct val="50000"/>
              </a:spcBef>
              <a:defRPr/>
            </a:pPr>
            <a:r>
              <a:rPr lang="en-US" sz="2000" dirty="0"/>
              <a:t>Recently the Pennsylvania Department of Agriculture (PDA) has suspended sales of several dairies and issued inflammatory press releases, claiming </a:t>
            </a:r>
            <a:r>
              <a:rPr lang="en-US" sz="2000" i="1" dirty="0" err="1"/>
              <a:t>Listeria</a:t>
            </a:r>
            <a:r>
              <a:rPr lang="en-US" sz="2000" i="1" dirty="0"/>
              <a:t> </a:t>
            </a:r>
            <a:r>
              <a:rPr lang="en-US" sz="2000" i="1" dirty="0" err="1"/>
              <a:t>monocytogenes</a:t>
            </a:r>
            <a:r>
              <a:rPr lang="en-US" sz="2000" dirty="0"/>
              <a:t> in the milk.</a:t>
            </a:r>
          </a:p>
          <a:p>
            <a:pPr marL="457200" indent="-457200" eaLnBrk="1" hangingPunct="1">
              <a:spcBef>
                <a:spcPct val="50000"/>
              </a:spcBef>
              <a:defRPr/>
            </a:pPr>
            <a:r>
              <a:rPr lang="en-US" sz="2000" dirty="0"/>
              <a:t>Independent tests have shown NO </a:t>
            </a:r>
            <a:r>
              <a:rPr lang="en-US" sz="2000" i="1" dirty="0" err="1"/>
              <a:t>Listeria</a:t>
            </a:r>
            <a:r>
              <a:rPr lang="en-US" sz="2000" dirty="0"/>
              <a:t> in the milk and in all cases sales were resumed. There were no illnesses.</a:t>
            </a:r>
          </a:p>
          <a:p>
            <a:pPr marL="457200" indent="-457200" eaLnBrk="1" hangingPunct="1">
              <a:spcBef>
                <a:spcPct val="50000"/>
              </a:spcBef>
              <a:defRPr/>
            </a:pPr>
            <a:r>
              <a:rPr lang="en-US" sz="2000" dirty="0"/>
              <a:t>Is the PDA trying to falsely build a case that </a:t>
            </a:r>
            <a:r>
              <a:rPr lang="en-US" sz="2000" i="1" dirty="0" err="1"/>
              <a:t>Listeria</a:t>
            </a:r>
            <a:r>
              <a:rPr lang="en-US" sz="2000" dirty="0"/>
              <a:t> is a problem in raw milk?</a:t>
            </a:r>
          </a:p>
          <a:p>
            <a:pPr marL="0" indent="0" eaLnBrk="1" hangingPunct="1">
              <a:spcBef>
                <a:spcPct val="50000"/>
              </a:spcBef>
              <a:buFontTx/>
              <a:buNone/>
              <a:defRPr/>
            </a:pPr>
            <a:endParaRPr lang="en-US" sz="1200" i="1" dirty="0"/>
          </a:p>
          <a:p>
            <a:pPr marL="0" indent="0" algn="r" eaLnBrk="1" hangingPunct="1">
              <a:lnSpc>
                <a:spcPct val="80000"/>
              </a:lnSpc>
              <a:spcBef>
                <a:spcPct val="50000"/>
              </a:spcBef>
              <a:buFontTx/>
              <a:buNone/>
              <a:defRPr/>
            </a:pPr>
            <a:r>
              <a:rPr lang="en-US" sz="1200" i="1" dirty="0"/>
              <a:t>Cdc-foodborne-illness-report-1973-2005.pdf</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26B19DAF-B911-4D53-871F-0A28F179710D}" type="slidenum">
              <a:rPr lang="en-US" altLang="en-US" sz="1400"/>
              <a:pPr eaLnBrk="1" hangingPunct="1"/>
              <a:t>25</a:t>
            </a:fld>
            <a:endParaRPr lang="en-US" altLang="en-US" sz="1400"/>
          </a:p>
        </p:txBody>
      </p:sp>
      <p:sp>
        <p:nvSpPr>
          <p:cNvPr id="28675" name="Rectangle 2"/>
          <p:cNvSpPr>
            <a:spLocks noGrp="1" noChangeArrowheads="1"/>
          </p:cNvSpPr>
          <p:nvPr>
            <p:ph type="title"/>
          </p:nvPr>
        </p:nvSpPr>
        <p:spPr/>
        <p:txBody>
          <a:bodyPr/>
          <a:lstStyle/>
          <a:p>
            <a:pPr eaLnBrk="1" hangingPunct="1"/>
            <a:r>
              <a:rPr lang="en-US" altLang="en-US" sz="2400"/>
              <a:t>Raw Milk Challenge Tests I  </a:t>
            </a:r>
          </a:p>
        </p:txBody>
      </p:sp>
      <p:sp>
        <p:nvSpPr>
          <p:cNvPr id="28676" name="Rectangle 3"/>
          <p:cNvSpPr>
            <a:spLocks noGrp="1" noChangeArrowheads="1"/>
          </p:cNvSpPr>
          <p:nvPr>
            <p:ph type="body" idx="1"/>
          </p:nvPr>
        </p:nvSpPr>
        <p:spPr>
          <a:xfrm>
            <a:off x="155575" y="912813"/>
            <a:ext cx="8607425" cy="1068387"/>
          </a:xfrm>
        </p:spPr>
        <p:txBody>
          <a:bodyPr/>
          <a:lstStyle/>
          <a:p>
            <a:pPr eaLnBrk="1" hangingPunct="1">
              <a:lnSpc>
                <a:spcPct val="90000"/>
              </a:lnSpc>
              <a:spcBef>
                <a:spcPct val="0"/>
              </a:spcBef>
            </a:pPr>
            <a:r>
              <a:rPr lang="en-US" altLang="en-US" sz="2400"/>
              <a:t>Large amounts of </a:t>
            </a:r>
            <a:r>
              <a:rPr lang="en-US" altLang="en-US" sz="2400" i="1"/>
              <a:t>Campylobacter</a:t>
            </a:r>
            <a:r>
              <a:rPr lang="en-US" altLang="en-US" sz="2400"/>
              <a:t> (an amount found in 20,000 grams manure) added to chilled raw milk (4</a:t>
            </a:r>
            <a:r>
              <a:rPr lang="en-US" altLang="en-US" sz="2400" baseline="30000"/>
              <a:t>o </a:t>
            </a:r>
            <a:r>
              <a:rPr lang="en-US" altLang="en-US" sz="2400"/>
              <a:t>C):</a:t>
            </a:r>
          </a:p>
          <a:p>
            <a:pPr eaLnBrk="1" hangingPunct="1">
              <a:spcBef>
                <a:spcPct val="0"/>
              </a:spcBef>
              <a:buFontTx/>
              <a:buNone/>
            </a:pPr>
            <a:r>
              <a:rPr lang="en-US" altLang="en-US" sz="2400"/>
              <a:t>		</a:t>
            </a:r>
          </a:p>
          <a:p>
            <a:pPr eaLnBrk="1" hangingPunct="1">
              <a:lnSpc>
                <a:spcPct val="90000"/>
              </a:lnSpc>
              <a:spcBef>
                <a:spcPct val="40000"/>
              </a:spcBef>
            </a:pPr>
            <a:endParaRPr lang="en-US" altLang="en-US" sz="2400" i="1"/>
          </a:p>
          <a:p>
            <a:pPr eaLnBrk="1" hangingPunct="1">
              <a:spcBef>
                <a:spcPct val="0"/>
              </a:spcBef>
            </a:pPr>
            <a:r>
              <a:rPr lang="en-US" altLang="en-US" sz="2400"/>
              <a:t>Most strains showed a dramatic decline</a:t>
            </a:r>
          </a:p>
          <a:p>
            <a:pPr eaLnBrk="1" hangingPunct="1">
              <a:spcBef>
                <a:spcPct val="0"/>
              </a:spcBef>
              <a:buFontTx/>
              <a:buNone/>
            </a:pPr>
            <a:r>
              <a:rPr lang="en-US" altLang="en-US" sz="2400"/>
              <a:t>		Day 0 = 13,000,000/ml</a:t>
            </a:r>
          </a:p>
          <a:p>
            <a:pPr eaLnBrk="1" hangingPunct="1">
              <a:spcBef>
                <a:spcPct val="0"/>
              </a:spcBef>
              <a:buFontTx/>
              <a:buNone/>
            </a:pPr>
            <a:r>
              <a:rPr lang="en-US" altLang="en-US" sz="2400"/>
              <a:t>		Day 9 = less than 10/ml</a:t>
            </a:r>
          </a:p>
          <a:p>
            <a:pPr eaLnBrk="1" hangingPunct="1">
              <a:spcBef>
                <a:spcPct val="0"/>
              </a:spcBef>
            </a:pPr>
            <a:endParaRPr lang="en-US" altLang="en-US" sz="2400"/>
          </a:p>
          <a:p>
            <a:pPr eaLnBrk="1" hangingPunct="1">
              <a:spcBef>
                <a:spcPct val="0"/>
              </a:spcBef>
            </a:pPr>
            <a:r>
              <a:rPr lang="en-US" altLang="en-US" sz="2400"/>
              <a:t>The only stain that did not decline was </a:t>
            </a:r>
          </a:p>
          <a:p>
            <a:pPr eaLnBrk="1" hangingPunct="1">
              <a:spcBef>
                <a:spcPct val="0"/>
              </a:spcBef>
              <a:buFontTx/>
              <a:buNone/>
            </a:pPr>
            <a:r>
              <a:rPr lang="en-US" altLang="en-US" sz="2400"/>
              <a:t>	a non-human strain.</a:t>
            </a:r>
            <a:endParaRPr lang="en-US" altLang="en-US" sz="2400" i="1"/>
          </a:p>
          <a:p>
            <a:pPr eaLnBrk="1" hangingPunct="1">
              <a:lnSpc>
                <a:spcPct val="90000"/>
              </a:lnSpc>
              <a:spcBef>
                <a:spcPct val="40000"/>
              </a:spcBef>
            </a:pPr>
            <a:endParaRPr lang="en-US" altLang="en-US" sz="2400" i="1"/>
          </a:p>
          <a:p>
            <a:pPr eaLnBrk="1" hangingPunct="1">
              <a:lnSpc>
                <a:spcPct val="90000"/>
              </a:lnSpc>
              <a:spcBef>
                <a:spcPct val="0"/>
              </a:spcBef>
            </a:pPr>
            <a:endParaRPr lang="en-US" altLang="en-US" sz="2400" baseline="30000"/>
          </a:p>
          <a:p>
            <a:pPr algn="r" eaLnBrk="1" hangingPunct="1">
              <a:lnSpc>
                <a:spcPct val="90000"/>
              </a:lnSpc>
              <a:spcBef>
                <a:spcPct val="0"/>
              </a:spcBef>
              <a:buFontTx/>
              <a:buNone/>
            </a:pPr>
            <a:endParaRPr lang="en-US" altLang="en-US" sz="1800" i="1"/>
          </a:p>
          <a:p>
            <a:pPr algn="r" eaLnBrk="1" hangingPunct="1">
              <a:lnSpc>
                <a:spcPct val="90000"/>
              </a:lnSpc>
              <a:spcBef>
                <a:spcPct val="0"/>
              </a:spcBef>
              <a:buFontTx/>
              <a:buNone/>
            </a:pPr>
            <a:endParaRPr lang="en-US" altLang="en-US" sz="1800" i="1"/>
          </a:p>
          <a:p>
            <a:pPr algn="r" eaLnBrk="1" hangingPunct="1">
              <a:lnSpc>
                <a:spcPct val="90000"/>
              </a:lnSpc>
              <a:spcBef>
                <a:spcPct val="0"/>
              </a:spcBef>
              <a:buFontTx/>
              <a:buNone/>
            </a:pPr>
            <a:endParaRPr lang="en-US" altLang="en-US" sz="1800" i="1"/>
          </a:p>
          <a:p>
            <a:pPr algn="r" eaLnBrk="1" hangingPunct="1">
              <a:lnSpc>
                <a:spcPct val="90000"/>
              </a:lnSpc>
              <a:spcBef>
                <a:spcPct val="0"/>
              </a:spcBef>
              <a:buFontTx/>
              <a:buNone/>
            </a:pPr>
            <a:r>
              <a:rPr lang="en-US" altLang="en-US" sz="1800" i="1"/>
              <a:t>Applied and Environmental Microbiology</a:t>
            </a:r>
            <a:r>
              <a:rPr lang="en-US" altLang="en-US" sz="1800"/>
              <a:t>, </a:t>
            </a:r>
          </a:p>
          <a:p>
            <a:pPr algn="r" eaLnBrk="1" hangingPunct="1">
              <a:lnSpc>
                <a:spcPct val="90000"/>
              </a:lnSpc>
              <a:spcBef>
                <a:spcPct val="0"/>
              </a:spcBef>
              <a:buFontTx/>
              <a:buNone/>
            </a:pPr>
            <a:r>
              <a:rPr lang="en-US" altLang="en-US" sz="1800"/>
              <a:t>1982;44(5):1154-58</a:t>
            </a:r>
          </a:p>
          <a:p>
            <a:pPr algn="r" eaLnBrk="1" hangingPunct="1">
              <a:lnSpc>
                <a:spcPct val="90000"/>
              </a:lnSpc>
              <a:spcBef>
                <a:spcPct val="0"/>
              </a:spcBef>
              <a:buFontTx/>
              <a:buNone/>
            </a:pPr>
            <a:endParaRPr lang="en-US" altLang="en-US" sz="1800"/>
          </a:p>
        </p:txBody>
      </p:sp>
      <p:pic>
        <p:nvPicPr>
          <p:cNvPr id="28677" name="Picture 4" descr="FIG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200"/>
            <a:ext cx="299243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Raw Milk Challenge Tests II</a:t>
            </a:r>
          </a:p>
        </p:txBody>
      </p:sp>
      <p:sp>
        <p:nvSpPr>
          <p:cNvPr id="29699" name="Content Placeholder 2"/>
          <p:cNvSpPr>
            <a:spLocks noGrp="1"/>
          </p:cNvSpPr>
          <p:nvPr>
            <p:ph idx="1"/>
          </p:nvPr>
        </p:nvSpPr>
        <p:spPr/>
        <p:txBody>
          <a:bodyPr/>
          <a:lstStyle/>
          <a:p>
            <a:pPr eaLnBrk="1" hangingPunct="1">
              <a:lnSpc>
                <a:spcPct val="90000"/>
              </a:lnSpc>
              <a:spcBef>
                <a:spcPct val="40000"/>
              </a:spcBef>
            </a:pPr>
            <a:r>
              <a:rPr lang="en-US" altLang="en-US" sz="2800" i="1"/>
              <a:t>Campylobacter</a:t>
            </a:r>
            <a:r>
              <a:rPr lang="en-US" altLang="en-US" sz="2800"/>
              <a:t> in raw milk at body temperature (37</a:t>
            </a:r>
            <a:r>
              <a:rPr lang="en-US" altLang="en-US" sz="2800" baseline="30000"/>
              <a:t>o</a:t>
            </a:r>
            <a:r>
              <a:rPr lang="en-US" altLang="en-US" sz="2800"/>
              <a:t> C):</a:t>
            </a:r>
          </a:p>
          <a:p>
            <a:pPr eaLnBrk="1" hangingPunct="1">
              <a:lnSpc>
                <a:spcPct val="90000"/>
              </a:lnSpc>
              <a:spcBef>
                <a:spcPct val="0"/>
              </a:spcBef>
              <a:buFontTx/>
              <a:buNone/>
            </a:pPr>
            <a:r>
              <a:rPr lang="en-US" altLang="en-US" sz="2800"/>
              <a:t>	</a:t>
            </a:r>
            <a:r>
              <a:rPr lang="en-US" altLang="en-US" sz="2400"/>
              <a:t>	Bovine strains decreased by 100 cells/ml in 48 hrs.</a:t>
            </a:r>
          </a:p>
          <a:p>
            <a:pPr eaLnBrk="1" hangingPunct="1">
              <a:lnSpc>
                <a:spcPct val="90000"/>
              </a:lnSpc>
              <a:spcBef>
                <a:spcPct val="0"/>
              </a:spcBef>
              <a:buFontTx/>
              <a:buNone/>
            </a:pPr>
            <a:r>
              <a:rPr lang="en-US" altLang="en-US" sz="2400"/>
              <a:t>		Poultry strains decreased by 10,000 cells/ml in 48 hrs.</a:t>
            </a:r>
            <a:endParaRPr lang="en-US" altLang="en-US" sz="2400" baseline="30000"/>
          </a:p>
          <a:p>
            <a:pPr eaLnBrk="1" hangingPunct="1">
              <a:lnSpc>
                <a:spcPct val="90000"/>
              </a:lnSpc>
              <a:spcBef>
                <a:spcPct val="0"/>
              </a:spcBef>
            </a:pPr>
            <a:endParaRPr lang="en-US" altLang="en-US" sz="2800" baseline="30000"/>
          </a:p>
          <a:p>
            <a:pPr eaLnBrk="1" hangingPunct="1">
              <a:lnSpc>
                <a:spcPct val="90000"/>
              </a:lnSpc>
              <a:spcBef>
                <a:spcPct val="0"/>
              </a:spcBef>
            </a:pPr>
            <a:r>
              <a:rPr lang="en-US" altLang="en-US" sz="2800"/>
              <a:t>The protective components worked more quickly to reduce levels of pathogens in warm milk than in chilled milk.</a:t>
            </a:r>
          </a:p>
          <a:p>
            <a:pPr eaLnBrk="1" hangingPunct="1">
              <a:lnSpc>
                <a:spcPct val="90000"/>
              </a:lnSpc>
              <a:spcBef>
                <a:spcPct val="0"/>
              </a:spcBef>
              <a:buFontTx/>
              <a:buNone/>
            </a:pPr>
            <a:r>
              <a:rPr lang="en-US" altLang="en-US" i="1"/>
              <a:t>					</a:t>
            </a:r>
            <a:r>
              <a:rPr lang="en-US" altLang="en-US" sz="1800" i="1"/>
              <a:t>Mikrobiyolji Bul</a:t>
            </a:r>
            <a:r>
              <a:rPr lang="en-US" altLang="en-US" sz="1800"/>
              <a:t>,1987:21(3):200-5</a:t>
            </a:r>
          </a:p>
          <a:p>
            <a:pPr eaLnBrk="1" hangingPunct="1">
              <a:lnSpc>
                <a:spcPct val="90000"/>
              </a:lnSpc>
              <a:spcBef>
                <a:spcPct val="0"/>
              </a:spcBef>
            </a:pPr>
            <a:endParaRPr lang="en-US" altLang="en-US"/>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4A21ADC-6F61-4DB7-816E-7D8D09AEF972}" type="slidenum">
              <a:rPr lang="en-US" altLang="en-US" sz="1400"/>
              <a:pPr eaLnBrk="1" hangingPunct="1"/>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C5490D9-6506-4829-8BE0-A0F31447F4CB}" type="slidenum">
              <a:rPr lang="en-US" altLang="en-US" sz="1400"/>
              <a:pPr eaLnBrk="1" hangingPunct="1"/>
              <a:t>27</a:t>
            </a:fld>
            <a:endParaRPr lang="en-US" altLang="en-US" sz="1400"/>
          </a:p>
        </p:txBody>
      </p:sp>
      <p:sp>
        <p:nvSpPr>
          <p:cNvPr id="30723" name="Rectangle 2"/>
          <p:cNvSpPr>
            <a:spLocks noGrp="1" noChangeArrowheads="1"/>
          </p:cNvSpPr>
          <p:nvPr>
            <p:ph type="title"/>
          </p:nvPr>
        </p:nvSpPr>
        <p:spPr/>
        <p:txBody>
          <a:bodyPr/>
          <a:lstStyle/>
          <a:p>
            <a:pPr eaLnBrk="1" hangingPunct="1"/>
            <a:r>
              <a:rPr lang="en-US" altLang="en-US" sz="2800"/>
              <a:t>Raw Milk Challenge Tests III</a:t>
            </a:r>
          </a:p>
        </p:txBody>
      </p:sp>
      <p:sp>
        <p:nvSpPr>
          <p:cNvPr id="30724" name="Rectangle 3"/>
          <p:cNvSpPr>
            <a:spLocks noGrp="1" noChangeArrowheads="1"/>
          </p:cNvSpPr>
          <p:nvPr>
            <p:ph type="body" idx="1"/>
          </p:nvPr>
        </p:nvSpPr>
        <p:spPr/>
        <p:txBody>
          <a:bodyPr/>
          <a:lstStyle/>
          <a:p>
            <a:pPr eaLnBrk="1" hangingPunct="1">
              <a:lnSpc>
                <a:spcPct val="90000"/>
              </a:lnSpc>
              <a:spcBef>
                <a:spcPct val="0"/>
              </a:spcBef>
              <a:spcAft>
                <a:spcPct val="40000"/>
              </a:spcAft>
            </a:pPr>
            <a:r>
              <a:rPr lang="en-US" altLang="en-US" sz="2800"/>
              <a:t>Lactoperoxidase in raw milk kills added fungal and bacterial agents</a:t>
            </a:r>
            <a:r>
              <a:rPr lang="en-US" altLang="en-US" sz="2800" baseline="30000"/>
              <a:t>1, 2</a:t>
            </a:r>
            <a:endParaRPr lang="en-US" altLang="en-US" sz="1800">
              <a:solidFill>
                <a:srgbClr val="000099"/>
              </a:solidFill>
            </a:endParaRPr>
          </a:p>
          <a:p>
            <a:pPr eaLnBrk="1" hangingPunct="1">
              <a:lnSpc>
                <a:spcPct val="90000"/>
              </a:lnSpc>
              <a:spcBef>
                <a:spcPct val="0"/>
              </a:spcBef>
              <a:spcAft>
                <a:spcPct val="40000"/>
              </a:spcAft>
            </a:pPr>
            <a:r>
              <a:rPr lang="en-US" altLang="en-US" sz="2800"/>
              <a:t>Raw goat milk kills </a:t>
            </a:r>
            <a:r>
              <a:rPr lang="en-US" altLang="en-US" sz="2800" i="1"/>
              <a:t>Campylobacter jejuni</a:t>
            </a:r>
            <a:r>
              <a:rPr lang="en-US" altLang="en-US" sz="2800"/>
              <a:t> in a challenge test </a:t>
            </a:r>
            <a:r>
              <a:rPr lang="en-US" altLang="en-US" sz="2800" baseline="30000"/>
              <a:t>3</a:t>
            </a:r>
            <a:endParaRPr lang="en-US" altLang="en-US" sz="2800"/>
          </a:p>
          <a:p>
            <a:pPr algn="r" eaLnBrk="1" hangingPunct="1">
              <a:lnSpc>
                <a:spcPct val="90000"/>
              </a:lnSpc>
              <a:spcBef>
                <a:spcPct val="0"/>
              </a:spcBef>
              <a:buFontTx/>
              <a:buNone/>
            </a:pPr>
            <a:r>
              <a:rPr lang="en-US" altLang="en-US" sz="1800"/>
              <a:t>1. </a:t>
            </a:r>
            <a:r>
              <a:rPr lang="en-US" altLang="en-US" sz="1800" i="1"/>
              <a:t>Life Sciences,</a:t>
            </a:r>
            <a:r>
              <a:rPr lang="en-US" altLang="en-US" sz="1800"/>
              <a:t> 2000;66(25):2433-9.</a:t>
            </a:r>
          </a:p>
          <a:p>
            <a:pPr algn="r" eaLnBrk="1" hangingPunct="1">
              <a:lnSpc>
                <a:spcPct val="90000"/>
              </a:lnSpc>
              <a:spcBef>
                <a:spcPct val="0"/>
              </a:spcBef>
              <a:buFontTx/>
              <a:buNone/>
            </a:pPr>
            <a:r>
              <a:rPr lang="en-US" altLang="en-US" sz="1800"/>
              <a:t>2. </a:t>
            </a:r>
            <a:r>
              <a:rPr lang="en-US" altLang="en-US" sz="1800" i="1"/>
              <a:t>Indian J Experimental Biology, </a:t>
            </a:r>
            <a:r>
              <a:rPr lang="en-US" altLang="en-US" sz="1800"/>
              <a:t>1998;36:808-10. </a:t>
            </a:r>
          </a:p>
          <a:p>
            <a:pPr eaLnBrk="1" hangingPunct="1">
              <a:lnSpc>
                <a:spcPct val="90000"/>
              </a:lnSpc>
              <a:buFontTx/>
              <a:buNone/>
            </a:pPr>
            <a:r>
              <a:rPr lang="en-AU" altLang="en-US" sz="1800"/>
              <a:t>						          3.</a:t>
            </a:r>
            <a:r>
              <a:rPr lang="en-AU" altLang="en-US" sz="1800" i="1"/>
              <a:t>  J. Food Protection</a:t>
            </a:r>
            <a:r>
              <a:rPr lang="en-AU" altLang="en-US" sz="1800"/>
              <a:t>,63: 916-920.</a:t>
            </a:r>
          </a:p>
          <a:p>
            <a:pPr eaLnBrk="1" hangingPunct="1">
              <a:lnSpc>
                <a:spcPct val="90000"/>
              </a:lnSpc>
              <a:buFontTx/>
              <a:buNone/>
            </a:pPr>
            <a:r>
              <a:rPr lang="en-AU" altLang="en-US" sz="1800"/>
              <a:t>						</a:t>
            </a:r>
          </a:p>
        </p:txBody>
      </p:sp>
      <p:sp>
        <p:nvSpPr>
          <p:cNvPr id="30725" name="Comment 4"/>
          <p:cNvSpPr>
            <a:spLocks noChangeArrowheads="1"/>
          </p:cNvSpPr>
          <p:nvPr/>
        </p:nvSpPr>
        <p:spPr bwMode="auto">
          <a:xfrm>
            <a:off x="13944600" y="0"/>
            <a:ext cx="381000" cy="4064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None/>
            </a:pPr>
            <a:endParaRPr lang="en-US"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Raw Milk Challenge Tests IV</a:t>
            </a:r>
          </a:p>
        </p:txBody>
      </p:sp>
      <p:sp>
        <p:nvSpPr>
          <p:cNvPr id="31747" name="Content Placeholder 2"/>
          <p:cNvSpPr>
            <a:spLocks noGrp="1"/>
          </p:cNvSpPr>
          <p:nvPr>
            <p:ph idx="1"/>
          </p:nvPr>
        </p:nvSpPr>
        <p:spPr>
          <a:xfrm>
            <a:off x="155575" y="912813"/>
            <a:ext cx="8912225" cy="4192587"/>
          </a:xfrm>
        </p:spPr>
        <p:txBody>
          <a:bodyPr/>
          <a:lstStyle/>
          <a:p>
            <a:r>
              <a:rPr lang="en-US" altLang="en-US" sz="2400"/>
              <a:t>Seven strains of </a:t>
            </a:r>
            <a:r>
              <a:rPr lang="en-US" altLang="en-US" sz="2400" i="1"/>
              <a:t>E. coli </a:t>
            </a:r>
            <a:r>
              <a:rPr lang="en-US" altLang="en-US" sz="2400"/>
              <a:t>O157:H7 in amounts of 1 million/ml added to raw milk. The pathogen failed to grow and died off gradually.</a:t>
            </a:r>
            <a:r>
              <a:rPr lang="en-US" altLang="en-US" sz="2400" baseline="30000"/>
              <a:t>1</a:t>
            </a:r>
          </a:p>
          <a:p>
            <a:r>
              <a:rPr lang="en-US" altLang="en-US" sz="2400" i="1"/>
              <a:t>L. mono </a:t>
            </a:r>
            <a:r>
              <a:rPr lang="en-US" altLang="en-US" sz="2400"/>
              <a:t>added to raw milk at 98.6</a:t>
            </a:r>
            <a:r>
              <a:rPr lang="en-US" altLang="en-US" sz="2400" baseline="30000"/>
              <a:t>o</a:t>
            </a:r>
            <a:r>
              <a:rPr lang="en-US" altLang="en-US" sz="2400"/>
              <a:t> F. After 56 hours, no viable cells of </a:t>
            </a:r>
            <a:r>
              <a:rPr lang="en-US" altLang="en-US" sz="2400" i="1"/>
              <a:t>L. mono </a:t>
            </a:r>
            <a:r>
              <a:rPr lang="en-US" altLang="en-US" sz="2400"/>
              <a:t>were detectible.</a:t>
            </a:r>
            <a:r>
              <a:rPr lang="en-US" altLang="en-US" sz="2400" baseline="30000"/>
              <a:t>2</a:t>
            </a:r>
          </a:p>
          <a:p>
            <a:r>
              <a:rPr lang="en-US" altLang="en-US" sz="2400"/>
              <a:t>“The growth of </a:t>
            </a:r>
            <a:r>
              <a:rPr lang="en-US" altLang="en-US" sz="2400" i="1"/>
              <a:t>Staph. Aureus, S. Enteritidis </a:t>
            </a:r>
            <a:r>
              <a:rPr lang="en-US" altLang="en-US" sz="2400"/>
              <a:t>and </a:t>
            </a:r>
            <a:r>
              <a:rPr lang="en-US" altLang="en-US" sz="2400" i="1"/>
              <a:t>L. monocytogenes</a:t>
            </a:r>
            <a:r>
              <a:rPr lang="en-US" altLang="en-US" sz="2400"/>
              <a:t> in raw milk at 99</a:t>
            </a:r>
            <a:r>
              <a:rPr lang="en-US" altLang="en-US" sz="2400" baseline="30000"/>
              <a:t>o</a:t>
            </a:r>
            <a:r>
              <a:rPr lang="en-US" altLang="en-US" sz="2400"/>
              <a:t> F was reduced markedly compared to the growth of these organisms in pasteurized milk.”</a:t>
            </a:r>
            <a:r>
              <a:rPr lang="en-US" altLang="en-US" sz="2400" baseline="30000"/>
              <a:t>3</a:t>
            </a:r>
          </a:p>
          <a:p>
            <a:r>
              <a:rPr lang="en-US" altLang="en-US" sz="2400"/>
              <a:t>Five strains </a:t>
            </a:r>
            <a:r>
              <a:rPr lang="en-US" altLang="en-US" sz="2400" i="1"/>
              <a:t>of E. coli </a:t>
            </a:r>
            <a:r>
              <a:rPr lang="en-US" altLang="en-US" sz="2400"/>
              <a:t>O157:H7 did not grow at 41</a:t>
            </a:r>
            <a:r>
              <a:rPr lang="en-US" altLang="en-US" sz="2400" baseline="30000"/>
              <a:t>o</a:t>
            </a:r>
            <a:r>
              <a:rPr lang="en-US" altLang="en-US" sz="2400"/>
              <a:t> F and decreased over days.</a:t>
            </a:r>
            <a:r>
              <a:rPr lang="en-US" altLang="en-US" sz="2400" baseline="30000"/>
              <a:t>4</a:t>
            </a:r>
            <a:r>
              <a:rPr lang="en-US" altLang="en-US" sz="2400"/>
              <a:t>  </a:t>
            </a:r>
          </a:p>
        </p:txBody>
      </p:sp>
      <p:sp>
        <p:nvSpPr>
          <p:cNvPr id="31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74526B8-900E-42F2-A269-4FAAC6C9F700}" type="slidenum">
              <a:rPr lang="en-US" altLang="en-US" sz="1400"/>
              <a:pPr eaLnBrk="1" hangingPunct="1"/>
              <a:t>28</a:t>
            </a:fld>
            <a:endParaRPr lang="en-US" altLang="en-US" sz="1400"/>
          </a:p>
        </p:txBody>
      </p:sp>
      <p:sp>
        <p:nvSpPr>
          <p:cNvPr id="31749" name="TextBox 4"/>
          <p:cNvSpPr txBox="1">
            <a:spLocks noChangeArrowheads="1"/>
          </p:cNvSpPr>
          <p:nvPr/>
        </p:nvSpPr>
        <p:spPr bwMode="auto">
          <a:xfrm>
            <a:off x="2590800" y="5334000"/>
            <a:ext cx="6324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r" eaLnBrk="1" hangingPunct="1">
              <a:buFontTx/>
              <a:buNone/>
            </a:pPr>
            <a:r>
              <a:rPr lang="en-US" altLang="en-US" sz="1400"/>
              <a:t>1. </a:t>
            </a:r>
            <a:r>
              <a:rPr lang="en-US" altLang="en-US" sz="1400" i="1"/>
              <a:t>Letters in Applied Microbiology </a:t>
            </a:r>
            <a:r>
              <a:rPr lang="en-US" altLang="en-US" sz="1400"/>
              <a:t>1999</a:t>
            </a:r>
            <a:r>
              <a:rPr lang="en-US" altLang="en-US" sz="1400" i="1"/>
              <a:t> </a:t>
            </a:r>
            <a:r>
              <a:rPr lang="en-US" altLang="en-US" sz="1400"/>
              <a:t>28(1):89-92</a:t>
            </a:r>
          </a:p>
          <a:p>
            <a:pPr algn="r" eaLnBrk="1" hangingPunct="1">
              <a:buFontTx/>
              <a:buNone/>
            </a:pPr>
            <a:r>
              <a:rPr lang="en-US" altLang="en-US" sz="1400"/>
              <a:t>2.  </a:t>
            </a:r>
            <a:r>
              <a:rPr lang="en-US" altLang="en-US" sz="1400" i="1"/>
              <a:t>Australian Journal of Dairy Technology </a:t>
            </a:r>
            <a:r>
              <a:rPr lang="en-US" altLang="en-US" sz="1400"/>
              <a:t>1999</a:t>
            </a:r>
            <a:r>
              <a:rPr lang="en-US" altLang="en-US" sz="1400" i="1"/>
              <a:t> </a:t>
            </a:r>
            <a:r>
              <a:rPr lang="en-US" altLang="en-US" sz="1400"/>
              <a:t>54(2):90-93</a:t>
            </a:r>
          </a:p>
          <a:p>
            <a:pPr algn="r" eaLnBrk="1" hangingPunct="1">
              <a:buFontTx/>
              <a:buNone/>
            </a:pPr>
            <a:r>
              <a:rPr lang="en-US" altLang="en-US" sz="1400"/>
              <a:t>3. </a:t>
            </a:r>
            <a:r>
              <a:rPr lang="en-US" altLang="en-US" sz="1400" i="1"/>
              <a:t>Milchwissenschaft</a:t>
            </a:r>
            <a:r>
              <a:rPr lang="en-US" altLang="en-US" sz="1400"/>
              <a:t> 2000 55(5):249-252</a:t>
            </a:r>
          </a:p>
          <a:p>
            <a:pPr algn="r" eaLnBrk="1" hangingPunct="1">
              <a:buFontTx/>
              <a:buNone/>
            </a:pPr>
            <a:r>
              <a:rPr lang="en-US" altLang="en-US" sz="1400"/>
              <a:t>4. </a:t>
            </a:r>
            <a:r>
              <a:rPr lang="en-US" altLang="en-US" sz="1400" i="1"/>
              <a:t>Journal of Food Protection </a:t>
            </a:r>
            <a:r>
              <a:rPr lang="en-US" altLang="en-US" sz="1400"/>
              <a:t>1997</a:t>
            </a:r>
            <a:r>
              <a:rPr lang="en-US" altLang="en-US" sz="1400" i="1"/>
              <a:t> </a:t>
            </a:r>
            <a:r>
              <a:rPr lang="en-US" altLang="en-US" sz="1400"/>
              <a:t>60(6):610-613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Raw Milk Challenge Tests V</a:t>
            </a:r>
          </a:p>
        </p:txBody>
      </p:sp>
      <p:sp>
        <p:nvSpPr>
          <p:cNvPr id="32771" name="Content Placeholder 2"/>
          <p:cNvSpPr>
            <a:spLocks noGrp="1"/>
          </p:cNvSpPr>
          <p:nvPr>
            <p:ph idx="1"/>
          </p:nvPr>
        </p:nvSpPr>
        <p:spPr/>
        <p:txBody>
          <a:bodyPr/>
          <a:lstStyle/>
          <a:p>
            <a:r>
              <a:rPr lang="en-US" altLang="en-US" sz="2000"/>
              <a:t>BSK Food &amp; Dairy Laboratories (2002) inoculated raw colostrum and raw milk samples at 40</a:t>
            </a:r>
            <a:r>
              <a:rPr lang="en-US" altLang="en-US" sz="2000" baseline="30000"/>
              <a:t>o</a:t>
            </a:r>
            <a:r>
              <a:rPr lang="en-US" altLang="en-US" sz="2000"/>
              <a:t> F from Organic Pastures Dairy (Fresno, California) with a cocktail containing 2.4 million </a:t>
            </a:r>
            <a:r>
              <a:rPr lang="en-US" altLang="en-US" sz="2000" i="1"/>
              <a:t>Salmonella</a:t>
            </a:r>
            <a:r>
              <a:rPr lang="en-US" altLang="en-US" sz="2000"/>
              <a:t>, 9.2 million </a:t>
            </a:r>
            <a:r>
              <a:rPr lang="en-US" altLang="en-US" sz="2000" i="1"/>
              <a:t>E. coli </a:t>
            </a:r>
            <a:r>
              <a:rPr lang="en-US" altLang="en-US" sz="2000"/>
              <a:t>O157:H7 and 8.1 million </a:t>
            </a:r>
            <a:r>
              <a:rPr lang="en-US" altLang="en-US" sz="2000" i="1"/>
              <a:t>Listeria monocytogenes </a:t>
            </a:r>
            <a:r>
              <a:rPr lang="en-US" altLang="en-US" sz="2000"/>
              <a:t>(these huge amounts a very unlikely occurrence in a real-life situation).</a:t>
            </a:r>
          </a:p>
          <a:p>
            <a:r>
              <a:rPr lang="en-US" altLang="en-US" sz="2000"/>
              <a:t>Yet even with these huge amounts, pathogen counts declined over time and in some cases were undetectable within a week.</a:t>
            </a:r>
          </a:p>
          <a:p>
            <a:r>
              <a:rPr lang="en-US" altLang="en-US" sz="2000" i="1"/>
              <a:t>E.coli O157:H7 </a:t>
            </a:r>
            <a:r>
              <a:rPr lang="en-US" altLang="en-US" sz="2000"/>
              <a:t>did increase slightly after seven-days decline, possibly due to exhaustion of anti-microbial components in the milk.</a:t>
            </a:r>
          </a:p>
          <a:p>
            <a:r>
              <a:rPr lang="en-US" altLang="en-US" sz="2000"/>
              <a:t>The laboratory concluded: “Raw colostrum and raw milk do not appear to support the growth of </a:t>
            </a:r>
            <a:r>
              <a:rPr lang="en-US" altLang="en-US" sz="2000" i="1"/>
              <a:t>Salmonella</a:t>
            </a:r>
            <a:r>
              <a:rPr lang="en-US" altLang="en-US" sz="2000"/>
              <a:t>, </a:t>
            </a:r>
            <a:r>
              <a:rPr lang="en-US" altLang="en-US" sz="2000" i="1"/>
              <a:t>E. coli </a:t>
            </a:r>
            <a:r>
              <a:rPr lang="en-US" altLang="en-US" sz="2000"/>
              <a:t>O157:H7</a:t>
            </a:r>
            <a:r>
              <a:rPr lang="en-US" altLang="en-US" sz="2000" i="1"/>
              <a:t> </a:t>
            </a:r>
            <a:r>
              <a:rPr lang="en-US" altLang="en-US" sz="2000"/>
              <a:t>or </a:t>
            </a:r>
            <a:r>
              <a:rPr lang="en-US" altLang="en-US" sz="2000" i="1"/>
              <a:t>Listeria monocytogenes</a:t>
            </a:r>
            <a:r>
              <a:rPr lang="en-US" altLang="en-US" sz="2000"/>
              <a:t>.”</a:t>
            </a:r>
          </a:p>
          <a:p>
            <a:pPr>
              <a:buFontTx/>
              <a:buNone/>
            </a:pPr>
            <a:r>
              <a:rPr lang="en-US" altLang="en-US" sz="1400"/>
              <a:t>							McAffee, M. Unpublished data.</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62A49CA-C84C-48D8-B710-8A7F22C60072}" type="slidenum">
              <a:rPr lang="en-US" altLang="en-US" sz="1400"/>
              <a:pPr eaLnBrk="1" hangingPunct="1"/>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4299AB3-410C-4E21-8C9C-D54DAFCD7288}" type="slidenum">
              <a:rPr lang="en-US" altLang="en-US" sz="1400"/>
              <a:pPr eaLnBrk="1" hangingPunct="1"/>
              <a:t>3</a:t>
            </a:fld>
            <a:endParaRPr lang="en-US" altLang="en-US" sz="1400"/>
          </a:p>
        </p:txBody>
      </p:sp>
      <p:pic>
        <p:nvPicPr>
          <p:cNvPr id="6147" name="Picture 8" descr="Trad3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000250" cy="3657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9" descr="Trad3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7098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149" name="Rectangle 4"/>
          <p:cNvSpPr>
            <a:spLocks noGrp="1" noChangeArrowheads="1"/>
          </p:cNvSpPr>
          <p:nvPr>
            <p:ph type="title"/>
          </p:nvPr>
        </p:nvSpPr>
        <p:spPr>
          <a:xfrm>
            <a:off x="457200" y="381000"/>
            <a:ext cx="8153400" cy="1676400"/>
          </a:xfrm>
          <a:ln>
            <a:noFill/>
          </a:ln>
          <a:extLst>
            <a:ext uri="{91240B29-F687-4F45-9708-019B960494DF}">
              <a14:hiddenLine xmlns:a14="http://schemas.microsoft.com/office/drawing/2010/main" w="28575">
                <a:solidFill>
                  <a:srgbClr val="FF0000"/>
                </a:solidFill>
                <a:miter lim="800000"/>
                <a:headEnd/>
                <a:tailEnd/>
              </a14:hiddenLine>
            </a:ext>
          </a:extLst>
        </p:spPr>
        <p:txBody>
          <a:bodyPr/>
          <a:lstStyle/>
          <a:p>
            <a:pPr eaLnBrk="1" hangingPunct="1"/>
            <a:r>
              <a:rPr lang="en-US" altLang="en-US" sz="4400"/>
              <a:t>Part 1: Is Raw Milk Safe?</a:t>
            </a:r>
          </a:p>
        </p:txBody>
      </p:sp>
      <p:sp>
        <p:nvSpPr>
          <p:cNvPr id="6150" name="Text Box 5"/>
          <p:cNvSpPr txBox="1">
            <a:spLocks noChangeArrowheads="1"/>
          </p:cNvSpPr>
          <p:nvPr/>
        </p:nvSpPr>
        <p:spPr bwMode="auto">
          <a:xfrm>
            <a:off x="2743200" y="2039938"/>
            <a:ext cx="64008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eaLnBrk="0" hangingPunct="0">
              <a:defRPr sz="2400">
                <a:solidFill>
                  <a:schemeClr val="tx1"/>
                </a:solidFill>
                <a:latin typeface="Arial" panose="020B0604020202020204" pitchFamily="34" charset="0"/>
              </a:defRPr>
            </a:lvl1pPr>
            <a:lvl2pPr marL="230188" indent="-1588"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lvl="1" eaLnBrk="1" hangingPunct="1">
              <a:spcBef>
                <a:spcPct val="50000"/>
              </a:spcBef>
              <a:buFontTx/>
              <a:buNone/>
            </a:pPr>
            <a:r>
              <a:rPr lang="en-US" altLang="en-US" sz="3200">
                <a:latin typeface="AvantGarde" pitchFamily="34" charset="0"/>
              </a:rPr>
              <a:t>“Drinking raw milk or eating raw milk products is like playing Russian roulette with your health.”</a:t>
            </a:r>
            <a:endParaRPr lang="en-US" altLang="en-US" sz="3200" baseline="30000">
              <a:latin typeface="AvantGarde" pitchFamily="34" charset="0"/>
            </a:endParaRPr>
          </a:p>
          <a:p>
            <a:pPr algn="r" eaLnBrk="1" hangingPunct="1">
              <a:spcBef>
                <a:spcPct val="50000"/>
              </a:spcBef>
              <a:buFontTx/>
              <a:buNone/>
            </a:pPr>
            <a:r>
              <a:rPr lang="en-US" altLang="en-US" i="1">
                <a:latin typeface="AvantGarde" pitchFamily="34" charset="0"/>
                <a:cs typeface="Arial" panose="020B0604020202020204" pitchFamily="34" charset="0"/>
              </a:rPr>
              <a:t>—John F. Sheehan, Director, </a:t>
            </a:r>
            <a:br>
              <a:rPr lang="en-US" altLang="en-US" i="1">
                <a:latin typeface="AvantGarde" pitchFamily="34" charset="0"/>
                <a:cs typeface="Arial" panose="020B0604020202020204" pitchFamily="34" charset="0"/>
              </a:rPr>
            </a:br>
            <a:r>
              <a:rPr lang="en-US" altLang="en-US" i="1">
                <a:latin typeface="AvantGarde" pitchFamily="34" charset="0"/>
              </a:rPr>
              <a:t>US Food and Drug Administration, </a:t>
            </a:r>
            <a:br>
              <a:rPr lang="en-US" altLang="en-US" i="1">
                <a:latin typeface="AvantGarde" pitchFamily="34" charset="0"/>
              </a:rPr>
            </a:br>
            <a:r>
              <a:rPr lang="en-US" altLang="en-US" i="1">
                <a:latin typeface="AvantGarde" pitchFamily="34" charset="0"/>
              </a:rPr>
              <a:t>Division of Dairy and Egg Safety</a:t>
            </a:r>
          </a:p>
          <a:p>
            <a:pPr algn="r" eaLnBrk="1" hangingPunct="1">
              <a:spcBef>
                <a:spcPct val="50000"/>
              </a:spcBef>
              <a:buFontTx/>
              <a:buNone/>
            </a:pPr>
            <a:endParaRPr lang="en-US" altLang="en-US" sz="1800" i="1">
              <a:solidFill>
                <a:srgbClr val="000099"/>
              </a:solidFill>
            </a:endParaRPr>
          </a:p>
          <a:p>
            <a:pPr algn="r" eaLnBrk="1" hangingPunct="1">
              <a:spcBef>
                <a:spcPct val="50000"/>
              </a:spcBef>
              <a:buFontTx/>
              <a:buNone/>
            </a:pPr>
            <a:endParaRPr lang="en-US" altLang="en-US" sz="1800" i="1">
              <a:solidFill>
                <a:srgbClr val="000099"/>
              </a:solidFill>
            </a:endParaRPr>
          </a:p>
          <a:p>
            <a:pPr algn="r" eaLnBrk="1" hangingPunct="1">
              <a:spcBef>
                <a:spcPct val="50000"/>
              </a:spcBef>
              <a:buFontTx/>
              <a:buNone/>
            </a:pPr>
            <a:r>
              <a:rPr lang="en-US" altLang="en-US" sz="1800" i="1"/>
              <a:t> FDA Consumer, </a:t>
            </a:r>
            <a:r>
              <a:rPr lang="en-US" altLang="en-US" sz="1800"/>
              <a:t>Sept/Oct 2004.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Raw Milk from Conventional Dairies – </a:t>
            </a:r>
            <a:br>
              <a:rPr lang="en-US" altLang="en-US"/>
            </a:br>
            <a:r>
              <a:rPr lang="en-US" altLang="en-US"/>
              <a:t>Not Recommended</a:t>
            </a:r>
          </a:p>
        </p:txBody>
      </p:sp>
      <p:sp>
        <p:nvSpPr>
          <p:cNvPr id="33795" name="Content Placeholder 2"/>
          <p:cNvSpPr>
            <a:spLocks noGrp="1"/>
          </p:cNvSpPr>
          <p:nvPr>
            <p:ph idx="1"/>
          </p:nvPr>
        </p:nvSpPr>
        <p:spPr>
          <a:xfrm>
            <a:off x="155575" y="912813"/>
            <a:ext cx="8912225" cy="4878387"/>
          </a:xfrm>
        </p:spPr>
        <p:txBody>
          <a:bodyPr/>
          <a:lstStyle/>
          <a:p>
            <a:pPr marL="0" indent="0">
              <a:spcBef>
                <a:spcPct val="0"/>
              </a:spcBef>
              <a:buFontTx/>
              <a:buNone/>
            </a:pPr>
            <a:r>
              <a:rPr lang="en-US" altLang="en-US" sz="2800"/>
              <a:t>Even though populations of pathogens are reduced and even eliminated when added in very large quantities to raw milk, we do NOT recommend consumption of raw milk from confinement dairies.</a:t>
            </a:r>
          </a:p>
          <a:p>
            <a:pPr marL="0" indent="0">
              <a:spcBef>
                <a:spcPct val="0"/>
              </a:spcBef>
              <a:buFontTx/>
              <a:buNone/>
            </a:pPr>
            <a:endParaRPr lang="en-US" altLang="en-US" sz="2800"/>
          </a:p>
          <a:p>
            <a:pPr marL="0" indent="0">
              <a:spcBef>
                <a:spcPct val="0"/>
              </a:spcBef>
              <a:buFontTx/>
              <a:buNone/>
            </a:pPr>
            <a:r>
              <a:rPr lang="en-US" altLang="en-US" sz="2800"/>
              <a:t>Under extreme conditions, the multiple anti-microbial components of raw milk may be overwhelmed.</a:t>
            </a:r>
          </a:p>
        </p:txBody>
      </p:sp>
      <p:sp>
        <p:nvSpPr>
          <p:cNvPr id="337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31D5E9E6-5A41-4F73-9AE8-05511A9D1270}" type="slidenum">
              <a:rPr lang="en-US" altLang="en-US" sz="1400"/>
              <a:pPr eaLnBrk="1" hangingPunct="1"/>
              <a:t>30</a:t>
            </a:fld>
            <a:endParaRPr lang="en-US" altLang="en-US" sz="1400"/>
          </a:p>
        </p:txBody>
      </p:sp>
      <p:pic>
        <p:nvPicPr>
          <p:cNvPr id="33797" name="Picture 4" descr="46-cowstr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38600"/>
            <a:ext cx="3429000" cy="2457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8E16405-FAF4-4F00-847D-F0D695CB9839}" type="slidenum">
              <a:rPr lang="en-US" altLang="en-US" sz="1400"/>
              <a:pPr eaLnBrk="1" hangingPunct="1"/>
              <a:t>31</a:t>
            </a:fld>
            <a:endParaRPr lang="en-US" altLang="en-US" sz="1400"/>
          </a:p>
        </p:txBody>
      </p:sp>
      <p:sp>
        <p:nvSpPr>
          <p:cNvPr id="34819" name="Rectangle 2"/>
          <p:cNvSpPr>
            <a:spLocks noGrp="1" noChangeArrowheads="1"/>
          </p:cNvSpPr>
          <p:nvPr>
            <p:ph type="title"/>
          </p:nvPr>
        </p:nvSpPr>
        <p:spPr/>
        <p:txBody>
          <a:bodyPr/>
          <a:lstStyle/>
          <a:p>
            <a:pPr eaLnBrk="1" hangingPunct="1"/>
            <a:r>
              <a:rPr lang="en-US" altLang="en-US" sz="2400"/>
              <a:t>The Money that Pays for Our Food Is a Source of Pathogens</a:t>
            </a:r>
          </a:p>
        </p:txBody>
      </p:sp>
      <p:sp>
        <p:nvSpPr>
          <p:cNvPr id="34820" name="Rectangle 3"/>
          <p:cNvSpPr>
            <a:spLocks noGrp="1" noChangeArrowheads="1"/>
          </p:cNvSpPr>
          <p:nvPr>
            <p:ph type="body" idx="1"/>
          </p:nvPr>
        </p:nvSpPr>
        <p:spPr/>
        <p:txBody>
          <a:bodyPr/>
          <a:lstStyle/>
          <a:p>
            <a:pPr eaLnBrk="1" hangingPunct="1">
              <a:spcBef>
                <a:spcPct val="50000"/>
              </a:spcBef>
            </a:pPr>
            <a:r>
              <a:rPr lang="en-US" altLang="en-US" i="1"/>
              <a:t>E. Coli</a:t>
            </a:r>
            <a:r>
              <a:rPr lang="en-US" altLang="en-US"/>
              <a:t> has been shown to survive on coins for 7-11 days at room temperature.</a:t>
            </a:r>
            <a:endParaRPr lang="en-US" altLang="en-US" baseline="30000"/>
          </a:p>
          <a:p>
            <a:pPr eaLnBrk="1" hangingPunct="1">
              <a:spcBef>
                <a:spcPct val="50000"/>
              </a:spcBef>
            </a:pPr>
            <a:r>
              <a:rPr lang="en-US" altLang="en-US" i="1"/>
              <a:t>Salmonella enteritidis</a:t>
            </a:r>
            <a:r>
              <a:rPr lang="en-US" altLang="en-US"/>
              <a:t> can survive 1-9 days on pennies, nickels, dimes and quarters.</a:t>
            </a:r>
          </a:p>
          <a:p>
            <a:pPr eaLnBrk="1" hangingPunct="1">
              <a:spcBef>
                <a:spcPct val="50000"/>
              </a:spcBef>
            </a:pPr>
            <a:r>
              <a:rPr lang="en-US" altLang="en-US" i="1"/>
              <a:t>Salmonella enteritidis</a:t>
            </a:r>
            <a:r>
              <a:rPr lang="en-US" altLang="en-US"/>
              <a:t> can also survive on glass and Teflon for up to 17 days.</a:t>
            </a:r>
          </a:p>
          <a:p>
            <a:pPr eaLnBrk="1" hangingPunct="1">
              <a:spcBef>
                <a:spcPct val="50000"/>
              </a:spcBef>
              <a:buFontTx/>
              <a:buNone/>
            </a:pPr>
            <a:endParaRPr lang="en-US" altLang="en-US"/>
          </a:p>
          <a:p>
            <a:pPr eaLnBrk="1" hangingPunct="1">
              <a:spcBef>
                <a:spcPct val="50000"/>
              </a:spcBef>
              <a:buFontTx/>
              <a:buNone/>
            </a:pPr>
            <a:endParaRPr lang="en-US" altLang="en-US"/>
          </a:p>
          <a:p>
            <a:pPr algn="r" eaLnBrk="1" hangingPunct="1">
              <a:spcBef>
                <a:spcPct val="50000"/>
              </a:spcBef>
              <a:buFontTx/>
              <a:buNone/>
            </a:pPr>
            <a:r>
              <a:rPr lang="en-US" altLang="en-US" sz="1800" i="1"/>
              <a:t>J Food Protection,</a:t>
            </a:r>
            <a:r>
              <a:rPr lang="en-US" altLang="en-US" sz="1800"/>
              <a:t> 1999;62(7):805-7.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295BDDEC-727E-47D5-B6B6-B328168C2546}" type="slidenum">
              <a:rPr lang="en-US" altLang="en-US" sz="1400"/>
              <a:pPr eaLnBrk="1" hangingPunct="1"/>
              <a:t>32</a:t>
            </a:fld>
            <a:endParaRPr lang="en-US" altLang="en-US" sz="1400"/>
          </a:p>
        </p:txBody>
      </p:sp>
      <p:sp>
        <p:nvSpPr>
          <p:cNvPr id="35843" name="Rectangle 2"/>
          <p:cNvSpPr>
            <a:spLocks noGrp="1" noChangeArrowheads="1"/>
          </p:cNvSpPr>
          <p:nvPr>
            <p:ph type="title"/>
          </p:nvPr>
        </p:nvSpPr>
        <p:spPr/>
        <p:txBody>
          <a:bodyPr/>
          <a:lstStyle/>
          <a:p>
            <a:pPr eaLnBrk="1" hangingPunct="1"/>
            <a:r>
              <a:rPr lang="en-US" altLang="en-US"/>
              <a:t>Soy Products Contain Pathogens</a:t>
            </a:r>
          </a:p>
        </p:txBody>
      </p:sp>
      <p:sp>
        <p:nvSpPr>
          <p:cNvPr id="35844" name="Rectangle 3"/>
          <p:cNvSpPr>
            <a:spLocks noGrp="1" noChangeArrowheads="1"/>
          </p:cNvSpPr>
          <p:nvPr>
            <p:ph type="body" idx="1"/>
          </p:nvPr>
        </p:nvSpPr>
        <p:spPr/>
        <p:txBody>
          <a:bodyPr/>
          <a:lstStyle/>
          <a:p>
            <a:pPr eaLnBrk="1" hangingPunct="1">
              <a:lnSpc>
                <a:spcPct val="90000"/>
              </a:lnSpc>
              <a:spcBef>
                <a:spcPct val="0"/>
              </a:spcBef>
              <a:spcAft>
                <a:spcPct val="40000"/>
              </a:spcAft>
            </a:pPr>
            <a:r>
              <a:rPr lang="en-US" altLang="en-US" sz="2800"/>
              <a:t>1998 survey looked at four brands of soy milk; five types of microorganisms found in stored soy milk samples. During storage at 5</a:t>
            </a:r>
            <a:r>
              <a:rPr lang="en-US" altLang="en-US" sz="2800">
                <a:cs typeface="Arial" panose="020B0604020202020204" pitchFamily="34" charset="0"/>
              </a:rPr>
              <a:t>°</a:t>
            </a:r>
            <a:r>
              <a:rPr lang="en-US" altLang="en-US" sz="2800"/>
              <a:t>C, microbial counts increased sharply after 2-3 weeks.</a:t>
            </a:r>
            <a:r>
              <a:rPr lang="en-US" altLang="en-US" sz="2800" baseline="30000"/>
              <a:t>1</a:t>
            </a:r>
          </a:p>
          <a:p>
            <a:pPr eaLnBrk="1" hangingPunct="1">
              <a:lnSpc>
                <a:spcPct val="90000"/>
              </a:lnSpc>
              <a:spcBef>
                <a:spcPct val="0"/>
              </a:spcBef>
              <a:spcAft>
                <a:spcPct val="40000"/>
              </a:spcAft>
            </a:pPr>
            <a:r>
              <a:rPr lang="en-US" altLang="en-US" sz="2800"/>
              <a:t>1978 survey found </a:t>
            </a:r>
            <a:r>
              <a:rPr lang="en-US" altLang="en-US" sz="2800" i="1"/>
              <a:t>Salmonella</a:t>
            </a:r>
            <a:r>
              <a:rPr lang="en-US" altLang="en-US" sz="2800"/>
              <a:t> in many “health food” products, including soy flour, soy protein powder and soy milk powder. “The occurrence of this pathogen in three types of soybean products should warrant further investigation of soybean derivatives as potentially significant sources of </a:t>
            </a:r>
            <a:r>
              <a:rPr lang="en-US" altLang="en-US" sz="2800" i="1"/>
              <a:t>Salmonella</a:t>
            </a:r>
            <a:r>
              <a:rPr lang="en-US" altLang="en-US" sz="2400"/>
              <a:t>.”</a:t>
            </a:r>
            <a:r>
              <a:rPr lang="en-US" altLang="en-US" sz="2800" baseline="30000"/>
              <a:t>2</a:t>
            </a:r>
            <a:endParaRPr lang="en-US" altLang="en-US" sz="1800"/>
          </a:p>
          <a:p>
            <a:pPr algn="r" eaLnBrk="1" hangingPunct="1">
              <a:lnSpc>
                <a:spcPct val="90000"/>
              </a:lnSpc>
              <a:spcBef>
                <a:spcPct val="0"/>
              </a:spcBef>
              <a:buFontTx/>
              <a:buNone/>
            </a:pPr>
            <a:r>
              <a:rPr lang="en-US" altLang="en-US" sz="1800"/>
              <a:t>1. </a:t>
            </a:r>
            <a:r>
              <a:rPr lang="en-US" altLang="en-US" sz="1800" i="1"/>
              <a:t>J Food Protection</a:t>
            </a:r>
            <a:r>
              <a:rPr lang="en-US" altLang="en-US" sz="1800"/>
              <a:t>, 1998; 61(9):1161-1164.</a:t>
            </a:r>
            <a:r>
              <a:rPr lang="en-US" altLang="en-US" sz="1800" i="1"/>
              <a:t> </a:t>
            </a:r>
          </a:p>
          <a:p>
            <a:pPr algn="r" eaLnBrk="1" hangingPunct="1">
              <a:lnSpc>
                <a:spcPct val="90000"/>
              </a:lnSpc>
              <a:spcBef>
                <a:spcPct val="0"/>
              </a:spcBef>
              <a:buFontTx/>
              <a:buNone/>
            </a:pPr>
            <a:r>
              <a:rPr lang="en-US" altLang="en-US" sz="1800"/>
              <a:t>2. </a:t>
            </a:r>
            <a:r>
              <a:rPr lang="en-US" altLang="en-US" sz="1800" i="1"/>
              <a:t>Applied &amp; Environmental Microbiology</a:t>
            </a:r>
            <a:r>
              <a:rPr lang="en-US" altLang="en-US" sz="1800"/>
              <a:t>, Mar 1979; 37(3):559-566.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Pathogens in Pasteurized Orange Juice</a:t>
            </a:r>
          </a:p>
        </p:txBody>
      </p:sp>
      <p:sp>
        <p:nvSpPr>
          <p:cNvPr id="36867" name="Content Placeholder 2"/>
          <p:cNvSpPr>
            <a:spLocks noGrp="1"/>
          </p:cNvSpPr>
          <p:nvPr>
            <p:ph idx="1"/>
          </p:nvPr>
        </p:nvSpPr>
        <p:spPr/>
        <p:txBody>
          <a:bodyPr/>
          <a:lstStyle/>
          <a:p>
            <a:r>
              <a:rPr lang="en-US" altLang="en-US" sz="2000"/>
              <a:t>The FDA has ruled that all juice should be pasteurized, because raw juice might be a source of pathogens. </a:t>
            </a:r>
          </a:p>
          <a:p>
            <a:r>
              <a:rPr lang="en-US" altLang="en-US" sz="2000"/>
              <a:t>Yet researchers have found fungus that is resistant to pressure and heat in processed fruit juices. </a:t>
            </a:r>
          </a:p>
          <a:p>
            <a:r>
              <a:rPr lang="en-US" altLang="en-US" sz="2000"/>
              <a:t>One study found that 17% of Nigerian packages of orange juice and 20% of mango and tomato juices contained heat resistant fungi.</a:t>
            </a:r>
            <a:r>
              <a:rPr lang="en-US" altLang="en-US" sz="2000" baseline="30000"/>
              <a:t>1</a:t>
            </a:r>
            <a:r>
              <a:rPr lang="en-US" altLang="en-US" sz="2000"/>
              <a:t> </a:t>
            </a:r>
          </a:p>
          <a:p>
            <a:r>
              <a:rPr lang="en-US" altLang="en-US" sz="2000"/>
              <a:t>Researchers also found </a:t>
            </a:r>
            <a:r>
              <a:rPr lang="en-US" altLang="en-US" sz="2000" i="1"/>
              <a:t>E. coli</a:t>
            </a:r>
            <a:r>
              <a:rPr lang="en-US" altLang="en-US" sz="2000"/>
              <a:t> in the orange juice that was pressure resistant and had survived pasteurization.</a:t>
            </a:r>
            <a:r>
              <a:rPr lang="en-US" altLang="en-US" sz="2000" baseline="30000"/>
              <a:t>2</a:t>
            </a:r>
            <a:r>
              <a:rPr lang="en-US" altLang="en-US" sz="2000"/>
              <a:t> </a:t>
            </a:r>
          </a:p>
          <a:p>
            <a:r>
              <a:rPr lang="en-US" altLang="en-US" sz="2000"/>
              <a:t>In one study, heat-treated and acid-hydrolyzed orange juice was tested for mutagenic activity. The authors hypothesized that the heating process produces intermediate products, which under test conditions, give rise to mutagenicity, and cytotoxicity.</a:t>
            </a:r>
            <a:r>
              <a:rPr lang="en-US" altLang="en-US" sz="2000" baseline="30000"/>
              <a:t>3</a:t>
            </a:r>
            <a:endParaRPr lang="en-US" altLang="en-US" sz="2000"/>
          </a:p>
          <a:p>
            <a:r>
              <a:rPr lang="en-US" altLang="en-US" sz="2000"/>
              <a:t>In another study, gel filtration and high performance liquid chromatography were used to obtain mutagenic fractions from heated orange juice.</a:t>
            </a:r>
            <a:r>
              <a:rPr lang="en-US" altLang="en-US" sz="2000" baseline="30000"/>
              <a:t>4</a:t>
            </a:r>
            <a:endParaRPr lang="en-US" altLang="en-US" sz="2000"/>
          </a:p>
          <a:p>
            <a:pPr algn="r">
              <a:buFontTx/>
              <a:buNone/>
            </a:pPr>
            <a:r>
              <a:rPr lang="en-US" altLang="en-US" sz="1200"/>
              <a:t>1.  Int J Food Sci Technology Oct 1995 30(5):587-590.</a:t>
            </a:r>
          </a:p>
          <a:p>
            <a:pPr algn="r">
              <a:buFontTx/>
              <a:buNone/>
            </a:pPr>
            <a:r>
              <a:rPr lang="en-US" altLang="en-US" sz="1200"/>
              <a:t>2.  J Food Prot 1999 Mar 62(3):277-9.</a:t>
            </a:r>
          </a:p>
          <a:p>
            <a:pPr algn="r">
              <a:buFontTx/>
              <a:buNone/>
            </a:pPr>
            <a:r>
              <a:rPr lang="en-US" altLang="en-US" sz="1200"/>
              <a:t>3.  Food-Chem 1989 31(4):289-294.</a:t>
            </a:r>
          </a:p>
          <a:p>
            <a:pPr algn="r">
              <a:buFontTx/>
              <a:buNone/>
            </a:pPr>
            <a:r>
              <a:rPr lang="en-US" altLang="en-US" sz="1200"/>
              <a:t>4. Food-Chem 1993 46(1):77-79.</a:t>
            </a:r>
          </a:p>
          <a:p>
            <a:endParaRPr lang="en-US" altLang="en-US"/>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E5923D7-2CB7-4478-9630-29D239867C71}" type="slidenum">
              <a:rPr lang="en-US" altLang="en-US" sz="1400"/>
              <a:pPr eaLnBrk="1" hangingPunct="1"/>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2BD7048-6B49-4CFA-BC6F-CF20B0C1ABDC}" type="slidenum">
              <a:rPr lang="en-US" altLang="en-US" sz="1400"/>
              <a:pPr eaLnBrk="1" hangingPunct="1"/>
              <a:t>34</a:t>
            </a:fld>
            <a:endParaRPr lang="en-US" altLang="en-US" sz="1400"/>
          </a:p>
        </p:txBody>
      </p:sp>
      <p:sp>
        <p:nvSpPr>
          <p:cNvPr id="37891" name="Rectangle 2"/>
          <p:cNvSpPr>
            <a:spLocks noGrp="1" noChangeArrowheads="1"/>
          </p:cNvSpPr>
          <p:nvPr>
            <p:ph type="title"/>
          </p:nvPr>
        </p:nvSpPr>
        <p:spPr/>
        <p:txBody>
          <a:bodyPr/>
          <a:lstStyle/>
          <a:p>
            <a:pPr eaLnBrk="1" hangingPunct="1"/>
            <a:r>
              <a:rPr lang="en-US" altLang="en-US"/>
              <a:t>Breast Milk Contains Pathogens</a:t>
            </a:r>
          </a:p>
        </p:txBody>
      </p:sp>
      <p:sp>
        <p:nvSpPr>
          <p:cNvPr id="37892" name="Rectangle 3"/>
          <p:cNvSpPr>
            <a:spLocks noGrp="1" noChangeArrowheads="1"/>
          </p:cNvSpPr>
          <p:nvPr>
            <p:ph type="body" idx="1"/>
          </p:nvPr>
        </p:nvSpPr>
        <p:spPr/>
        <p:txBody>
          <a:bodyPr/>
          <a:lstStyle/>
          <a:p>
            <a:pPr eaLnBrk="1" hangingPunct="1">
              <a:lnSpc>
                <a:spcPct val="90000"/>
              </a:lnSpc>
              <a:spcBef>
                <a:spcPct val="0"/>
              </a:spcBef>
              <a:spcAft>
                <a:spcPct val="40000"/>
              </a:spcAft>
            </a:pPr>
            <a:r>
              <a:rPr lang="en-US" altLang="en-US" sz="2400"/>
              <a:t>MISCONCEPTION: Until recently, the medical profession claimed that breast milk was sterile.</a:t>
            </a:r>
          </a:p>
          <a:p>
            <a:pPr eaLnBrk="1" hangingPunct="1">
              <a:lnSpc>
                <a:spcPct val="90000"/>
              </a:lnSpc>
              <a:spcBef>
                <a:spcPct val="0"/>
              </a:spcBef>
              <a:spcAft>
                <a:spcPct val="40000"/>
              </a:spcAft>
            </a:pPr>
            <a:r>
              <a:rPr lang="en-US" altLang="en-US" sz="2400"/>
              <a:t>PATHOGENS: We now know that breast milk contains pathogens, often at very high levels.</a:t>
            </a:r>
          </a:p>
          <a:p>
            <a:pPr eaLnBrk="1" hangingPunct="1">
              <a:lnSpc>
                <a:spcPct val="90000"/>
              </a:lnSpc>
              <a:spcBef>
                <a:spcPct val="0"/>
              </a:spcBef>
              <a:spcAft>
                <a:spcPct val="40000"/>
              </a:spcAft>
            </a:pPr>
            <a:r>
              <a:rPr lang="en-US" altLang="en-US" sz="2400"/>
              <a:t>IMMUNITY FOR LIFE: The bioactive components in milk program the baby to have immunity for life to any pathogens he comes in contact with.</a:t>
            </a:r>
          </a:p>
          <a:p>
            <a:pPr eaLnBrk="1" hangingPunct="1">
              <a:lnSpc>
                <a:spcPct val="90000"/>
              </a:lnSpc>
              <a:spcBef>
                <a:spcPct val="0"/>
              </a:spcBef>
              <a:spcAft>
                <a:spcPct val="40000"/>
              </a:spcAft>
            </a:pPr>
            <a:r>
              <a:rPr lang="en-US" altLang="en-US" sz="2400"/>
              <a:t>PASTEURIZE BREAST MILK? Should mothers be required to pasteurize their own milk before giving it to their babies?</a:t>
            </a:r>
          </a:p>
          <a:p>
            <a:pPr eaLnBrk="1" hangingPunct="1">
              <a:lnSpc>
                <a:spcPct val="90000"/>
              </a:lnSpc>
              <a:spcBef>
                <a:spcPct val="0"/>
              </a:spcBef>
            </a:pPr>
            <a:r>
              <a:rPr lang="en-US" altLang="en-US" sz="2400"/>
              <a:t>DISCRIMINATION: Laws prevent mothers from obtaining raw milk to feed their babies should their own supply be inadequate.</a:t>
            </a:r>
          </a:p>
          <a:p>
            <a:pPr algn="r" eaLnBrk="1" hangingPunct="1">
              <a:lnSpc>
                <a:spcPct val="90000"/>
              </a:lnSpc>
              <a:spcBef>
                <a:spcPct val="0"/>
              </a:spcBef>
              <a:buFontTx/>
              <a:buNone/>
            </a:pPr>
            <a:r>
              <a:rPr lang="en-US" altLang="en-US" sz="1800"/>
              <a:t>5.</a:t>
            </a:r>
            <a:r>
              <a:rPr lang="en-US" altLang="en-US" sz="1800" i="1"/>
              <a:t> Scientific American</a:t>
            </a:r>
            <a:r>
              <a:rPr lang="en-US" altLang="en-US" sz="1800"/>
              <a:t>, December 1995.</a:t>
            </a:r>
          </a:p>
          <a:p>
            <a:pPr algn="r" eaLnBrk="1" hangingPunct="1">
              <a:lnSpc>
                <a:spcPct val="90000"/>
              </a:lnSpc>
              <a:spcBef>
                <a:spcPct val="0"/>
              </a:spcBef>
              <a:buFontTx/>
              <a:buNone/>
            </a:pPr>
            <a:r>
              <a:rPr lang="en-US" altLang="en-US" sz="1800"/>
              <a:t>6. </a:t>
            </a:r>
            <a:r>
              <a:rPr lang="en-US" altLang="en-US" sz="1800" i="1"/>
              <a:t>Lancet</a:t>
            </a:r>
            <a:r>
              <a:rPr lang="en-US" altLang="en-US" sz="1800"/>
              <a:t>. 1984 Nov 17;2(8412):1111-1113.</a:t>
            </a:r>
          </a:p>
          <a:p>
            <a:pPr algn="r" eaLnBrk="1" hangingPunct="1">
              <a:lnSpc>
                <a:spcPct val="90000"/>
              </a:lnSpc>
              <a:spcBef>
                <a:spcPct val="0"/>
              </a:spcBef>
              <a:buFontTx/>
              <a:buNone/>
            </a:pPr>
            <a:r>
              <a:rPr lang="en-US" altLang="en-US" sz="1800"/>
              <a:t>7.</a:t>
            </a:r>
            <a:r>
              <a:rPr lang="en-US" altLang="en-US" sz="1800" i="1"/>
              <a:t> Cent Afr J Med</a:t>
            </a:r>
            <a:r>
              <a:rPr lang="en-US" altLang="en-US" sz="1800"/>
              <a:t>. 2000 Sep;46(9):247-51.</a:t>
            </a:r>
          </a:p>
          <a:p>
            <a:pPr algn="r" eaLnBrk="1" hangingPunct="1">
              <a:lnSpc>
                <a:spcPct val="90000"/>
              </a:lnSpc>
              <a:spcBef>
                <a:spcPct val="0"/>
              </a:spcBef>
              <a:buFontTx/>
              <a:buNone/>
            </a:pPr>
            <a:r>
              <a:rPr lang="en-US" altLang="en-US" sz="1800"/>
              <a:t>8.</a:t>
            </a:r>
            <a:r>
              <a:rPr lang="en-US" altLang="en-US" sz="1800" i="1"/>
              <a:t> Eur J Pediatr.</a:t>
            </a:r>
            <a:r>
              <a:rPr lang="en-US" altLang="en-US" sz="1800"/>
              <a:t> 2000 Nov;159(11):793-7.</a:t>
            </a:r>
          </a:p>
          <a:p>
            <a:pPr algn="r" eaLnBrk="1" hangingPunct="1">
              <a:lnSpc>
                <a:spcPct val="90000"/>
              </a:lnSpc>
              <a:spcBef>
                <a:spcPct val="0"/>
              </a:spcBef>
              <a:buFontTx/>
              <a:buNone/>
            </a:pPr>
            <a:r>
              <a:rPr lang="en-US" altLang="en-US" sz="1800"/>
              <a:t>9.</a:t>
            </a:r>
            <a:r>
              <a:rPr lang="en-US" altLang="en-US" sz="1800" i="1"/>
              <a:t> J Dairy Sci</a:t>
            </a:r>
            <a:r>
              <a:rPr lang="en-US" altLang="en-US" sz="1800"/>
              <a:t> 1991;74:783-787.</a:t>
            </a:r>
          </a:p>
        </p:txBody>
      </p:sp>
      <p:sp>
        <p:nvSpPr>
          <p:cNvPr id="37893" name="Text Box 5"/>
          <p:cNvSpPr txBox="1">
            <a:spLocks noChangeArrowheads="1"/>
          </p:cNvSpPr>
          <p:nvPr/>
        </p:nvSpPr>
        <p:spPr bwMode="auto">
          <a:xfrm>
            <a:off x="-304800" y="5527675"/>
            <a:ext cx="4724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r" eaLnBrk="1" hangingPunct="1">
              <a:lnSpc>
                <a:spcPct val="90000"/>
              </a:lnSpc>
              <a:spcBef>
                <a:spcPct val="50000"/>
              </a:spcBef>
              <a:buFontTx/>
              <a:buNone/>
            </a:pPr>
            <a:r>
              <a:rPr lang="en-US" altLang="en-US" sz="1800"/>
              <a:t>1.</a:t>
            </a:r>
            <a:r>
              <a:rPr lang="en-US" altLang="en-US" sz="1800" i="1"/>
              <a:t> J Appl Microbiol.</a:t>
            </a:r>
            <a:r>
              <a:rPr lang="en-US" altLang="en-US" sz="1800"/>
              <a:t> 2003;95(3):471-8.</a:t>
            </a:r>
          </a:p>
          <a:p>
            <a:pPr algn="r" eaLnBrk="1" hangingPunct="1">
              <a:lnSpc>
                <a:spcPct val="90000"/>
              </a:lnSpc>
              <a:spcBef>
                <a:spcPct val="0"/>
              </a:spcBef>
              <a:buFontTx/>
              <a:buNone/>
            </a:pPr>
            <a:r>
              <a:rPr lang="en-US" altLang="en-US" sz="1800"/>
              <a:t> 2.</a:t>
            </a:r>
            <a:r>
              <a:rPr lang="en-US" altLang="en-US" sz="1800" i="1"/>
              <a:t> Neonatal Netw.</a:t>
            </a:r>
            <a:r>
              <a:rPr lang="en-US" altLang="en-US" sz="1800"/>
              <a:t> 2000 Oct;19(7)21-5.</a:t>
            </a:r>
          </a:p>
          <a:p>
            <a:pPr algn="r" eaLnBrk="1" hangingPunct="1">
              <a:lnSpc>
                <a:spcPct val="90000"/>
              </a:lnSpc>
              <a:spcBef>
                <a:spcPct val="0"/>
              </a:spcBef>
              <a:buFontTx/>
              <a:buNone/>
            </a:pPr>
            <a:r>
              <a:rPr lang="en-US" altLang="en-US" sz="1800"/>
              <a:t>3.</a:t>
            </a:r>
            <a:r>
              <a:rPr lang="en-US" altLang="en-US" sz="1800" i="1"/>
              <a:t> J Hosp Infec</a:t>
            </a:r>
            <a:r>
              <a:rPr lang="en-US" altLang="en-US" sz="1800"/>
              <a:t>. 2004 Oct;58(2):146-50.</a:t>
            </a:r>
          </a:p>
          <a:p>
            <a:pPr algn="r" eaLnBrk="1" hangingPunct="1">
              <a:lnSpc>
                <a:spcPct val="90000"/>
              </a:lnSpc>
              <a:spcBef>
                <a:spcPct val="0"/>
              </a:spcBef>
              <a:buFontTx/>
              <a:buNone/>
            </a:pPr>
            <a:r>
              <a:rPr lang="en-US" altLang="en-US" sz="1800"/>
              <a:t>4.</a:t>
            </a:r>
            <a:r>
              <a:rPr lang="en-US" altLang="en-US" sz="1800" i="1"/>
              <a:t> Curr Med Chem</a:t>
            </a:r>
            <a:r>
              <a:rPr lang="en-US" altLang="en-US" sz="1800"/>
              <a:t>. 1999 Feb;6(2):117-27.</a:t>
            </a:r>
          </a:p>
        </p:txBody>
      </p:sp>
      <p:sp>
        <p:nvSpPr>
          <p:cNvPr id="37894" name="Comment 6"/>
          <p:cNvSpPr>
            <a:spLocks noChangeArrowheads="1"/>
          </p:cNvSpPr>
          <p:nvPr/>
        </p:nvSpPr>
        <p:spPr bwMode="auto">
          <a:xfrm>
            <a:off x="11734800" y="838200"/>
            <a:ext cx="381000" cy="3460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pPr>
            <a:endParaRPr lang="en-US" altLang="en-US" sz="16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F135D2F-61F1-44F1-A227-7DF2C94BE4BD}" type="slidenum">
              <a:rPr lang="en-US" altLang="en-US" sz="1400"/>
              <a:pPr eaLnBrk="1" hangingPunct="1"/>
              <a:t>35</a:t>
            </a:fld>
            <a:endParaRPr lang="en-US" altLang="en-US" sz="1400"/>
          </a:p>
        </p:txBody>
      </p:sp>
      <p:sp>
        <p:nvSpPr>
          <p:cNvPr id="38915" name="Rectangle 2"/>
          <p:cNvSpPr>
            <a:spLocks noGrp="1" noChangeArrowheads="1"/>
          </p:cNvSpPr>
          <p:nvPr>
            <p:ph type="title"/>
          </p:nvPr>
        </p:nvSpPr>
        <p:spPr/>
        <p:txBody>
          <a:bodyPr/>
          <a:lstStyle/>
          <a:p>
            <a:pPr eaLnBrk="1" hangingPunct="1"/>
            <a:r>
              <a:rPr lang="en-US" altLang="en-US" sz="2400"/>
              <a:t>Pasteurization Reduces Protective Effects of Breast Milk</a:t>
            </a:r>
          </a:p>
        </p:txBody>
      </p:sp>
      <p:sp>
        <p:nvSpPr>
          <p:cNvPr id="38916" name="Rectangle 3"/>
          <p:cNvSpPr>
            <a:spLocks noGrp="1" noChangeArrowheads="1"/>
          </p:cNvSpPr>
          <p:nvPr>
            <p:ph type="body" idx="1"/>
          </p:nvPr>
        </p:nvSpPr>
        <p:spPr/>
        <p:txBody>
          <a:bodyPr/>
          <a:lstStyle/>
          <a:p>
            <a:pPr algn="ctr" eaLnBrk="1" hangingPunct="1">
              <a:lnSpc>
                <a:spcPct val="90000"/>
              </a:lnSpc>
              <a:buFontTx/>
              <a:buNone/>
            </a:pPr>
            <a:endParaRPr lang="en-US" altLang="en-US" sz="3600"/>
          </a:p>
          <a:p>
            <a:pPr algn="ctr" eaLnBrk="1" hangingPunct="1">
              <a:lnSpc>
                <a:spcPct val="90000"/>
              </a:lnSpc>
              <a:buFontTx/>
              <a:buNone/>
            </a:pPr>
            <a:r>
              <a:rPr lang="en-US" altLang="en-US"/>
              <a:t>1984 study involving high-risk premature infants</a:t>
            </a:r>
            <a:endParaRPr lang="en-US" altLang="en-US" baseline="30000"/>
          </a:p>
          <a:p>
            <a:pPr eaLnBrk="1" hangingPunct="1">
              <a:lnSpc>
                <a:spcPct val="90000"/>
              </a:lnSpc>
              <a:buFontTx/>
              <a:buNone/>
            </a:pPr>
            <a:endParaRPr lang="en-US" altLang="en-US" sz="3600"/>
          </a:p>
          <a:p>
            <a:pPr eaLnBrk="1" hangingPunct="1">
              <a:lnSpc>
                <a:spcPct val="90000"/>
              </a:lnSpc>
              <a:buFontTx/>
              <a:buNone/>
            </a:pPr>
            <a:endParaRPr lang="en-US" altLang="en-US" sz="3600"/>
          </a:p>
          <a:p>
            <a:pPr eaLnBrk="1" hangingPunct="1">
              <a:lnSpc>
                <a:spcPct val="90000"/>
              </a:lnSpc>
              <a:buFontTx/>
              <a:buNone/>
            </a:pPr>
            <a:endParaRPr lang="en-US" altLang="en-US" sz="3600"/>
          </a:p>
          <a:p>
            <a:pPr eaLnBrk="1" hangingPunct="1">
              <a:lnSpc>
                <a:spcPct val="90000"/>
              </a:lnSpc>
              <a:buFontTx/>
              <a:buNone/>
            </a:pPr>
            <a:endParaRPr lang="en-US" altLang="en-US" sz="3600"/>
          </a:p>
          <a:p>
            <a:pPr eaLnBrk="1" hangingPunct="1">
              <a:lnSpc>
                <a:spcPct val="90000"/>
              </a:lnSpc>
              <a:buFontTx/>
              <a:buNone/>
            </a:pPr>
            <a:endParaRPr lang="en-US" altLang="en-US" sz="3600"/>
          </a:p>
          <a:p>
            <a:pPr eaLnBrk="1" hangingPunct="1">
              <a:lnSpc>
                <a:spcPct val="90000"/>
              </a:lnSpc>
              <a:buFontTx/>
              <a:buNone/>
            </a:pPr>
            <a:endParaRPr lang="en-US" altLang="en-US" sz="3600"/>
          </a:p>
          <a:p>
            <a:pPr algn="r" eaLnBrk="1" hangingPunct="1">
              <a:lnSpc>
                <a:spcPct val="90000"/>
              </a:lnSpc>
              <a:buFontTx/>
              <a:buNone/>
            </a:pPr>
            <a:r>
              <a:rPr lang="en-US" altLang="en-US" sz="2400" i="1"/>
              <a:t>Lancet</a:t>
            </a:r>
            <a:r>
              <a:rPr lang="en-US" altLang="en-US" sz="2400"/>
              <a:t>. 1984 Nov 17;2(8412):1111-1113</a:t>
            </a:r>
          </a:p>
        </p:txBody>
      </p:sp>
      <p:graphicFrame>
        <p:nvGraphicFramePr>
          <p:cNvPr id="933918" name="Group 30"/>
          <p:cNvGraphicFramePr>
            <a:graphicFrameLocks noGrp="1"/>
          </p:cNvGraphicFramePr>
          <p:nvPr>
            <p:ph type="tbl" idx="1"/>
          </p:nvPr>
        </p:nvGraphicFramePr>
        <p:xfrm>
          <a:off x="377825" y="2212975"/>
          <a:ext cx="8467725" cy="2590800"/>
        </p:xfrm>
        <a:graphic>
          <a:graphicData uri="http://schemas.openxmlformats.org/drawingml/2006/table">
            <a:tbl>
              <a:tblPr/>
              <a:tblGrid>
                <a:gridCol w="5645150">
                  <a:extLst>
                    <a:ext uri="{9D8B030D-6E8A-4147-A177-3AD203B41FA5}">
                      <a16:colId xmlns:a16="http://schemas.microsoft.com/office/drawing/2014/main" val="20000"/>
                    </a:ext>
                  </a:extLst>
                </a:gridCol>
                <a:gridCol w="2822575">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Type of Milk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Rate of infection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Pasteurized human milk + formula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Raw human milk + formula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Pasteurized human milk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Raw human milk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AB52843-F817-4C59-ACD6-0A10A4A3CB50}" type="slidenum">
              <a:rPr lang="en-US" altLang="en-US" sz="1400"/>
              <a:pPr eaLnBrk="1" hangingPunct="1"/>
              <a:t>36</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a:t>Pasteurizing Breast Milk Puts Infants at Risk!</a:t>
            </a:r>
          </a:p>
        </p:txBody>
      </p:sp>
      <p:sp>
        <p:nvSpPr>
          <p:cNvPr id="39940" name="Rectangle 3"/>
          <p:cNvSpPr>
            <a:spLocks noGrp="1" noChangeArrowheads="1"/>
          </p:cNvSpPr>
          <p:nvPr>
            <p:ph type="body" idx="1"/>
          </p:nvPr>
        </p:nvSpPr>
        <p:spPr/>
        <p:txBody>
          <a:bodyPr/>
          <a:lstStyle/>
          <a:p>
            <a:pPr eaLnBrk="1" hangingPunct="1">
              <a:lnSpc>
                <a:spcPct val="90000"/>
              </a:lnSpc>
              <a:spcBef>
                <a:spcPct val="50000"/>
              </a:spcBef>
              <a:buFontTx/>
              <a:buNone/>
            </a:pPr>
            <a:r>
              <a:rPr lang="en-US" altLang="en-US" sz="3600"/>
              <a:t>	A recent outbreak of </a:t>
            </a:r>
            <a:r>
              <a:rPr lang="en-US" altLang="en-US" sz="3600" i="1"/>
              <a:t>Pseudomonas aeruginosa</a:t>
            </a:r>
            <a:r>
              <a:rPr lang="en-US" altLang="en-US" sz="3600"/>
              <a:t> in a neonatal intensive care unit caused by a contaminated milk bank pasteurizer resulted in 31 cases of infection and four deaths. </a:t>
            </a:r>
          </a:p>
          <a:p>
            <a:pPr eaLnBrk="1" hangingPunct="1">
              <a:lnSpc>
                <a:spcPct val="90000"/>
              </a:lnSpc>
              <a:spcBef>
                <a:spcPct val="50000"/>
              </a:spcBef>
              <a:buFontTx/>
              <a:buNone/>
            </a:pPr>
            <a:endParaRPr lang="en-US" altLang="en-US" sz="3600"/>
          </a:p>
          <a:p>
            <a:pPr eaLnBrk="1" hangingPunct="1">
              <a:lnSpc>
                <a:spcPct val="90000"/>
              </a:lnSpc>
              <a:spcBef>
                <a:spcPct val="50000"/>
              </a:spcBef>
              <a:buFontTx/>
              <a:buNone/>
            </a:pPr>
            <a:endParaRPr lang="en-US" altLang="en-US" sz="3600"/>
          </a:p>
          <a:p>
            <a:pPr eaLnBrk="1" hangingPunct="1">
              <a:lnSpc>
                <a:spcPct val="90000"/>
              </a:lnSpc>
              <a:spcBef>
                <a:spcPct val="50000"/>
              </a:spcBef>
              <a:buFontTx/>
              <a:buNone/>
            </a:pPr>
            <a:endParaRPr lang="en-US" altLang="en-US" sz="3600"/>
          </a:p>
          <a:p>
            <a:pPr algn="r" eaLnBrk="1" hangingPunct="1">
              <a:lnSpc>
                <a:spcPct val="90000"/>
              </a:lnSpc>
              <a:spcBef>
                <a:spcPct val="50000"/>
              </a:spcBef>
              <a:buFontTx/>
              <a:buNone/>
            </a:pPr>
            <a:r>
              <a:rPr lang="en-US" altLang="en-US" sz="1800" i="1"/>
              <a:t>Arch Dis Child Fetal Neonatal Ed,</a:t>
            </a:r>
            <a:r>
              <a:rPr lang="en-US" altLang="en-US" sz="1800"/>
              <a:t> 2003 Sep;88(5):F434-5.</a:t>
            </a: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FCA7E9E-7A1D-46F7-8817-45F2B9CC3AFA}" type="slidenum">
              <a:rPr lang="en-US" altLang="en-US" sz="1400"/>
              <a:pPr eaLnBrk="1" hangingPunct="1"/>
              <a:t>37</a:t>
            </a:fld>
            <a:endParaRPr lang="en-US" altLang="en-US" sz="1400"/>
          </a:p>
        </p:txBody>
      </p:sp>
      <p:sp>
        <p:nvSpPr>
          <p:cNvPr id="40963" name="Rectangle 2"/>
          <p:cNvSpPr>
            <a:spLocks noGrp="1" noChangeArrowheads="1"/>
          </p:cNvSpPr>
          <p:nvPr>
            <p:ph type="title"/>
          </p:nvPr>
        </p:nvSpPr>
        <p:spPr/>
        <p:txBody>
          <a:bodyPr/>
          <a:lstStyle/>
          <a:p>
            <a:pPr eaLnBrk="1" hangingPunct="1"/>
            <a:r>
              <a:rPr lang="en-US" altLang="en-US"/>
              <a:t>Some Outbreaks Due to Pasteurized Milk</a:t>
            </a:r>
          </a:p>
        </p:txBody>
      </p:sp>
      <p:sp>
        <p:nvSpPr>
          <p:cNvPr id="40964" name="Rectangle 3"/>
          <p:cNvSpPr>
            <a:spLocks noGrp="1" noChangeArrowheads="1"/>
          </p:cNvSpPr>
          <p:nvPr>
            <p:ph type="body" idx="1"/>
          </p:nvPr>
        </p:nvSpPr>
        <p:spPr/>
        <p:txBody>
          <a:bodyPr/>
          <a:lstStyle/>
          <a:p>
            <a:pPr marL="736600" indent="-736600" eaLnBrk="1" hangingPunct="1">
              <a:lnSpc>
                <a:spcPct val="90000"/>
              </a:lnSpc>
              <a:spcBef>
                <a:spcPct val="0"/>
              </a:spcBef>
              <a:buFontTx/>
              <a:buNone/>
            </a:pPr>
            <a:endParaRPr lang="en-US" altLang="en-US" sz="2000"/>
          </a:p>
          <a:p>
            <a:pPr marL="736600" indent="-736600" eaLnBrk="1" hangingPunct="1">
              <a:lnSpc>
                <a:spcPct val="90000"/>
              </a:lnSpc>
              <a:spcBef>
                <a:spcPct val="0"/>
              </a:spcBef>
              <a:buFontTx/>
              <a:buNone/>
            </a:pPr>
            <a:r>
              <a:rPr lang="en-US" altLang="en-US" sz="2000"/>
              <a:t>1976—1 outbreak </a:t>
            </a:r>
            <a:r>
              <a:rPr lang="en-US" altLang="en-US" sz="2000" i="1"/>
              <a:t>Y. enterocolitica</a:t>
            </a:r>
            <a:r>
              <a:rPr lang="en-US" altLang="en-US" sz="2000"/>
              <a:t> in </a:t>
            </a:r>
            <a:r>
              <a:rPr lang="en-US" altLang="en-US" sz="2000" b="1"/>
              <a:t>36</a:t>
            </a:r>
            <a:r>
              <a:rPr lang="en-US" altLang="en-US" sz="2000"/>
              <a:t> children, 16 of whom had appendectomies, due to pasteurized chocolate milk</a:t>
            </a:r>
            <a:r>
              <a:rPr lang="en-US" altLang="en-US" sz="2000" baseline="30000"/>
              <a:t>1</a:t>
            </a:r>
          </a:p>
          <a:p>
            <a:pPr marL="736600" indent="-736600" eaLnBrk="1" hangingPunct="1">
              <a:lnSpc>
                <a:spcPct val="90000"/>
              </a:lnSpc>
              <a:spcBef>
                <a:spcPct val="0"/>
              </a:spcBef>
              <a:buFontTx/>
              <a:buNone/>
            </a:pPr>
            <a:r>
              <a:rPr lang="en-US" altLang="en-US" sz="2000"/>
              <a:t>1982—172</a:t>
            </a:r>
            <a:r>
              <a:rPr lang="en-US" altLang="en-US" sz="2000" b="1"/>
              <a:t> </a:t>
            </a:r>
            <a:r>
              <a:rPr lang="en-US" altLang="en-US" sz="2000"/>
              <a:t>cases, 100 hospitalized, </a:t>
            </a:r>
            <a:r>
              <a:rPr lang="en-US" altLang="en-US" sz="2000" i="1"/>
              <a:t>Y. enterocolitica</a:t>
            </a:r>
            <a:r>
              <a:rPr lang="en-US" altLang="en-US" sz="2000"/>
              <a:t> in several states from milk produced in Memphis, TN</a:t>
            </a:r>
            <a:r>
              <a:rPr lang="en-US" altLang="en-US" sz="2000" baseline="30000"/>
              <a:t>2</a:t>
            </a:r>
            <a:endParaRPr lang="en-US" altLang="en-US" sz="2000"/>
          </a:p>
          <a:p>
            <a:pPr marL="736600" indent="-736600" eaLnBrk="1" hangingPunct="1">
              <a:lnSpc>
                <a:spcPct val="90000"/>
              </a:lnSpc>
              <a:spcBef>
                <a:spcPct val="0"/>
              </a:spcBef>
              <a:buFontTx/>
              <a:buNone/>
            </a:pPr>
            <a:r>
              <a:rPr lang="en-US" altLang="en-US" sz="2000"/>
              <a:t>1983—1 outbreak, </a:t>
            </a:r>
            <a:r>
              <a:rPr lang="en-US" altLang="en-US" sz="2000" b="1"/>
              <a:t>49 </a:t>
            </a:r>
            <a:r>
              <a:rPr lang="en-US" altLang="en-US" sz="2000"/>
              <a:t>cases</a:t>
            </a:r>
            <a:r>
              <a:rPr lang="en-US" altLang="en-US" sz="2000" b="1"/>
              <a:t>, 14 deaths </a:t>
            </a:r>
            <a:r>
              <a:rPr lang="en-US" altLang="en-US" sz="2000"/>
              <a:t>from </a:t>
            </a:r>
            <a:r>
              <a:rPr lang="en-US" altLang="en-US" sz="2000" i="1"/>
              <a:t>L. monocytogenes</a:t>
            </a:r>
            <a:r>
              <a:rPr lang="en-US" altLang="en-US" sz="2000"/>
              <a:t> in MA</a:t>
            </a:r>
            <a:r>
              <a:rPr lang="en-US" altLang="en-US" sz="2000" baseline="30000"/>
              <a:t>2</a:t>
            </a:r>
            <a:endParaRPr lang="en-US" altLang="en-US" sz="2000"/>
          </a:p>
          <a:p>
            <a:pPr marL="736600" indent="-736600" eaLnBrk="1" hangingPunct="1">
              <a:lnSpc>
                <a:spcPct val="90000"/>
              </a:lnSpc>
              <a:spcBef>
                <a:spcPct val="0"/>
              </a:spcBef>
              <a:buFontTx/>
              <a:buNone/>
            </a:pPr>
            <a:r>
              <a:rPr lang="en-US" altLang="en-US" sz="2000"/>
              <a:t>1984-85—3 outbreaks of antimicrobial-resistant </a:t>
            </a:r>
            <a:r>
              <a:rPr lang="en-US" altLang="en-US" sz="2000" i="1"/>
              <a:t>S. typhimurium</a:t>
            </a:r>
            <a:r>
              <a:rPr lang="en-US" altLang="en-US" sz="2000"/>
              <a:t>, at plant in Melrose Park IL.The third wave had </a:t>
            </a:r>
            <a:r>
              <a:rPr lang="en-US" altLang="en-US" sz="2000" b="1"/>
              <a:t>16,284 </a:t>
            </a:r>
            <a:r>
              <a:rPr lang="en-US" altLang="en-US" sz="2000"/>
              <a:t>confirmed cases; surveys indicated as many as 197,581 persons may have been affected</a:t>
            </a:r>
            <a:r>
              <a:rPr lang="en-US" altLang="en-US" sz="2000" baseline="30000"/>
              <a:t>2</a:t>
            </a:r>
            <a:r>
              <a:rPr lang="en-US" altLang="en-US" sz="2000"/>
              <a:t> </a:t>
            </a:r>
          </a:p>
          <a:p>
            <a:pPr marL="736600" indent="-736600" eaLnBrk="1" hangingPunct="1">
              <a:lnSpc>
                <a:spcPct val="90000"/>
              </a:lnSpc>
              <a:spcBef>
                <a:spcPct val="0"/>
              </a:spcBef>
              <a:buFontTx/>
              <a:buNone/>
            </a:pPr>
            <a:r>
              <a:rPr lang="en-US" altLang="en-US" sz="2000"/>
              <a:t>1985—</a:t>
            </a:r>
            <a:r>
              <a:rPr lang="en-US" altLang="en-US" sz="2000" b="1"/>
              <a:t>1,500+ </a:t>
            </a:r>
            <a:r>
              <a:rPr lang="en-US" altLang="en-US" sz="2000"/>
              <a:t>cases, </a:t>
            </a:r>
            <a:r>
              <a:rPr lang="en-US" altLang="en-US" sz="2000" i="1"/>
              <a:t>Salmonella</a:t>
            </a:r>
            <a:r>
              <a:rPr lang="en-US" altLang="en-US" sz="2000"/>
              <a:t> culture confirmed, in Northern IL</a:t>
            </a:r>
            <a:r>
              <a:rPr lang="en-US" altLang="en-US" sz="2000" baseline="30000"/>
              <a:t>2</a:t>
            </a:r>
          </a:p>
          <a:p>
            <a:pPr marL="736600" indent="-736600" eaLnBrk="1" hangingPunct="1">
              <a:lnSpc>
                <a:spcPct val="90000"/>
              </a:lnSpc>
              <a:spcBef>
                <a:spcPct val="0"/>
              </a:spcBef>
              <a:buFontTx/>
              <a:buNone/>
            </a:pPr>
            <a:r>
              <a:rPr lang="en-US" altLang="en-US" sz="2000"/>
              <a:t>1993-94—1 outbreak, </a:t>
            </a:r>
            <a:r>
              <a:rPr lang="en-US" altLang="en-US" sz="2000" b="1"/>
              <a:t>2014</a:t>
            </a:r>
            <a:r>
              <a:rPr lang="en-US" altLang="en-US" sz="2000"/>
              <a:t> cases/</a:t>
            </a:r>
            <a:r>
              <a:rPr lang="en-US" altLang="en-US" sz="2000" b="1"/>
              <a:t>142 </a:t>
            </a:r>
            <a:r>
              <a:rPr lang="en-US" altLang="en-US" sz="2000"/>
              <a:t>confirmed </a:t>
            </a:r>
            <a:r>
              <a:rPr lang="en-US" altLang="en-US" sz="2000" i="1"/>
              <a:t>S. enteritidis</a:t>
            </a:r>
            <a:r>
              <a:rPr lang="en-US" altLang="en-US" sz="2000"/>
              <a:t> due to pasteurized ice cream in MN, SD, WI</a:t>
            </a:r>
            <a:r>
              <a:rPr lang="en-US" altLang="en-US" sz="2000" baseline="30000"/>
              <a:t>6</a:t>
            </a:r>
          </a:p>
          <a:p>
            <a:pPr marL="736600" indent="-736600" eaLnBrk="1" hangingPunct="1">
              <a:lnSpc>
                <a:spcPct val="90000"/>
              </a:lnSpc>
              <a:spcBef>
                <a:spcPct val="0"/>
              </a:spcBef>
              <a:buFontTx/>
              <a:buNone/>
            </a:pPr>
            <a:r>
              <a:rPr lang="en-US" altLang="en-US" sz="2000"/>
              <a:t>1995—Outbreak of </a:t>
            </a:r>
            <a:r>
              <a:rPr lang="en-US" altLang="en-US" sz="2000" i="1"/>
              <a:t>Yersinia enterocolitica</a:t>
            </a:r>
            <a:r>
              <a:rPr lang="en-US" altLang="en-US" sz="2000"/>
              <a:t> in </a:t>
            </a:r>
            <a:r>
              <a:rPr lang="en-US" altLang="en-US" sz="2000" b="1"/>
              <a:t>10 children</a:t>
            </a:r>
            <a:r>
              <a:rPr lang="en-US" altLang="en-US" sz="2000"/>
              <a:t>, 3 hospitalized due to post-pasteurization contamination</a:t>
            </a:r>
            <a:r>
              <a:rPr lang="en-US" altLang="en-US" sz="2000" baseline="30000"/>
              <a:t>7</a:t>
            </a:r>
            <a:endParaRPr lang="en-US" altLang="en-US" sz="2000"/>
          </a:p>
          <a:p>
            <a:pPr marL="736600" indent="-736600" eaLnBrk="1" hangingPunct="1">
              <a:lnSpc>
                <a:spcPct val="90000"/>
              </a:lnSpc>
              <a:spcBef>
                <a:spcPct val="0"/>
              </a:spcBef>
              <a:buFontTx/>
              <a:buNone/>
            </a:pPr>
            <a:r>
              <a:rPr lang="en-US" altLang="en-US" sz="2000"/>
              <a:t>2000—1 outbreak, </a:t>
            </a:r>
            <a:r>
              <a:rPr lang="en-US" altLang="en-US" sz="2000" b="1"/>
              <a:t>98</a:t>
            </a:r>
            <a:r>
              <a:rPr lang="en-US" altLang="en-US" sz="2000"/>
              <a:t> cases/</a:t>
            </a:r>
            <a:r>
              <a:rPr lang="en-US" altLang="en-US" sz="2000" b="1"/>
              <a:t>38</a:t>
            </a:r>
            <a:r>
              <a:rPr lang="en-US" altLang="en-US" sz="2000"/>
              <a:t> confirmed </a:t>
            </a:r>
            <a:r>
              <a:rPr lang="en-US" altLang="en-US" sz="2000" i="1"/>
              <a:t>S. typhimurim</a:t>
            </a:r>
            <a:r>
              <a:rPr lang="en-US" altLang="en-US" sz="2000"/>
              <a:t> in PA and NJ</a:t>
            </a:r>
            <a:r>
              <a:rPr lang="en-US" altLang="en-US" sz="2000" baseline="30000"/>
              <a:t>8 </a:t>
            </a:r>
          </a:p>
          <a:p>
            <a:pPr marL="736600" indent="-736600" eaLnBrk="1" hangingPunct="1">
              <a:lnSpc>
                <a:spcPct val="90000"/>
              </a:lnSpc>
              <a:spcBef>
                <a:spcPct val="0"/>
              </a:spcBef>
              <a:buFontTx/>
              <a:buNone/>
            </a:pPr>
            <a:r>
              <a:rPr lang="en-US" altLang="en-US" sz="2000"/>
              <a:t>2005—1 outbreak, </a:t>
            </a:r>
            <a:r>
              <a:rPr lang="en-US" altLang="en-US" sz="2000" b="1"/>
              <a:t>200</a:t>
            </a:r>
            <a:r>
              <a:rPr lang="en-US" altLang="en-US" sz="2000"/>
              <a:t> cases </a:t>
            </a:r>
            <a:r>
              <a:rPr lang="en-US" altLang="en-US" sz="2000" i="1"/>
              <a:t>C. jejuni</a:t>
            </a:r>
            <a:r>
              <a:rPr lang="en-US" altLang="en-US" sz="2000"/>
              <a:t> in CO prison</a:t>
            </a:r>
            <a:r>
              <a:rPr lang="en-US" altLang="en-US" sz="2000" baseline="30000"/>
              <a:t>9</a:t>
            </a:r>
          </a:p>
          <a:p>
            <a:pPr marL="736600" indent="-736600" eaLnBrk="1" hangingPunct="1">
              <a:lnSpc>
                <a:spcPct val="90000"/>
              </a:lnSpc>
              <a:spcBef>
                <a:spcPct val="0"/>
              </a:spcBef>
              <a:buFontTx/>
              <a:buNone/>
            </a:pPr>
            <a:r>
              <a:rPr lang="en-US" altLang="en-US" sz="2000"/>
              <a:t>2006—1 outbreak, </a:t>
            </a:r>
            <a:r>
              <a:rPr lang="en-US" altLang="en-US" sz="2000" b="1">
                <a:solidFill>
                  <a:srgbClr val="231F20"/>
                </a:solidFill>
              </a:rPr>
              <a:t>1592</a:t>
            </a:r>
            <a:r>
              <a:rPr lang="en-US" altLang="en-US" sz="2000">
                <a:solidFill>
                  <a:srgbClr val="231F20"/>
                </a:solidFill>
              </a:rPr>
              <a:t> cases/</a:t>
            </a:r>
            <a:r>
              <a:rPr lang="en-US" altLang="en-US" sz="2000" b="1">
                <a:solidFill>
                  <a:srgbClr val="231F20"/>
                </a:solidFill>
              </a:rPr>
              <a:t>52</a:t>
            </a:r>
            <a:r>
              <a:rPr lang="en-US" altLang="en-US" sz="2000">
                <a:solidFill>
                  <a:srgbClr val="231F20"/>
                </a:solidFill>
              </a:rPr>
              <a:t> confirmed </a:t>
            </a:r>
            <a:r>
              <a:rPr lang="en-US" altLang="en-US" sz="2000" i="1">
                <a:solidFill>
                  <a:srgbClr val="231F20"/>
                </a:solidFill>
              </a:rPr>
              <a:t>C. jejuni </a:t>
            </a:r>
            <a:r>
              <a:rPr lang="en-US" altLang="en-US" sz="2000">
                <a:solidFill>
                  <a:srgbClr val="231F20"/>
                </a:solidFill>
              </a:rPr>
              <a:t>infections in CA</a:t>
            </a:r>
            <a:r>
              <a:rPr lang="en-US" altLang="en-US" sz="2000" baseline="30000"/>
              <a:t>10</a:t>
            </a:r>
          </a:p>
          <a:p>
            <a:pPr marL="736600" indent="-736600" eaLnBrk="1" hangingPunct="1">
              <a:lnSpc>
                <a:spcPct val="90000"/>
              </a:lnSpc>
              <a:spcBef>
                <a:spcPct val="0"/>
              </a:spcBef>
              <a:buFontTx/>
              <a:buNone/>
            </a:pPr>
            <a:r>
              <a:rPr lang="en-US" altLang="en-US" sz="2000"/>
              <a:t>2007—1 outbreak, </a:t>
            </a:r>
            <a:r>
              <a:rPr lang="en-US" altLang="en-US" sz="2000" b="1">
                <a:solidFill>
                  <a:srgbClr val="231F20"/>
                </a:solidFill>
              </a:rPr>
              <a:t>3 deaths </a:t>
            </a:r>
            <a:r>
              <a:rPr lang="en-US" altLang="en-US" sz="2000">
                <a:solidFill>
                  <a:srgbClr val="231F20"/>
                </a:solidFill>
              </a:rPr>
              <a:t>from </a:t>
            </a:r>
            <a:r>
              <a:rPr lang="en-US" altLang="en-US" sz="2000" i="1">
                <a:solidFill>
                  <a:srgbClr val="231F20"/>
                </a:solidFill>
              </a:rPr>
              <a:t>L. monocytogenes </a:t>
            </a:r>
            <a:r>
              <a:rPr lang="en-US" altLang="en-US" sz="2000">
                <a:solidFill>
                  <a:srgbClr val="231F20"/>
                </a:solidFill>
              </a:rPr>
              <a:t>in MA.</a:t>
            </a:r>
            <a:r>
              <a:rPr lang="en-US" altLang="en-US" sz="2000" baseline="30000">
                <a:solidFill>
                  <a:srgbClr val="231F20"/>
                </a:solidFill>
              </a:rPr>
              <a:t>11</a:t>
            </a:r>
          </a:p>
          <a:p>
            <a:pPr marL="736600" indent="-736600" eaLnBrk="1" hangingPunct="1">
              <a:lnSpc>
                <a:spcPct val="90000"/>
              </a:lnSpc>
              <a:spcBef>
                <a:spcPct val="0"/>
              </a:spcBef>
              <a:buFontTx/>
              <a:buNone/>
            </a:pPr>
            <a:r>
              <a:rPr lang="en-US" altLang="en-US" sz="2000">
                <a:solidFill>
                  <a:srgbClr val="231F20"/>
                </a:solidFill>
              </a:rPr>
              <a:t>2009—1 outbreak, </a:t>
            </a:r>
            <a:r>
              <a:rPr lang="en-US" altLang="en-US" sz="2000" b="1">
                <a:solidFill>
                  <a:srgbClr val="231F20"/>
                </a:solidFill>
              </a:rPr>
              <a:t>7 deaths </a:t>
            </a:r>
            <a:r>
              <a:rPr lang="en-US" altLang="en-US" sz="2000">
                <a:solidFill>
                  <a:srgbClr val="231F20"/>
                </a:solidFill>
              </a:rPr>
              <a:t>from pasteurized milk cheese in Europe.</a:t>
            </a:r>
          </a:p>
          <a:p>
            <a:pPr marL="736600" indent="-736600" eaLnBrk="1" hangingPunct="1">
              <a:lnSpc>
                <a:spcPct val="90000"/>
              </a:lnSpc>
              <a:spcBef>
                <a:spcPct val="0"/>
              </a:spcBef>
              <a:buFontTx/>
              <a:buNone/>
            </a:pPr>
            <a:endParaRPr lang="en-US" altLang="en-US" sz="2000" baseline="30000"/>
          </a:p>
          <a:p>
            <a:pPr marL="736600" indent="-736600" eaLnBrk="1" hangingPunct="1">
              <a:lnSpc>
                <a:spcPct val="90000"/>
              </a:lnSpc>
              <a:spcBef>
                <a:spcPct val="0"/>
              </a:spcBef>
              <a:buFontTx/>
              <a:buNone/>
            </a:pPr>
            <a:endParaRPr lang="en-US" altLang="en-US" sz="2000" baseline="30000">
              <a:solidFill>
                <a:srgbClr val="000000"/>
              </a:solidFill>
            </a:endParaRPr>
          </a:p>
          <a:p>
            <a:pPr marL="736600" indent="-736600" eaLnBrk="1" hangingPunct="1">
              <a:lnSpc>
                <a:spcPct val="90000"/>
              </a:lnSpc>
              <a:spcBef>
                <a:spcPct val="0"/>
              </a:spcBef>
              <a:buFontTx/>
              <a:buNone/>
            </a:pPr>
            <a:endParaRPr lang="en-US" altLang="en-US" sz="2000" baseline="30000"/>
          </a:p>
          <a:p>
            <a:pPr marL="736600" indent="-736600" eaLnBrk="1" hangingPunct="1">
              <a:lnSpc>
                <a:spcPct val="90000"/>
              </a:lnSpc>
              <a:spcBef>
                <a:spcPct val="0"/>
              </a:spcBef>
              <a:buFontTx/>
              <a:buNone/>
            </a:pPr>
            <a:endParaRPr lang="en-US" altLang="en-US" sz="2000" baseline="30000"/>
          </a:p>
          <a:p>
            <a:pPr marL="736600" indent="-736600" eaLnBrk="1" hangingPunct="1">
              <a:lnSpc>
                <a:spcPct val="90000"/>
              </a:lnSpc>
              <a:spcBef>
                <a:spcPct val="0"/>
              </a:spcBef>
              <a:buFontTx/>
              <a:buNone/>
            </a:pPr>
            <a:endParaRPr lang="en-US" altLang="en-US" sz="2400" baseline="3000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44D1053-AB4A-4F81-9713-726EE00394C1}" type="slidenum">
              <a:rPr lang="en-US" altLang="en-US" sz="1400"/>
              <a:pPr eaLnBrk="1" hangingPunct="1"/>
              <a:t>38</a:t>
            </a:fld>
            <a:endParaRPr lang="en-US" altLang="en-US" sz="1400"/>
          </a:p>
        </p:txBody>
      </p:sp>
      <p:sp>
        <p:nvSpPr>
          <p:cNvPr id="41987" name="Rectangle 2"/>
          <p:cNvSpPr>
            <a:spLocks noGrp="1" noChangeArrowheads="1"/>
          </p:cNvSpPr>
          <p:nvPr>
            <p:ph type="title"/>
          </p:nvPr>
        </p:nvSpPr>
        <p:spPr/>
        <p:txBody>
          <a:bodyPr/>
          <a:lstStyle/>
          <a:p>
            <a:pPr eaLnBrk="1" hangingPunct="1"/>
            <a:r>
              <a:rPr lang="en-US" altLang="en-US"/>
              <a:t>Milk Safety in California</a:t>
            </a:r>
          </a:p>
        </p:txBody>
      </p:sp>
      <p:sp>
        <p:nvSpPr>
          <p:cNvPr id="41988" name="Rectangle 3"/>
          <p:cNvSpPr>
            <a:spLocks noGrp="1" noChangeArrowheads="1"/>
          </p:cNvSpPr>
          <p:nvPr>
            <p:ph type="body" idx="1"/>
          </p:nvPr>
        </p:nvSpPr>
        <p:spPr/>
        <p:txBody>
          <a:bodyPr/>
          <a:lstStyle/>
          <a:p>
            <a:pPr eaLnBrk="1" hangingPunct="1">
              <a:spcBef>
                <a:spcPct val="50000"/>
              </a:spcBef>
            </a:pPr>
            <a:r>
              <a:rPr lang="en-US" altLang="en-US" sz="2400"/>
              <a:t>ORGANIC PASTURES: Since 1999, over 40 million servings of Organic Pastures raw milk, not one confirmed illness; in over 1,300 tests, not one proven illness and no pathogens found in the milk or milking area, or in any of the dairy cows being milked on the farm.</a:t>
            </a:r>
          </a:p>
          <a:p>
            <a:pPr eaLnBrk="1" hangingPunct="1">
              <a:spcBef>
                <a:spcPct val="50000"/>
              </a:spcBef>
            </a:pPr>
            <a:r>
              <a:rPr lang="en-US" altLang="en-US" sz="2400"/>
              <a:t>CLARAVALE: In Claravale Farm’s 80-year history, no consumers of their milk have ever gotten sick from milk-borne pathogens and no pathogens have ever been detected in the milk.</a:t>
            </a:r>
          </a:p>
          <a:p>
            <a:pPr eaLnBrk="1" hangingPunct="1">
              <a:spcBef>
                <a:spcPct val="50000"/>
              </a:spcBef>
            </a:pPr>
            <a:r>
              <a:rPr lang="en-US" altLang="en-US" sz="2400"/>
              <a:t>PASTEURIZED OUTBREAKS: Since 1999, several pasteurized milk products recalled and one publicized outbreak of illness due to pasteurized milk during the same period, an outbreak of </a:t>
            </a:r>
            <a:r>
              <a:rPr lang="en-US" altLang="en-US" sz="2400" i="1"/>
              <a:t>Campylobacter</a:t>
            </a:r>
            <a:r>
              <a:rPr lang="en-US" altLang="en-US" sz="2400"/>
              <a:t> that sickened 1,300 inmates in 11 state prisons.</a:t>
            </a:r>
            <a:endParaRPr lang="en-US" altLang="en-US" sz="2000"/>
          </a:p>
          <a:p>
            <a:pPr eaLnBrk="1" hangingPunct="1">
              <a:spcBef>
                <a:spcPct val="50000"/>
              </a:spcBef>
              <a:buFontTx/>
              <a:buNone/>
            </a:pPr>
            <a:r>
              <a:rPr lang="en-US" altLang="en-US" sz="1100"/>
              <a:t>http://www.campylobacterblog.com/2006/06/articles/campylobacter-watch/spoiled-milk-apparently-sickened-1300-inmates-at-11-prisons/</a:t>
            </a:r>
          </a:p>
          <a:p>
            <a:pPr eaLnBrk="1" hangingPunct="1">
              <a:buFontTx/>
              <a:buNone/>
            </a:pP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7D34D3C-3DA9-497B-962F-471472EF78B6}" type="slidenum">
              <a:rPr lang="en-US" altLang="en-US" sz="1400"/>
              <a:pPr eaLnBrk="1" hangingPunct="1"/>
              <a:t>39</a:t>
            </a:fld>
            <a:endParaRPr lang="en-US" altLang="en-US" sz="1400"/>
          </a:p>
        </p:txBody>
      </p:sp>
      <p:sp>
        <p:nvSpPr>
          <p:cNvPr id="43011" name="Rectangle 2"/>
          <p:cNvSpPr>
            <a:spLocks noGrp="1" noChangeArrowheads="1"/>
          </p:cNvSpPr>
          <p:nvPr>
            <p:ph type="title"/>
          </p:nvPr>
        </p:nvSpPr>
        <p:spPr/>
        <p:txBody>
          <a:bodyPr/>
          <a:lstStyle/>
          <a:p>
            <a:pPr eaLnBrk="1" hangingPunct="1"/>
            <a:r>
              <a:rPr lang="en-US" altLang="en-US"/>
              <a:t>Bias in Reporting Safety of Raw Milk I</a:t>
            </a:r>
          </a:p>
        </p:txBody>
      </p:sp>
      <p:sp>
        <p:nvSpPr>
          <p:cNvPr id="43012" name="Rectangle 3"/>
          <p:cNvSpPr>
            <a:spLocks noGrp="1" noChangeArrowheads="1"/>
          </p:cNvSpPr>
          <p:nvPr>
            <p:ph type="body" idx="1"/>
          </p:nvPr>
        </p:nvSpPr>
        <p:spPr/>
        <p:txBody>
          <a:bodyPr/>
          <a:lstStyle/>
          <a:p>
            <a:pPr eaLnBrk="1" hangingPunct="1">
              <a:lnSpc>
                <a:spcPct val="90000"/>
              </a:lnSpc>
              <a:spcBef>
                <a:spcPct val="50000"/>
              </a:spcBef>
            </a:pPr>
            <a:r>
              <a:rPr lang="en-US" altLang="en-US" sz="2800"/>
              <a:t>1983 OUTBREAK of </a:t>
            </a:r>
            <a:r>
              <a:rPr lang="en-US" altLang="en-US" sz="2800" i="1"/>
              <a:t>Campylobacter</a:t>
            </a:r>
            <a:r>
              <a:rPr lang="en-US" altLang="en-US" sz="2800"/>
              <a:t> infection in Atlanta, GA blamed on raw milk.</a:t>
            </a:r>
          </a:p>
          <a:p>
            <a:pPr eaLnBrk="1" hangingPunct="1">
              <a:lnSpc>
                <a:spcPct val="90000"/>
              </a:lnSpc>
              <a:spcBef>
                <a:spcPct val="50000"/>
              </a:spcBef>
            </a:pPr>
            <a:r>
              <a:rPr lang="en-US" altLang="en-US" sz="2800"/>
              <a:t>EXTENSIVE TESTING failed to find </a:t>
            </a:r>
            <a:r>
              <a:rPr lang="en-US" altLang="en-US" sz="2800" i="1"/>
              <a:t>Campylobacter</a:t>
            </a:r>
            <a:r>
              <a:rPr lang="en-US" altLang="en-US" sz="2800"/>
              <a:t> or any other pathogens in any milk products from the dairy. All safety measures had been followed faithfully. </a:t>
            </a:r>
          </a:p>
          <a:p>
            <a:pPr eaLnBrk="1" hangingPunct="1">
              <a:lnSpc>
                <a:spcPct val="90000"/>
              </a:lnSpc>
              <a:spcBef>
                <a:spcPct val="50000"/>
              </a:spcBef>
            </a:pPr>
            <a:r>
              <a:rPr lang="en-US" altLang="en-US" sz="2800"/>
              <a:t>AUTHORS’ CONCLUSION: “The only means available to ensure the public’s health would be proper pasteurization before consumption.”</a:t>
            </a:r>
            <a:r>
              <a:rPr lang="en-US" altLang="en-US" sz="2800" baseline="30000"/>
              <a:t>1</a:t>
            </a:r>
            <a:r>
              <a:rPr lang="en-US" altLang="en-US" sz="2800"/>
              <a:t> 	</a:t>
            </a:r>
          </a:p>
          <a:p>
            <a:pPr eaLnBrk="1" hangingPunct="1">
              <a:lnSpc>
                <a:spcPct val="90000"/>
              </a:lnSpc>
              <a:spcBef>
                <a:spcPct val="50000"/>
              </a:spcBef>
            </a:pPr>
            <a:r>
              <a:rPr lang="en-US" altLang="en-US" sz="2800"/>
              <a:t>RAW MILK BANNED in Georgia as a result of this incident.</a:t>
            </a:r>
            <a:endParaRPr lang="en-US" altLang="en-US" sz="2800" baseline="30000"/>
          </a:p>
          <a:p>
            <a:pPr algn="r" eaLnBrk="1" hangingPunct="1">
              <a:lnSpc>
                <a:spcPct val="90000"/>
              </a:lnSpc>
              <a:spcBef>
                <a:spcPct val="50000"/>
              </a:spcBef>
              <a:buFontTx/>
              <a:buNone/>
            </a:pPr>
            <a:r>
              <a:rPr lang="en-US" altLang="en-US" sz="2000" i="1"/>
              <a:t>Am J Epidemiol. 1983 Apr;117(4):475-83</a:t>
            </a:r>
            <a:r>
              <a:rPr lang="en-US" altLang="en-US" sz="2000" i="1">
                <a:solidFill>
                  <a:srgbClr val="FF0000"/>
                </a:solidFill>
              </a:rPr>
              <a:t>. </a:t>
            </a:r>
          </a:p>
          <a:p>
            <a:pPr eaLnBrk="1" hangingPunct="1">
              <a:lnSpc>
                <a:spcPct val="90000"/>
              </a:lnSpc>
              <a:buFontTx/>
              <a:buNone/>
            </a:pPr>
            <a:endParaRPr lang="en-US" altLang="en-US" sz="2000" i="1">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124ADE8-C01F-46EC-A394-D2E8B336585B}" type="slidenum">
              <a:rPr lang="en-US" altLang="en-US" sz="1400"/>
              <a:pPr eaLnBrk="1" hangingPunct="1"/>
              <a:t>4</a:t>
            </a:fld>
            <a:endParaRPr lang="en-US" altLang="en-US" sz="1400"/>
          </a:p>
        </p:txBody>
      </p:sp>
      <p:sp>
        <p:nvSpPr>
          <p:cNvPr id="7171" name="Rectangle 2"/>
          <p:cNvSpPr>
            <a:spLocks noGrp="1" noChangeArrowheads="1"/>
          </p:cNvSpPr>
          <p:nvPr>
            <p:ph type="title"/>
          </p:nvPr>
        </p:nvSpPr>
        <p:spPr/>
        <p:txBody>
          <a:bodyPr/>
          <a:lstStyle/>
          <a:p>
            <a:pPr eaLnBrk="1" hangingPunct="1"/>
            <a:r>
              <a:rPr lang="en-US" altLang="en-US"/>
              <a:t>Raw Milk Is Uniquely Safe</a:t>
            </a:r>
          </a:p>
        </p:txBody>
      </p:sp>
      <p:sp>
        <p:nvSpPr>
          <p:cNvPr id="7172" name="Rectangle 3"/>
          <p:cNvSpPr>
            <a:spLocks noGrp="1" noChangeArrowheads="1"/>
          </p:cNvSpPr>
          <p:nvPr>
            <p:ph type="body" idx="1"/>
          </p:nvPr>
        </p:nvSpPr>
        <p:spPr/>
        <p:txBody>
          <a:bodyPr/>
          <a:lstStyle/>
          <a:p>
            <a:pPr marL="3881438" lvl="1" indent="0" eaLnBrk="1" hangingPunct="1">
              <a:lnSpc>
                <a:spcPct val="90000"/>
              </a:lnSpc>
              <a:spcBef>
                <a:spcPct val="50000"/>
              </a:spcBef>
              <a:buFontTx/>
              <a:buNone/>
              <a:tabLst>
                <a:tab pos="395288" algn="l"/>
                <a:tab pos="400050" algn="l"/>
              </a:tabLst>
            </a:pPr>
            <a:r>
              <a:rPr lang="en-US" altLang="en-US" sz="3600"/>
              <a:t>Consider the calf, born in a muddy pasture, which then suckles on its mother’s often manure-covered teat. How can that calf, or any mammal survive?</a:t>
            </a:r>
          </a:p>
          <a:p>
            <a:pPr marL="111125" indent="0" eaLnBrk="1" hangingPunct="1">
              <a:lnSpc>
                <a:spcPct val="90000"/>
              </a:lnSpc>
              <a:spcBef>
                <a:spcPct val="60000"/>
              </a:spcBef>
              <a:buFontTx/>
              <a:buNone/>
              <a:tabLst>
                <a:tab pos="395288" algn="l"/>
                <a:tab pos="400050" algn="l"/>
              </a:tabLst>
            </a:pPr>
            <a:r>
              <a:rPr lang="en-US" altLang="en-US" sz="3600"/>
              <a:t>Because raw milk contains multiple, natural, redundant systems of bioactive components that can reduce or eliminate populations of pathogenic bacteria.</a:t>
            </a:r>
          </a:p>
        </p:txBody>
      </p:sp>
      <p:pic>
        <p:nvPicPr>
          <p:cNvPr id="7173" name="Picture 5" descr="cow.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138" y="985838"/>
            <a:ext cx="3408362"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BCA936E-46B4-429F-B99E-FE4595E7BCD3}" type="slidenum">
              <a:rPr lang="en-US" altLang="en-US" sz="1400"/>
              <a:pPr eaLnBrk="1" hangingPunct="1"/>
              <a:t>40</a:t>
            </a:fld>
            <a:endParaRPr lang="en-US" altLang="en-US" sz="1400"/>
          </a:p>
        </p:txBody>
      </p:sp>
      <p:sp>
        <p:nvSpPr>
          <p:cNvPr id="44035" name="Rectangle 2"/>
          <p:cNvSpPr>
            <a:spLocks noGrp="1" noChangeArrowheads="1"/>
          </p:cNvSpPr>
          <p:nvPr>
            <p:ph type="title"/>
          </p:nvPr>
        </p:nvSpPr>
        <p:spPr/>
        <p:txBody>
          <a:bodyPr/>
          <a:lstStyle/>
          <a:p>
            <a:pPr eaLnBrk="1" hangingPunct="1"/>
            <a:r>
              <a:rPr lang="en-US" altLang="en-US"/>
              <a:t>Bias in Reporting Safety of Raw Milk II</a:t>
            </a:r>
          </a:p>
        </p:txBody>
      </p:sp>
      <p:sp>
        <p:nvSpPr>
          <p:cNvPr id="44036" name="Rectangle 3"/>
          <p:cNvSpPr>
            <a:spLocks noGrp="1" noChangeArrowheads="1"/>
          </p:cNvSpPr>
          <p:nvPr>
            <p:ph type="body" idx="1"/>
          </p:nvPr>
        </p:nvSpPr>
        <p:spPr/>
        <p:txBody>
          <a:bodyPr/>
          <a:lstStyle/>
          <a:p>
            <a:pPr eaLnBrk="1" hangingPunct="1">
              <a:lnSpc>
                <a:spcPct val="90000"/>
              </a:lnSpc>
              <a:spcBef>
                <a:spcPct val="50000"/>
              </a:spcBef>
            </a:pPr>
            <a:r>
              <a:rPr lang="en-US" altLang="en-US" sz="2000"/>
              <a:t>OUTBREAK: November 2001 outbreak of </a:t>
            </a:r>
            <a:r>
              <a:rPr lang="en-US" altLang="en-US" sz="2000" i="1"/>
              <a:t>Campylobacter</a:t>
            </a:r>
            <a:r>
              <a:rPr lang="en-US" altLang="en-US" sz="2000"/>
              <a:t> in Wisconsin blamed on raw milk from a cow-share program in Sawyer County. The farm has an outstanding safety record.</a:t>
            </a:r>
          </a:p>
          <a:p>
            <a:pPr eaLnBrk="1" hangingPunct="1">
              <a:lnSpc>
                <a:spcPct val="90000"/>
              </a:lnSpc>
              <a:spcBef>
                <a:spcPct val="50000"/>
              </a:spcBef>
            </a:pPr>
            <a:r>
              <a:rPr lang="en-US" altLang="en-US" sz="2000"/>
              <a:t>OFFICIAL REPORT:  75 persons ill.</a:t>
            </a:r>
            <a:r>
              <a:rPr lang="en-US" altLang="en-US" sz="2000" baseline="30000"/>
              <a:t>1</a:t>
            </a:r>
            <a:endParaRPr lang="en-US" altLang="en-US" sz="2000" i="1">
              <a:solidFill>
                <a:srgbClr val="FF0000"/>
              </a:solidFill>
            </a:endParaRPr>
          </a:p>
          <a:p>
            <a:pPr eaLnBrk="1" hangingPunct="1">
              <a:lnSpc>
                <a:spcPct val="90000"/>
              </a:lnSpc>
              <a:spcBef>
                <a:spcPct val="50000"/>
              </a:spcBef>
            </a:pPr>
            <a:r>
              <a:rPr lang="en-US" altLang="en-US" sz="2000"/>
              <a:t>INDEPENDENT REPORT:  Over 800 ill during 12 weeks following Nov 10, 2001.</a:t>
            </a:r>
          </a:p>
          <a:p>
            <a:pPr eaLnBrk="1" hangingPunct="1">
              <a:lnSpc>
                <a:spcPct val="90000"/>
              </a:lnSpc>
              <a:spcBef>
                <a:spcPct val="50000"/>
              </a:spcBef>
            </a:pPr>
            <a:r>
              <a:rPr lang="en-US" altLang="en-US" sz="2000"/>
              <a:t>HAMBURGER LIKELY CAUSE: Only 24 of 385 cow-share owners became ill. Most had consumed hamburger at a local restaurant. No illness in remaining 361 cow-share owners.</a:t>
            </a:r>
          </a:p>
          <a:p>
            <a:pPr eaLnBrk="1" hangingPunct="1">
              <a:lnSpc>
                <a:spcPct val="90000"/>
              </a:lnSpc>
              <a:spcBef>
                <a:spcPct val="50000"/>
              </a:spcBef>
            </a:pPr>
            <a:r>
              <a:rPr lang="en-US" altLang="en-US" sz="2000"/>
              <a:t>BIAS: Local hospitals tested only those who said they had consumed raw milk; others sent home without investigation, so mostly raw milk drinkers included in report.</a:t>
            </a:r>
          </a:p>
          <a:p>
            <a:pPr eaLnBrk="1" hangingPunct="1">
              <a:lnSpc>
                <a:spcPct val="90000"/>
              </a:lnSpc>
              <a:spcBef>
                <a:spcPct val="50000"/>
              </a:spcBef>
            </a:pPr>
            <a:r>
              <a:rPr lang="en-US" altLang="en-US" sz="2000"/>
              <a:t>LAB TESTS CLEAN: Independent lab tests found no </a:t>
            </a:r>
            <a:r>
              <a:rPr lang="en-US" altLang="en-US" sz="2000" i="1"/>
              <a:t>Campylobacter</a:t>
            </a:r>
            <a:r>
              <a:rPr lang="en-US" altLang="en-US" sz="2000"/>
              <a:t> in the milk.</a:t>
            </a:r>
            <a:r>
              <a:rPr lang="en-US" altLang="en-US" sz="2000" baseline="30000"/>
              <a:t>2</a:t>
            </a:r>
            <a:r>
              <a:rPr lang="en-US" altLang="en-US" sz="2000"/>
              <a:t> </a:t>
            </a:r>
          </a:p>
          <a:p>
            <a:pPr algn="r" eaLnBrk="1" hangingPunct="1">
              <a:lnSpc>
                <a:spcPct val="90000"/>
              </a:lnSpc>
              <a:spcBef>
                <a:spcPct val="50000"/>
              </a:spcBef>
              <a:buFontTx/>
              <a:buNone/>
            </a:pPr>
            <a:r>
              <a:rPr lang="en-US" altLang="en-US" sz="1800" i="1"/>
              <a:t>1. MMWR 2002 JUN 28;51(25):548 </a:t>
            </a:r>
          </a:p>
          <a:p>
            <a:pPr algn="r" eaLnBrk="1" hangingPunct="1">
              <a:lnSpc>
                <a:spcPct val="90000"/>
              </a:lnSpc>
              <a:spcBef>
                <a:spcPct val="0"/>
              </a:spcBef>
              <a:buFontTx/>
              <a:buNone/>
            </a:pPr>
            <a:r>
              <a:rPr lang="en-US" altLang="en-US" sz="1800" i="1"/>
              <a:t>2. http://www.realmilk.com/pr_071402.html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4970572-F8F1-44BB-82DA-4A7569226D89}" type="slidenum">
              <a:rPr lang="en-US" altLang="en-US" sz="1400"/>
              <a:pPr eaLnBrk="1" hangingPunct="1"/>
              <a:t>41</a:t>
            </a:fld>
            <a:endParaRPr lang="en-US" altLang="en-US" sz="1400"/>
          </a:p>
        </p:txBody>
      </p:sp>
      <p:sp>
        <p:nvSpPr>
          <p:cNvPr id="45059" name="Rectangle 1026"/>
          <p:cNvSpPr>
            <a:spLocks noGrp="1" noChangeArrowheads="1"/>
          </p:cNvSpPr>
          <p:nvPr>
            <p:ph type="title"/>
          </p:nvPr>
        </p:nvSpPr>
        <p:spPr/>
        <p:txBody>
          <a:bodyPr/>
          <a:lstStyle/>
          <a:p>
            <a:pPr eaLnBrk="1" hangingPunct="1"/>
            <a:r>
              <a:rPr lang="en-US" altLang="en-US"/>
              <a:t>Bias in Reporting Safety of Raw Milk III</a:t>
            </a:r>
          </a:p>
        </p:txBody>
      </p:sp>
      <p:sp>
        <p:nvSpPr>
          <p:cNvPr id="45060" name="Rectangle 1027"/>
          <p:cNvSpPr>
            <a:spLocks noGrp="1" noChangeArrowheads="1"/>
          </p:cNvSpPr>
          <p:nvPr>
            <p:ph type="body" idx="1"/>
          </p:nvPr>
        </p:nvSpPr>
        <p:spPr/>
        <p:txBody>
          <a:bodyPr/>
          <a:lstStyle/>
          <a:p>
            <a:pPr eaLnBrk="1" hangingPunct="1">
              <a:lnSpc>
                <a:spcPct val="90000"/>
              </a:lnSpc>
              <a:spcBef>
                <a:spcPct val="50000"/>
              </a:spcBef>
            </a:pPr>
            <a:r>
              <a:rPr lang="en-US" altLang="en-US" sz="2200"/>
              <a:t>CDC REPORT:  In 2002, an outbreak of </a:t>
            </a:r>
            <a:r>
              <a:rPr lang="en-US" altLang="en-US" sz="2200" i="1"/>
              <a:t>Salmonella Typhimurium</a:t>
            </a:r>
            <a:r>
              <a:rPr lang="en-US" altLang="en-US" sz="2200"/>
              <a:t> implicated raw milk purchased at a dairy producing certified milk in Ohio.</a:t>
            </a:r>
            <a:r>
              <a:rPr lang="en-US" altLang="en-US" sz="2200" baseline="30000"/>
              <a:t>1</a:t>
            </a:r>
            <a:endParaRPr lang="en-US" altLang="en-US" sz="2200" i="1">
              <a:solidFill>
                <a:srgbClr val="FF0000"/>
              </a:solidFill>
            </a:endParaRPr>
          </a:p>
          <a:p>
            <a:pPr eaLnBrk="1" hangingPunct="1">
              <a:lnSpc>
                <a:spcPct val="90000"/>
              </a:lnSpc>
              <a:spcBef>
                <a:spcPct val="50000"/>
              </a:spcBef>
            </a:pPr>
            <a:r>
              <a:rPr lang="en-US" altLang="en-US" sz="2200"/>
              <a:t>SOURCE NOT DETERMINED: According to the CDC: “The source for contamination was not determined; however, the findings suggest that contamination of milk might have occurred during the milking, bottling or capping process.” </a:t>
            </a:r>
          </a:p>
          <a:p>
            <a:pPr eaLnBrk="1" hangingPunct="1">
              <a:lnSpc>
                <a:spcPct val="90000"/>
              </a:lnSpc>
              <a:spcBef>
                <a:spcPct val="50000"/>
              </a:spcBef>
            </a:pPr>
            <a:r>
              <a:rPr lang="en-US" altLang="en-US" sz="2200"/>
              <a:t>MANY POSSIBLE SOURCES: There were many possible of vectors of illness on the dairy besides raw milk.</a:t>
            </a:r>
          </a:p>
          <a:p>
            <a:pPr eaLnBrk="1" hangingPunct="1">
              <a:lnSpc>
                <a:spcPct val="90000"/>
              </a:lnSpc>
              <a:spcBef>
                <a:spcPct val="50000"/>
              </a:spcBef>
            </a:pPr>
            <a:r>
              <a:rPr lang="en-US" altLang="en-US" sz="2200"/>
              <a:t>COINCIDENCE? The outbreak came just a week after the Ohio Farm Bureau Federation voted in favor of raw milk. </a:t>
            </a:r>
          </a:p>
          <a:p>
            <a:pPr eaLnBrk="1" hangingPunct="1">
              <a:lnSpc>
                <a:spcPct val="90000"/>
              </a:lnSpc>
              <a:spcBef>
                <a:spcPct val="50000"/>
              </a:spcBef>
            </a:pPr>
            <a:r>
              <a:rPr lang="en-US" altLang="en-US" sz="2200"/>
              <a:t>NO MORE RAW MILK SALES: The dairy, which had been in business for decades without incident, caved in to health department pressure.</a:t>
            </a:r>
            <a:endParaRPr lang="en-US" altLang="en-US" sz="2400"/>
          </a:p>
          <a:p>
            <a:pPr algn="r" eaLnBrk="1" hangingPunct="1">
              <a:lnSpc>
                <a:spcPct val="90000"/>
              </a:lnSpc>
              <a:buFontTx/>
              <a:buNone/>
            </a:pPr>
            <a:r>
              <a:rPr lang="en-US" altLang="en-US" sz="1800" i="1"/>
              <a:t>1. MMWR 2002 JUN 28;51(25):548 </a:t>
            </a:r>
          </a:p>
          <a:p>
            <a:pPr algn="r" eaLnBrk="1" hangingPunct="1">
              <a:lnSpc>
                <a:spcPct val="90000"/>
              </a:lnSpc>
              <a:buFontTx/>
              <a:buNone/>
            </a:pPr>
            <a:r>
              <a:rPr lang="en-US" altLang="en-US" sz="1800" i="1"/>
              <a:t>2. http://www.realmilk.com/pr_071402.html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7588AA0-2BA5-4FCE-B783-3C6D4FDF856F}" type="slidenum">
              <a:rPr lang="en-US" altLang="en-US" sz="1400"/>
              <a:pPr eaLnBrk="1" hangingPunct="1"/>
              <a:t>42</a:t>
            </a:fld>
            <a:endParaRPr lang="en-US" altLang="en-US" sz="1400"/>
          </a:p>
        </p:txBody>
      </p:sp>
      <p:sp>
        <p:nvSpPr>
          <p:cNvPr id="46083" name="Rectangle 2"/>
          <p:cNvSpPr>
            <a:spLocks noGrp="1" noChangeArrowheads="1"/>
          </p:cNvSpPr>
          <p:nvPr>
            <p:ph type="title"/>
          </p:nvPr>
        </p:nvSpPr>
        <p:spPr/>
        <p:txBody>
          <a:bodyPr/>
          <a:lstStyle/>
          <a:p>
            <a:pPr eaLnBrk="1" hangingPunct="1"/>
            <a:r>
              <a:rPr lang="en-US" altLang="en-US"/>
              <a:t>Bias in Reporting Safety of Raw Milk IV</a:t>
            </a:r>
          </a:p>
        </p:txBody>
      </p:sp>
      <p:sp>
        <p:nvSpPr>
          <p:cNvPr id="46084" name="Rectangle 3"/>
          <p:cNvSpPr>
            <a:spLocks noGrp="1" noChangeArrowheads="1"/>
          </p:cNvSpPr>
          <p:nvPr>
            <p:ph type="body" idx="1"/>
          </p:nvPr>
        </p:nvSpPr>
        <p:spPr/>
        <p:txBody>
          <a:bodyPr/>
          <a:lstStyle/>
          <a:p>
            <a:pPr eaLnBrk="1" hangingPunct="1">
              <a:lnSpc>
                <a:spcPct val="90000"/>
              </a:lnSpc>
              <a:spcBef>
                <a:spcPct val="0"/>
              </a:spcBef>
            </a:pPr>
            <a:r>
              <a:rPr lang="en-US" altLang="en-US" sz="2000"/>
              <a:t>VANCOUVER ISLAND, five children from different families were diagnosed with an infection of </a:t>
            </a:r>
            <a:r>
              <a:rPr lang="en-US" altLang="en-US" sz="2000" i="1"/>
              <a:t>E.coli</a:t>
            </a:r>
            <a:r>
              <a:rPr lang="en-US" altLang="en-US" sz="2000"/>
              <a:t> O157:H7 after drinking raw goat’s milk</a:t>
            </a:r>
            <a:r>
              <a:rPr lang="en-US" altLang="en-US" sz="2000" baseline="30000"/>
              <a:t>1</a:t>
            </a:r>
          </a:p>
          <a:p>
            <a:pPr eaLnBrk="1" hangingPunct="1">
              <a:lnSpc>
                <a:spcPct val="90000"/>
              </a:lnSpc>
              <a:spcBef>
                <a:spcPct val="0"/>
              </a:spcBef>
            </a:pPr>
            <a:endParaRPr lang="en-US" altLang="en-US" sz="2000"/>
          </a:p>
          <a:p>
            <a:pPr eaLnBrk="1" hangingPunct="1">
              <a:lnSpc>
                <a:spcPct val="90000"/>
              </a:lnSpc>
              <a:spcBef>
                <a:spcPct val="0"/>
              </a:spcBef>
            </a:pPr>
            <a:r>
              <a:rPr lang="en-US" altLang="en-US" sz="2000"/>
              <a:t>BIAS: The report provides an excellent example of bias. The title, “</a:t>
            </a:r>
            <a:r>
              <a:rPr lang="en-US" altLang="en-US" sz="2000" i="1"/>
              <a:t>Escherichia Coli</a:t>
            </a:r>
            <a:r>
              <a:rPr lang="en-US" altLang="en-US" sz="2000"/>
              <a:t> O157 Outbreak Associated with the Ingestion of Unpasteurized Goat’s Milk in British Columbia, 2001” does not reflect the possible sources of infection presented in the report.</a:t>
            </a:r>
          </a:p>
          <a:p>
            <a:pPr eaLnBrk="1" hangingPunct="1">
              <a:lnSpc>
                <a:spcPct val="90000"/>
              </a:lnSpc>
              <a:spcBef>
                <a:spcPct val="0"/>
              </a:spcBef>
            </a:pPr>
            <a:endParaRPr lang="en-US" altLang="en-US" sz="2000"/>
          </a:p>
          <a:p>
            <a:pPr eaLnBrk="1" hangingPunct="1">
              <a:lnSpc>
                <a:spcPct val="90000"/>
              </a:lnSpc>
              <a:spcBef>
                <a:spcPct val="0"/>
              </a:spcBef>
            </a:pPr>
            <a:r>
              <a:rPr lang="en-US" altLang="en-US" sz="2000"/>
              <a:t>SAMPLES: One milk sample found “presumptively” positive after “enrichment” with a testing substance; no </a:t>
            </a:r>
            <a:r>
              <a:rPr lang="en-US" altLang="en-US" sz="2000" i="1"/>
              <a:t>E.coli</a:t>
            </a:r>
            <a:r>
              <a:rPr lang="en-US" altLang="en-US" sz="2000"/>
              <a:t> found in samples before “enrichment”; no </a:t>
            </a:r>
            <a:r>
              <a:rPr lang="en-US" altLang="en-US" sz="2000" i="1"/>
              <a:t>E.coli </a:t>
            </a:r>
            <a:r>
              <a:rPr lang="en-US" altLang="en-US" sz="2000"/>
              <a:t>found in second sample.</a:t>
            </a:r>
          </a:p>
          <a:p>
            <a:pPr eaLnBrk="1" hangingPunct="1">
              <a:lnSpc>
                <a:spcPct val="90000"/>
              </a:lnSpc>
              <a:spcBef>
                <a:spcPct val="0"/>
              </a:spcBef>
            </a:pPr>
            <a:endParaRPr lang="en-US" altLang="en-US" sz="2000"/>
          </a:p>
          <a:p>
            <a:pPr eaLnBrk="1" hangingPunct="1">
              <a:lnSpc>
                <a:spcPct val="90000"/>
              </a:lnSpc>
              <a:spcBef>
                <a:spcPct val="0"/>
              </a:spcBef>
            </a:pPr>
            <a:r>
              <a:rPr lang="en-US" altLang="en-US" sz="2000"/>
              <a:t>OTHER SOURCES: First child infected had also visited a petting farm (a common source of infection); all children lived on a cooperative farm (where contact with animals was a possible source of infection.) </a:t>
            </a:r>
            <a:r>
              <a:rPr lang="en-US" altLang="en-US" sz="2000" i="1"/>
              <a:t>E. coli</a:t>
            </a:r>
            <a:r>
              <a:rPr lang="en-US" altLang="en-US" sz="2000"/>
              <a:t> O157:H7 in water a huge problem in the nearby state of Washington due to run-off from industrial farms. </a:t>
            </a:r>
            <a:r>
              <a:rPr lang="en-US" altLang="en-US" sz="2000" i="1"/>
              <a:t>E. coli</a:t>
            </a:r>
            <a:r>
              <a:rPr lang="en-US" altLang="en-US" sz="2000"/>
              <a:t> infection usually comes from hamburger meat. </a:t>
            </a:r>
          </a:p>
          <a:p>
            <a:pPr eaLnBrk="1" hangingPunct="1">
              <a:lnSpc>
                <a:spcPct val="90000"/>
              </a:lnSpc>
              <a:spcBef>
                <a:spcPct val="0"/>
              </a:spcBef>
              <a:buFontTx/>
              <a:buNone/>
            </a:pPr>
            <a:r>
              <a:rPr lang="en-US" altLang="en-US" sz="1800"/>
              <a:t>			</a:t>
            </a:r>
            <a:r>
              <a:rPr lang="en-US" altLang="en-US" sz="1800" i="1"/>
              <a:t>Canada Communicable Disease Report</a:t>
            </a:r>
            <a:r>
              <a:rPr lang="en-US" altLang="en-US" sz="1800"/>
              <a:t>, 2002 JAN 01; 28-01(01)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Bias in Reporting Safety of Raw Milk V</a:t>
            </a:r>
          </a:p>
        </p:txBody>
      </p:sp>
      <p:sp>
        <p:nvSpPr>
          <p:cNvPr id="47107" name="Content Placeholder 2"/>
          <p:cNvSpPr>
            <a:spLocks noGrp="1"/>
          </p:cNvSpPr>
          <p:nvPr>
            <p:ph idx="1"/>
          </p:nvPr>
        </p:nvSpPr>
        <p:spPr/>
        <p:txBody>
          <a:bodyPr/>
          <a:lstStyle/>
          <a:p>
            <a:r>
              <a:rPr lang="en-US" altLang="en-US" sz="1800" dirty="0"/>
              <a:t>North Carolina, 10/2000 – 1/2001, Outbreak of </a:t>
            </a:r>
            <a:r>
              <a:rPr lang="en-US" altLang="en-US" sz="1800" dirty="0" err="1"/>
              <a:t>Listeriosis</a:t>
            </a:r>
            <a:r>
              <a:rPr lang="en-US" altLang="en-US" sz="1800" dirty="0"/>
              <a:t> Associated with Homemade Mexican-Style Raw Cheese </a:t>
            </a:r>
            <a:r>
              <a:rPr lang="en-US" altLang="en-US" sz="1000" i="1" dirty="0"/>
              <a:t>MMWR</a:t>
            </a:r>
            <a:r>
              <a:rPr lang="en-US" altLang="en-US" sz="1000" dirty="0"/>
              <a:t> July 06, 2001 50(26);560-2; </a:t>
            </a:r>
            <a:r>
              <a:rPr lang="en-US" altLang="en-US" sz="1000" dirty="0" err="1"/>
              <a:t>MacDonale</a:t>
            </a:r>
            <a:r>
              <a:rPr lang="en-US" altLang="en-US" sz="1000" dirty="0"/>
              <a:t> and others. </a:t>
            </a:r>
            <a:r>
              <a:rPr lang="en-US" altLang="en-US" sz="1000" i="1" dirty="0" err="1"/>
              <a:t>Clin</a:t>
            </a:r>
            <a:r>
              <a:rPr lang="en-US" altLang="en-US" sz="1000" i="1" dirty="0"/>
              <a:t> </a:t>
            </a:r>
            <a:r>
              <a:rPr lang="en-US" altLang="en-US" sz="1000" i="1" dirty="0" err="1"/>
              <a:t>Infec</a:t>
            </a:r>
            <a:r>
              <a:rPr lang="en-US" altLang="en-US" sz="1000" i="1" dirty="0"/>
              <a:t> Dis</a:t>
            </a:r>
            <a:r>
              <a:rPr lang="en-US" altLang="en-US" sz="1000" dirty="0"/>
              <a:t>. 2005;40(5):677-82</a:t>
            </a:r>
          </a:p>
          <a:p>
            <a:r>
              <a:rPr lang="en-US" altLang="en-US" sz="1800" dirty="0"/>
              <a:t>Results probably biased as “During the study, rumors spread that the suspected vehicle of infection was homemade Mexican-style cheese.”</a:t>
            </a:r>
          </a:p>
          <a:p>
            <a:r>
              <a:rPr lang="en-US" altLang="en-US" sz="1800" dirty="0"/>
              <a:t>Case patients were almost five times as likely as controls to have eaten hot dogs.  The outbreak occurred during a massive recall of </a:t>
            </a:r>
            <a:r>
              <a:rPr lang="en-US" altLang="en-US" sz="1800" i="1" dirty="0"/>
              <a:t>Listeria</a:t>
            </a:r>
            <a:r>
              <a:rPr lang="en-US" altLang="en-US" sz="1800" dirty="0"/>
              <a:t>-infected hotdogs (900,000 pounds of hotdogs) in 10 southeastern states.</a:t>
            </a:r>
          </a:p>
          <a:p>
            <a:r>
              <a:rPr lang="en-US" altLang="en-US" sz="1800" dirty="0"/>
              <a:t>Raeford Farms barbequed chickens were also recalled at time of outbreak—the company refused to comply with the recall!</a:t>
            </a:r>
          </a:p>
          <a:p>
            <a:r>
              <a:rPr lang="en-US" altLang="en-US" sz="1800" i="1" dirty="0"/>
              <a:t>Listeria</a:t>
            </a:r>
            <a:r>
              <a:rPr lang="en-US" altLang="en-US" sz="1800" dirty="0"/>
              <a:t> was present in the bulk tank raw milk of a manufacturing-grade dairy equipped only to produced process dairy products; bulk tank raw milk from dairies equipped to sell milk as a beverage did not contain the organism.</a:t>
            </a:r>
          </a:p>
          <a:p>
            <a:r>
              <a:rPr lang="en-US" altLang="en-US" sz="1800" dirty="0"/>
              <a:t>Revised milking procedures focusing on thorough cleaning of teats and equipment got rid of </a:t>
            </a:r>
            <a:r>
              <a:rPr lang="en-US" altLang="en-US" sz="1800" i="1" dirty="0"/>
              <a:t>Listeria</a:t>
            </a:r>
            <a:r>
              <a:rPr lang="en-US" altLang="en-US" sz="1800" dirty="0"/>
              <a:t> contamination at the manufacturing-grade dairy.</a:t>
            </a:r>
          </a:p>
          <a:p>
            <a:r>
              <a:rPr lang="en-US" altLang="en-US" sz="1800" dirty="0"/>
              <a:t>NO PASTEURIZATION WAS NECESSARY to prevent contamination with </a:t>
            </a:r>
            <a:r>
              <a:rPr lang="en-US" altLang="en-US" sz="1800" i="1" dirty="0"/>
              <a:t>Listeria</a:t>
            </a:r>
            <a:r>
              <a:rPr lang="en-US" altLang="en-US" sz="1800" dirty="0"/>
              <a:t>.</a:t>
            </a:r>
          </a:p>
          <a:p>
            <a:r>
              <a:rPr lang="en-US" altLang="en-US" sz="1800" dirty="0"/>
              <a:t>Raw milk was made a well-publicized whipping boy for widespread contamination problems in other foods.</a:t>
            </a:r>
          </a:p>
          <a:p>
            <a:endParaRPr lang="en-US" altLang="en-US" sz="1000" dirty="0"/>
          </a:p>
          <a:p>
            <a:endParaRPr lang="en-US" altLang="en-US" sz="2000" dirty="0"/>
          </a:p>
        </p:txBody>
      </p:sp>
      <p:sp>
        <p:nvSpPr>
          <p:cNvPr id="471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8275156-A433-4397-9B8F-EB2E912F27A4}" type="slidenum">
              <a:rPr lang="en-US" altLang="en-US" sz="1400"/>
              <a:pPr eaLnBrk="1" hangingPunct="1"/>
              <a:t>43</a:t>
            </a:fld>
            <a:endParaRPr lang="en-US"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Bias in Reporting Safety of Raw Milk VI</a:t>
            </a:r>
          </a:p>
        </p:txBody>
      </p:sp>
      <p:sp>
        <p:nvSpPr>
          <p:cNvPr id="48131" name="Content Placeholder 2"/>
          <p:cNvSpPr>
            <a:spLocks noGrp="1"/>
          </p:cNvSpPr>
          <p:nvPr>
            <p:ph idx="1"/>
          </p:nvPr>
        </p:nvSpPr>
        <p:spPr/>
        <p:txBody>
          <a:bodyPr/>
          <a:lstStyle/>
          <a:p>
            <a:r>
              <a:rPr lang="en-US" altLang="en-US" sz="2000"/>
              <a:t>Virulent </a:t>
            </a:r>
            <a:r>
              <a:rPr lang="en-US" altLang="en-US" sz="2000" i="1"/>
              <a:t>E. coli </a:t>
            </a:r>
            <a:r>
              <a:rPr lang="en-US" altLang="en-US" sz="2000"/>
              <a:t>O157:H7</a:t>
            </a:r>
            <a:r>
              <a:rPr lang="en-US" altLang="en-US" sz="2000" i="1"/>
              <a:t> </a:t>
            </a:r>
            <a:r>
              <a:rPr lang="en-US" altLang="en-US" sz="2000"/>
              <a:t>sickens up to 20,000 per year in US and kills several hundred.</a:t>
            </a:r>
          </a:p>
          <a:p>
            <a:r>
              <a:rPr lang="en-US" altLang="en-US" sz="2000"/>
              <a:t>Recent outbreak in California traced to contaminated spinach.</a:t>
            </a:r>
          </a:p>
          <a:p>
            <a:r>
              <a:rPr lang="en-US" altLang="en-US" sz="2000"/>
              <a:t>California officials blamed illness in 4 children during spinach outbreak on raw milk from Organic Pastures Dairy. Ordered quarantine of all OP raw milk products.</a:t>
            </a:r>
          </a:p>
          <a:p>
            <a:r>
              <a:rPr lang="en-US" altLang="en-US" sz="2000"/>
              <a:t>After extensive testing, no </a:t>
            </a:r>
            <a:r>
              <a:rPr lang="en-US" altLang="en-US" sz="2000" i="1"/>
              <a:t>E. coli </a:t>
            </a:r>
            <a:r>
              <a:rPr lang="en-US" altLang="en-US" sz="2000"/>
              <a:t>O157:H7</a:t>
            </a:r>
            <a:r>
              <a:rPr lang="en-US" altLang="en-US" sz="2000" i="1"/>
              <a:t> </a:t>
            </a:r>
            <a:r>
              <a:rPr lang="en-US" altLang="en-US" sz="2000"/>
              <a:t>found in OP raw dairy products. Quarantine lifted. OP Dairy paid compensation.</a:t>
            </a:r>
            <a:endParaRPr lang="en-US" altLang="en-US" sz="2000" b="1"/>
          </a:p>
          <a:p>
            <a:r>
              <a:rPr lang="en-US" altLang="en-US" sz="2000"/>
              <a:t>FDA blames illnesses on OP raw milk in slides 56-59 of anti-raw milk PowerPoint.</a:t>
            </a:r>
          </a:p>
          <a:p>
            <a:r>
              <a:rPr lang="en-US" altLang="en-US" sz="2000"/>
              <a:t>FDA removes slides after letter from OP president Mark McAffee, who points out errors and reminds FDA officials that they are breaking food liability laws.</a:t>
            </a:r>
          </a:p>
          <a:p>
            <a:r>
              <a:rPr lang="en-US" altLang="en-US" sz="2000"/>
              <a:t>Officials still refer to this incident as though OP were to blame.</a:t>
            </a:r>
          </a:p>
        </p:txBody>
      </p:sp>
      <p:sp>
        <p:nvSpPr>
          <p:cNvPr id="48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0091A4E-62F7-42BF-8747-FC1315465C2B}" type="slidenum">
              <a:rPr lang="en-US" altLang="en-US" sz="1400"/>
              <a:pPr eaLnBrk="1" hangingPunct="1"/>
              <a:t>44</a:t>
            </a:fld>
            <a:endParaRPr lang="en-US"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Slides Removed by FDA</a:t>
            </a:r>
          </a:p>
        </p:txBody>
      </p:sp>
      <p:sp>
        <p:nvSpPr>
          <p:cNvPr id="49155" name="Content Placeholder 2"/>
          <p:cNvSpPr>
            <a:spLocks noGrp="1"/>
          </p:cNvSpPr>
          <p:nvPr>
            <p:ph idx="1"/>
          </p:nvPr>
        </p:nvSpPr>
        <p:spPr>
          <a:xfrm>
            <a:off x="155575" y="912813"/>
            <a:ext cx="4873625" cy="5484812"/>
          </a:xfrm>
        </p:spPr>
        <p:txBody>
          <a:bodyPr/>
          <a:lstStyle/>
          <a:p>
            <a:r>
              <a:rPr lang="en-US" altLang="en-US" sz="2000"/>
              <a:t>FDA removed these erroneous slides after protest by Organic Pastures Dairy</a:t>
            </a:r>
          </a:p>
          <a:p>
            <a:r>
              <a:rPr lang="en-US" altLang="en-US" sz="2000"/>
              <a:t>Only two children were hospitalized; they were given antibiotics, which is contra-indicated for </a:t>
            </a:r>
            <a:r>
              <a:rPr lang="en-US" altLang="en-US" sz="2000" i="1"/>
              <a:t>E. coli </a:t>
            </a:r>
            <a:r>
              <a:rPr lang="en-US" altLang="en-US" sz="2000"/>
              <a:t>O157:H7 because it leads to HUS.</a:t>
            </a:r>
          </a:p>
          <a:p>
            <a:r>
              <a:rPr lang="en-US" altLang="en-US" sz="2000"/>
              <a:t>No pathogens were found in the milk or on the farm, except for in three heifers that were not being milked, and this was of another strain than that which caused the illness.</a:t>
            </a:r>
          </a:p>
          <a:p>
            <a:r>
              <a:rPr lang="en-US" altLang="en-US" sz="2000"/>
              <a:t>California Department of Farms and Agriculture made a payment to compensate the dairy for lost business.</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3A20082-9F9A-4C4C-8F64-3EFAC3DA3795}" type="slidenum">
              <a:rPr lang="en-US" altLang="en-US" sz="1400"/>
              <a:pPr eaLnBrk="1" hangingPunct="1"/>
              <a:t>45</a:t>
            </a:fld>
            <a:endParaRPr lang="en-US" altLang="en-US" sz="1400"/>
          </a:p>
        </p:txBody>
      </p:sp>
      <p:pic>
        <p:nvPicPr>
          <p:cNvPr id="49157" name="Picture 4" descr="56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581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56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0"/>
            <a:ext cx="33528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Techniques for Blaming Raw Milk</a:t>
            </a:r>
          </a:p>
        </p:txBody>
      </p:sp>
      <p:sp>
        <p:nvSpPr>
          <p:cNvPr id="50179" name="Content Placeholder 2"/>
          <p:cNvSpPr>
            <a:spLocks noGrp="1"/>
          </p:cNvSpPr>
          <p:nvPr>
            <p:ph idx="1"/>
          </p:nvPr>
        </p:nvSpPr>
        <p:spPr/>
        <p:txBody>
          <a:bodyPr/>
          <a:lstStyle/>
          <a:p>
            <a:r>
              <a:rPr lang="en-US" altLang="en-US" sz="1700"/>
              <a:t>When testing raw milk, use cultures to promote pathogen multiplication and highly sensitive milk testing techniques that find pathogens in extremely small numbers, levels that would not cause illness. (Any substance you test will show pathogens if the test is sensitive enough.)</a:t>
            </a:r>
          </a:p>
          <a:p>
            <a:r>
              <a:rPr lang="en-US" altLang="en-US" sz="1700"/>
              <a:t>Use new rapid testing techniques developed for the food industry that err on the side of finding false positives.</a:t>
            </a:r>
          </a:p>
          <a:p>
            <a:r>
              <a:rPr lang="en-US" altLang="en-US" sz="1700"/>
              <a:t>When there is an outbreak, use food questionnaires that leave out likely vectors of disease but ALWAYS include raw milk.</a:t>
            </a:r>
          </a:p>
          <a:p>
            <a:r>
              <a:rPr lang="en-US" altLang="en-US" sz="1700"/>
              <a:t>When there is an outbreak, test raw milk products first, and test open containers in the home setting rather than from the shelf.  If a person is infected and has handled a raw milk product, the product may test positive for the organism. Omit testing other foods or raw milk products on the shelf (not handled by the consumer) but report a positive lab result for the opened container of raw milk product.  </a:t>
            </a:r>
          </a:p>
          <a:p>
            <a:r>
              <a:rPr lang="en-US" altLang="en-US" sz="1700"/>
              <a:t>Omit subjects who got sick but did not drink raw milk.</a:t>
            </a:r>
          </a:p>
          <a:p>
            <a:r>
              <a:rPr lang="en-US" altLang="en-US" sz="1700"/>
              <a:t>Ignore equally likely or more likely sources of infection, such as visit to a farm or petting zoo, tap water or other foods.</a:t>
            </a:r>
          </a:p>
          <a:p>
            <a:r>
              <a:rPr lang="en-US" altLang="en-US" sz="1700"/>
              <a:t>Assume that statistical association constitutes proof.  It is easy to create a statistical association with raw milk using the above techniques.</a:t>
            </a:r>
          </a:p>
          <a:p>
            <a:r>
              <a:rPr lang="en-US" altLang="en-US" sz="1700"/>
              <a:t>Issue inflammatory press releases accusing raw milk, which are not retracted when the dairy is exonerated.</a:t>
            </a:r>
          </a:p>
          <a:p>
            <a:endParaRPr lang="en-US" altLang="en-US" sz="2400"/>
          </a:p>
        </p:txBody>
      </p:sp>
      <p:sp>
        <p:nvSpPr>
          <p:cNvPr id="501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E6078E4-25AD-4F7A-A14A-5F2CACBCCC5A}" type="slidenum">
              <a:rPr lang="en-US" altLang="en-US" sz="1400"/>
              <a:pPr eaLnBrk="1" hangingPunct="1"/>
              <a:t>46</a:t>
            </a:fld>
            <a:endParaRPr lang="en-US"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a:t>Mis</a:t>
            </a:r>
            <a:r>
              <a:rPr lang="en-US" dirty="0"/>
              <a:t>-Information &amp; Dis-Information about Raw Milk</a:t>
            </a:r>
          </a:p>
        </p:txBody>
      </p:sp>
      <p:sp>
        <p:nvSpPr>
          <p:cNvPr id="3" name="Content Placeholder 2"/>
          <p:cNvSpPr>
            <a:spLocks noGrp="1"/>
          </p:cNvSpPr>
          <p:nvPr>
            <p:ph idx="1"/>
          </p:nvPr>
        </p:nvSpPr>
        <p:spPr>
          <a:xfrm>
            <a:off x="228600" y="1219200"/>
            <a:ext cx="8763000" cy="5105400"/>
          </a:xfrm>
        </p:spPr>
        <p:txBody>
          <a:bodyPr>
            <a:noAutofit/>
          </a:bodyPr>
          <a:lstStyle/>
          <a:p>
            <a:pPr>
              <a:defRPr/>
            </a:pPr>
            <a:r>
              <a:rPr lang="en-US" sz="1600" cap="all" dirty="0"/>
              <a:t>Fallacy of the Modern</a:t>
            </a:r>
            <a:r>
              <a:rPr lang="en-US" sz="1600" dirty="0"/>
              <a:t>: Rejection of anything “old” without examination of the details, such as dismissing scientific studies from the 1920s through the 1940s (or even the 1980s) “old science,” as if “old” equals “untrue.”</a:t>
            </a:r>
          </a:p>
          <a:p>
            <a:pPr>
              <a:defRPr/>
            </a:pPr>
            <a:r>
              <a:rPr lang="en-US" sz="1600" dirty="0"/>
              <a:t>BROAD BRUSH:  For example, claiming that raw milk may harbor a host of disease-causing organisms (pathogens), such as </a:t>
            </a:r>
            <a:r>
              <a:rPr lang="en-US" sz="1600" i="1" dirty="0"/>
              <a:t>tuberculosis</a:t>
            </a:r>
            <a:r>
              <a:rPr lang="en-US" sz="1600" dirty="0"/>
              <a:t>, the bacteria </a:t>
            </a:r>
            <a:r>
              <a:rPr lang="en-US" sz="1600" i="1" dirty="0"/>
              <a:t>Campylobacter</a:t>
            </a:r>
            <a:r>
              <a:rPr lang="en-US" sz="1600" dirty="0"/>
              <a:t> ,  E. coli 157:H7, </a:t>
            </a:r>
            <a:r>
              <a:rPr lang="en-US" sz="1600" i="1" dirty="0" err="1"/>
              <a:t>Listeria</a:t>
            </a:r>
            <a:r>
              <a:rPr lang="en-US" sz="1600" dirty="0"/>
              <a:t>, </a:t>
            </a:r>
            <a:r>
              <a:rPr lang="en-US" sz="1600" i="1" dirty="0"/>
              <a:t>Salmonella</a:t>
            </a:r>
            <a:r>
              <a:rPr lang="en-US" sz="1600" dirty="0"/>
              <a:t>, </a:t>
            </a:r>
            <a:r>
              <a:rPr lang="en-US" sz="1600" i="1" dirty="0" err="1"/>
              <a:t>Yersinia</a:t>
            </a:r>
            <a:r>
              <a:rPr lang="en-US" sz="1600" dirty="0"/>
              <a:t> and </a:t>
            </a:r>
            <a:r>
              <a:rPr lang="en-US" sz="1600" i="1" dirty="0" err="1"/>
              <a:t>Brucella</a:t>
            </a:r>
            <a:r>
              <a:rPr lang="en-US" sz="1600" dirty="0"/>
              <a:t>.”</a:t>
            </a:r>
          </a:p>
          <a:p>
            <a:pPr>
              <a:defRPr/>
            </a:pPr>
            <a:r>
              <a:rPr lang="en-US" sz="1600" dirty="0"/>
              <a:t>CROSS ATTRIBUTION: Associating “listeria” with “drinking raw milk” when it is related to soft cheeses.*  Used to magnify and concentrate the effect.</a:t>
            </a:r>
          </a:p>
          <a:p>
            <a:pPr>
              <a:defRPr/>
            </a:pPr>
            <a:r>
              <a:rPr lang="en-US" sz="1600" dirty="0"/>
              <a:t>OVERGENERALIZING OR LUMPING: Implying that all serotypes, genotypes, strains, forms, </a:t>
            </a:r>
            <a:r>
              <a:rPr lang="en-US" sz="1600" dirty="0" err="1"/>
              <a:t>serovars</a:t>
            </a:r>
            <a:r>
              <a:rPr lang="en-US" sz="1600" dirty="0"/>
              <a:t>, </a:t>
            </a:r>
            <a:r>
              <a:rPr lang="en-US" sz="1600" dirty="0" err="1"/>
              <a:t>virotypes</a:t>
            </a:r>
            <a:r>
              <a:rPr lang="en-US" sz="1600" dirty="0"/>
              <a:t>, varieties and isolates of a genus or species are pathogenic when in fact many are neutral or beneficial.  Has the affect of automatically generating positive test results.</a:t>
            </a:r>
          </a:p>
          <a:p>
            <a:pPr>
              <a:defRPr/>
            </a:pPr>
            <a:r>
              <a:rPr lang="en-US" sz="1600" dirty="0"/>
              <a:t>ETIOLOGY IN A VACUUM: Separating the cause &amp; effect relationship from the surrounding conditions (such as blaming raw milk when bad water or exposure to animals is a likely cause).  Conjures a mystical fatalism in which the presence of a pathogenic micro-organism is somehow “inherently” dangerous under all conditions.  </a:t>
            </a:r>
          </a:p>
          <a:p>
            <a:pPr>
              <a:defRPr/>
            </a:pPr>
            <a:r>
              <a:rPr lang="en-US" sz="1600" dirty="0"/>
              <a:t>EITHER-OR REASONING(usually to extremes):  Either Raw Milk is a dire threat to public health and must be banned or it must be mass-produced and sold on store shelves at </a:t>
            </a:r>
            <a:r>
              <a:rPr lang="en-US" sz="1600" dirty="0" err="1"/>
              <a:t>Wal</a:t>
            </a:r>
            <a:r>
              <a:rPr lang="en-US" sz="1600" dirty="0"/>
              <a:t>-Marts everywhere.  Usually, there are other, and better alternatives to either choice</a:t>
            </a:r>
            <a:r>
              <a:rPr lang="en-US" sz="1800"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Double Standard for Pasteurized Milk</a:t>
            </a:r>
          </a:p>
        </p:txBody>
      </p:sp>
      <p:sp>
        <p:nvSpPr>
          <p:cNvPr id="52227" name="Content Placeholder 2"/>
          <p:cNvSpPr>
            <a:spLocks noGrp="1"/>
          </p:cNvSpPr>
          <p:nvPr>
            <p:ph idx="1"/>
          </p:nvPr>
        </p:nvSpPr>
        <p:spPr/>
        <p:txBody>
          <a:bodyPr/>
          <a:lstStyle/>
          <a:p>
            <a:r>
              <a:rPr lang="en-US" altLang="en-US" sz="3000"/>
              <a:t>Feb 24, 2006, Wal-Mart in Vidalia Georgia pulls pasteurized milk from shelves due to foul odor. </a:t>
            </a:r>
            <a:r>
              <a:rPr lang="en-US" altLang="en-US" sz="1000"/>
              <a:t>Foodconsumer.org 28 Feb 06</a:t>
            </a:r>
          </a:p>
          <a:p>
            <a:r>
              <a:rPr lang="en-US" altLang="en-US" sz="3000"/>
              <a:t>At least one child seriously sick, not reported in news release.  </a:t>
            </a:r>
            <a:r>
              <a:rPr lang="en-US" altLang="en-US" sz="1000"/>
              <a:t>Private communication.</a:t>
            </a:r>
          </a:p>
          <a:p>
            <a:r>
              <a:rPr lang="en-US" altLang="en-US" sz="3000"/>
              <a:t>Voluntary recall announced Feb 27, three days later – no sense of urgency.</a:t>
            </a:r>
          </a:p>
          <a:p>
            <a:r>
              <a:rPr lang="en-US" altLang="en-US" sz="3000"/>
              <a:t>Wal-Mart applauded by Commissioner Tommy Irvin. </a:t>
            </a:r>
          </a:p>
          <a:p>
            <a:r>
              <a:rPr lang="en-US" altLang="en-US" sz="3000"/>
              <a:t>No government recalls; no warnings to the public to avoid drinking pasteurized milk.</a:t>
            </a:r>
          </a:p>
        </p:txBody>
      </p:sp>
      <p:sp>
        <p:nvSpPr>
          <p:cNvPr id="522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50809A0-BF8A-4AD3-BA74-999D5F94AA43}" type="slidenum">
              <a:rPr lang="en-US" altLang="en-US" sz="1400"/>
              <a:pPr eaLnBrk="1" hangingPunct="1"/>
              <a:t>48</a:t>
            </a:fld>
            <a:endParaRPr lang="en-US" altLang="en-U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Risky Behaviors? More Double Standards</a:t>
            </a:r>
          </a:p>
        </p:txBody>
      </p:sp>
      <p:sp>
        <p:nvSpPr>
          <p:cNvPr id="53251" name="Content Placeholder 2"/>
          <p:cNvSpPr>
            <a:spLocks noGrp="1"/>
          </p:cNvSpPr>
          <p:nvPr>
            <p:ph idx="1"/>
          </p:nvPr>
        </p:nvSpPr>
        <p:spPr/>
        <p:txBody>
          <a:bodyPr/>
          <a:lstStyle/>
          <a:p>
            <a:r>
              <a:rPr lang="en-US" altLang="en-US" sz="2400"/>
              <a:t>FDA calls drinking raw milk “risky behavior.”</a:t>
            </a:r>
          </a:p>
          <a:p>
            <a:r>
              <a:rPr lang="en-US" altLang="en-US" sz="2400"/>
              <a:t>1999 FDA Survey, 19,356 adults, 8 states. </a:t>
            </a:r>
            <a:r>
              <a:rPr lang="en-US" altLang="en-US" sz="1000" i="1"/>
              <a:t>Am J Prev Med </a:t>
            </a:r>
            <a:r>
              <a:rPr lang="en-US" altLang="en-US" sz="1000"/>
              <a:t>April 16(3):312-221</a:t>
            </a:r>
          </a:p>
          <a:p>
            <a:pPr>
              <a:buFontTx/>
              <a:buNone/>
            </a:pPr>
            <a:r>
              <a:rPr lang="en-US" altLang="en-US" sz="1200"/>
              <a:t>		50% consumed uncooked eggs</a:t>
            </a:r>
          </a:p>
          <a:p>
            <a:pPr>
              <a:buFontTx/>
              <a:buNone/>
            </a:pPr>
            <a:r>
              <a:rPr lang="en-US" altLang="en-US" sz="1200"/>
              <a:t>		20% consumed pink hamburgers</a:t>
            </a:r>
          </a:p>
          <a:p>
            <a:pPr>
              <a:buFontTx/>
              <a:buNone/>
            </a:pPr>
            <a:r>
              <a:rPr lang="en-US" altLang="en-US" sz="1200"/>
              <a:t>		8% consumed raw oysters</a:t>
            </a:r>
          </a:p>
          <a:p>
            <a:pPr>
              <a:buFontTx/>
              <a:buNone/>
            </a:pPr>
            <a:r>
              <a:rPr lang="en-US" altLang="en-US" sz="1200"/>
              <a:t>		1% consumed raw milk</a:t>
            </a:r>
          </a:p>
          <a:p>
            <a:r>
              <a:rPr lang="en-US" altLang="en-US" sz="2400"/>
              <a:t>2008 Study of 4,548 young college students</a:t>
            </a:r>
            <a:r>
              <a:rPr lang="en-US" altLang="en-US" sz="1200"/>
              <a:t>. </a:t>
            </a:r>
            <a:r>
              <a:rPr lang="en-US" altLang="en-US" sz="1000"/>
              <a:t>J Am Dietetic Assoc 108:549-552</a:t>
            </a:r>
          </a:p>
          <a:p>
            <a:pPr>
              <a:buFontTx/>
              <a:buNone/>
            </a:pPr>
            <a:r>
              <a:rPr lang="en-US" altLang="en-US" sz="1200"/>
              <a:t>		53% consumed raw cookie dough</a:t>
            </a:r>
          </a:p>
          <a:p>
            <a:pPr>
              <a:buFontTx/>
              <a:buNone/>
            </a:pPr>
            <a:r>
              <a:rPr lang="en-US" altLang="en-US" sz="1200"/>
              <a:t>		33% consumed eggs with runny yolks</a:t>
            </a:r>
          </a:p>
          <a:p>
            <a:pPr>
              <a:buFontTx/>
              <a:buNone/>
            </a:pPr>
            <a:r>
              <a:rPr lang="en-US" altLang="en-US" sz="1200"/>
              <a:t>		29% consumed raw sprouts</a:t>
            </a:r>
          </a:p>
          <a:p>
            <a:pPr>
              <a:buFontTx/>
              <a:buNone/>
            </a:pPr>
            <a:r>
              <a:rPr lang="en-US" altLang="en-US" sz="1200"/>
              <a:t>		11% consumed raw oysters, clams or mussels</a:t>
            </a:r>
          </a:p>
          <a:p>
            <a:pPr>
              <a:buFontTx/>
              <a:buNone/>
            </a:pPr>
            <a:r>
              <a:rPr lang="en-US" altLang="en-US" sz="1200"/>
              <a:t>		7% consumed rare hamburger</a:t>
            </a:r>
          </a:p>
          <a:p>
            <a:pPr>
              <a:buFontTx/>
              <a:buNone/>
            </a:pPr>
            <a:r>
              <a:rPr lang="en-US" altLang="en-US" sz="1200"/>
              <a:t>		Did not report raw milk consumption</a:t>
            </a:r>
          </a:p>
          <a:p>
            <a:r>
              <a:rPr lang="en-US" altLang="en-US" sz="2400"/>
              <a:t>None of the common “risky behaviors” has prominence on FDA’s website for food safety, but raw milk does.</a:t>
            </a:r>
          </a:p>
          <a:p>
            <a:r>
              <a:rPr lang="en-US" altLang="en-US" sz="2400"/>
              <a:t>No pasteurization requirement for common “risky behavior” foods.</a:t>
            </a:r>
          </a:p>
          <a:p>
            <a:pPr lvl="1"/>
            <a:endParaRPr lang="en-US" altLang="en-US" sz="2000"/>
          </a:p>
        </p:txBody>
      </p:sp>
      <p:sp>
        <p:nvSpPr>
          <p:cNvPr id="532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237A414-536A-4674-AD9E-024257CFB5A1}" type="slidenum">
              <a:rPr lang="en-US" altLang="en-US" sz="1400"/>
              <a:pPr eaLnBrk="1" hangingPunct="1"/>
              <a:t>49</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2C6014D-07B4-4CFD-89B3-72893BEE4871}" type="slidenum">
              <a:rPr lang="en-US" altLang="en-US" sz="1400"/>
              <a:pPr eaLnBrk="1" hangingPunct="1"/>
              <a:t>5</a:t>
            </a:fld>
            <a:endParaRPr lang="en-US" altLang="en-US" sz="1400"/>
          </a:p>
        </p:txBody>
      </p:sp>
      <p:sp>
        <p:nvSpPr>
          <p:cNvPr id="8195" name="Rectangle 2"/>
          <p:cNvSpPr>
            <a:spLocks noGrp="1" noChangeArrowheads="1"/>
          </p:cNvSpPr>
          <p:nvPr>
            <p:ph type="title"/>
          </p:nvPr>
        </p:nvSpPr>
        <p:spPr/>
        <p:txBody>
          <a:bodyPr/>
          <a:lstStyle/>
          <a:p>
            <a:pPr eaLnBrk="1" hangingPunct="1"/>
            <a:r>
              <a:rPr lang="en-US" altLang="en-US" sz="2400"/>
              <a:t>Built-In Protective Systems in Raw Milk:</a:t>
            </a:r>
            <a:r>
              <a:rPr lang="en-US" altLang="en-US" sz="2800"/>
              <a:t> </a:t>
            </a:r>
            <a:br>
              <a:rPr lang="en-US" altLang="en-US" sz="2800"/>
            </a:br>
            <a:r>
              <a:rPr lang="en-US" altLang="en-US" sz="2000"/>
              <a:t>Lactoperoxidase</a:t>
            </a:r>
          </a:p>
        </p:txBody>
      </p:sp>
      <p:sp>
        <p:nvSpPr>
          <p:cNvPr id="8196" name="Rectangle 3"/>
          <p:cNvSpPr>
            <a:spLocks noGrp="1" noChangeArrowheads="1"/>
          </p:cNvSpPr>
          <p:nvPr>
            <p:ph type="body" idx="1"/>
          </p:nvPr>
        </p:nvSpPr>
        <p:spPr>
          <a:xfrm>
            <a:off x="76200" y="914400"/>
            <a:ext cx="8912225" cy="5484813"/>
          </a:xfrm>
        </p:spPr>
        <p:txBody>
          <a:bodyPr/>
          <a:lstStyle/>
          <a:p>
            <a:pPr marL="231775" indent="-231775" eaLnBrk="1" hangingPunct="1">
              <a:lnSpc>
                <a:spcPct val="90000"/>
              </a:lnSpc>
              <a:spcBef>
                <a:spcPct val="0"/>
              </a:spcBef>
              <a:spcAft>
                <a:spcPct val="40000"/>
              </a:spcAft>
            </a:pPr>
            <a:r>
              <a:rPr lang="en-US" altLang="en-US" sz="2800"/>
              <a:t>Uses small amounts of H</a:t>
            </a:r>
            <a:r>
              <a:rPr lang="en-US" altLang="en-US" sz="2800" baseline="-25000"/>
              <a:t>2</a:t>
            </a:r>
            <a:r>
              <a:rPr lang="en-US" altLang="en-US" sz="2800"/>
              <a:t>O</a:t>
            </a:r>
            <a:r>
              <a:rPr lang="en-US" altLang="en-US" sz="2800" baseline="-25000"/>
              <a:t>2</a:t>
            </a:r>
            <a:r>
              <a:rPr lang="en-US" altLang="en-US" sz="2800"/>
              <a:t> and free radicals to seek out and destroy bad bacteria</a:t>
            </a:r>
            <a:r>
              <a:rPr lang="en-US" altLang="en-US" sz="2800" baseline="30000"/>
              <a:t>1</a:t>
            </a:r>
            <a:endParaRPr lang="en-US" altLang="en-US" sz="2800"/>
          </a:p>
          <a:p>
            <a:pPr marL="231775" indent="-231775" eaLnBrk="1" hangingPunct="1">
              <a:lnSpc>
                <a:spcPct val="90000"/>
              </a:lnSpc>
              <a:spcBef>
                <a:spcPct val="0"/>
              </a:spcBef>
              <a:spcAft>
                <a:spcPct val="40000"/>
              </a:spcAft>
            </a:pPr>
            <a:r>
              <a:rPr lang="en-US" altLang="en-US" sz="2800"/>
              <a:t>Found in all mammalian secretions—breast milk, tears, saliva, etc.</a:t>
            </a:r>
            <a:r>
              <a:rPr lang="en-US" altLang="en-US" sz="2800" baseline="30000"/>
              <a:t>1,2</a:t>
            </a:r>
            <a:endParaRPr lang="en-US" altLang="en-US" sz="2800"/>
          </a:p>
          <a:p>
            <a:pPr marL="231775" indent="-231775" eaLnBrk="1" hangingPunct="1">
              <a:lnSpc>
                <a:spcPct val="90000"/>
              </a:lnSpc>
              <a:spcBef>
                <a:spcPct val="0"/>
              </a:spcBef>
              <a:spcAft>
                <a:spcPct val="40000"/>
              </a:spcAft>
            </a:pPr>
            <a:r>
              <a:rPr lang="en-US" altLang="en-US" sz="2800"/>
              <a:t>Levels are </a:t>
            </a:r>
            <a:r>
              <a:rPr lang="en-US" altLang="en-US" sz="2800" b="1"/>
              <a:t>10 times higher</a:t>
            </a:r>
            <a:r>
              <a:rPr lang="en-US" altLang="en-US" sz="2800"/>
              <a:t> in goat milk than in breast milk</a:t>
            </a:r>
            <a:r>
              <a:rPr lang="en-US" altLang="en-US" sz="2800" baseline="30000"/>
              <a:t>3</a:t>
            </a:r>
            <a:endParaRPr lang="en-US" altLang="en-US" sz="2800"/>
          </a:p>
          <a:p>
            <a:pPr marL="231775" indent="-231775" eaLnBrk="1" hangingPunct="1">
              <a:lnSpc>
                <a:spcPct val="90000"/>
              </a:lnSpc>
              <a:spcBef>
                <a:spcPct val="0"/>
              </a:spcBef>
            </a:pPr>
            <a:r>
              <a:rPr lang="en-US" altLang="en-US" sz="2800"/>
              <a:t>Other countries are looking into using lactoperoxidase instead of pasteurization to ensure safety of commercial milk as well as for preserving other foods</a:t>
            </a:r>
            <a:r>
              <a:rPr lang="en-US" altLang="en-US" sz="2800" baseline="30000"/>
              <a:t>1,2,4,5</a:t>
            </a:r>
            <a:endParaRPr lang="en-US" altLang="en-US" sz="1800"/>
          </a:p>
          <a:p>
            <a:pPr marL="231775" indent="-231775" algn="r" eaLnBrk="1" hangingPunct="1">
              <a:lnSpc>
                <a:spcPct val="90000"/>
              </a:lnSpc>
              <a:spcBef>
                <a:spcPct val="0"/>
              </a:spcBef>
              <a:buFontTx/>
              <a:buNone/>
            </a:pPr>
            <a:r>
              <a:rPr lang="en-US" altLang="en-US" sz="1800"/>
              <a:t>1.</a:t>
            </a:r>
            <a:r>
              <a:rPr lang="en-US" altLang="en-US" sz="1800" i="1"/>
              <a:t> Indian J Exp Biology, </a:t>
            </a:r>
            <a:r>
              <a:rPr lang="en-US" altLang="en-US" sz="1800"/>
              <a:t>1998;36: 808-810.</a:t>
            </a:r>
          </a:p>
          <a:p>
            <a:pPr marL="231775" indent="-231775" algn="r" eaLnBrk="1" hangingPunct="1">
              <a:lnSpc>
                <a:spcPct val="90000"/>
              </a:lnSpc>
              <a:spcBef>
                <a:spcPct val="0"/>
              </a:spcBef>
              <a:buFontTx/>
              <a:buNone/>
            </a:pPr>
            <a:r>
              <a:rPr lang="en-US" altLang="en-US" sz="1800"/>
              <a:t>2.</a:t>
            </a:r>
            <a:r>
              <a:rPr lang="en-US" altLang="en-US" sz="1800" i="1"/>
              <a:t> British J Nutrition,</a:t>
            </a:r>
            <a:r>
              <a:rPr lang="en-US" altLang="en-US" sz="1800"/>
              <a:t> 2000;84(Suppl. 1.): S19-S25.</a:t>
            </a:r>
          </a:p>
          <a:p>
            <a:pPr marL="231775" indent="-231775" algn="r" eaLnBrk="1" hangingPunct="1">
              <a:lnSpc>
                <a:spcPct val="90000"/>
              </a:lnSpc>
              <a:spcBef>
                <a:spcPct val="0"/>
              </a:spcBef>
              <a:buFontTx/>
              <a:buNone/>
            </a:pPr>
            <a:r>
              <a:rPr lang="en-US" altLang="en-US" sz="1800"/>
              <a:t>3.</a:t>
            </a:r>
            <a:r>
              <a:rPr lang="en-US" altLang="en-US" sz="1800" i="1"/>
              <a:t> J Dairy Sci</a:t>
            </a:r>
            <a:r>
              <a:rPr lang="en-US" altLang="en-US" sz="1800"/>
              <a:t>, 1991;74:783-787.</a:t>
            </a:r>
          </a:p>
          <a:p>
            <a:pPr marL="231775" indent="-231775" algn="r" eaLnBrk="1" hangingPunct="1">
              <a:lnSpc>
                <a:spcPct val="90000"/>
              </a:lnSpc>
              <a:spcBef>
                <a:spcPct val="0"/>
              </a:spcBef>
              <a:buFontTx/>
              <a:buNone/>
            </a:pPr>
            <a:r>
              <a:rPr lang="en-US" altLang="en-US" sz="1800"/>
              <a:t>4.</a:t>
            </a:r>
            <a:r>
              <a:rPr lang="en-US" altLang="en-US" sz="1800" i="1"/>
              <a:t> Life Sciences, </a:t>
            </a:r>
            <a:r>
              <a:rPr lang="en-US" altLang="en-US" sz="1800"/>
              <a:t>2000;66(25):2433-2439.</a:t>
            </a:r>
          </a:p>
          <a:p>
            <a:pPr marL="231775" indent="-231775" algn="r" eaLnBrk="1" hangingPunct="1">
              <a:lnSpc>
                <a:spcPct val="90000"/>
              </a:lnSpc>
              <a:spcBef>
                <a:spcPct val="0"/>
              </a:spcBef>
              <a:buFontTx/>
              <a:buNone/>
            </a:pPr>
            <a:r>
              <a:rPr lang="en-US" altLang="en-US" sz="1800"/>
              <a:t>5. </a:t>
            </a:r>
            <a:r>
              <a:rPr lang="en-US" altLang="en-US" sz="1800" i="1"/>
              <a:t>Trends in Food Science &amp; Technology </a:t>
            </a:r>
            <a:r>
              <a:rPr lang="en-US" altLang="en-US" sz="1800"/>
              <a:t>16 (2005) 137-154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335C493-471E-4420-BA77-0F73F46E0A57}" type="slidenum">
              <a:rPr lang="en-US" altLang="en-US" sz="1400"/>
              <a:pPr eaLnBrk="1" hangingPunct="1"/>
              <a:t>50</a:t>
            </a:fld>
            <a:endParaRPr lang="en-US" altLang="en-US" sz="1400"/>
          </a:p>
        </p:txBody>
      </p:sp>
      <p:sp>
        <p:nvSpPr>
          <p:cNvPr id="54275" name="Rectangle 2"/>
          <p:cNvSpPr>
            <a:spLocks noGrp="1" noChangeArrowheads="1"/>
          </p:cNvSpPr>
          <p:nvPr>
            <p:ph type="title"/>
          </p:nvPr>
        </p:nvSpPr>
        <p:spPr/>
        <p:txBody>
          <a:bodyPr/>
          <a:lstStyle/>
          <a:p>
            <a:pPr eaLnBrk="1" hangingPunct="1"/>
            <a:r>
              <a:rPr lang="en-US" altLang="en-US"/>
              <a:t>FDA Powerpoint Warning Against Raw Milk</a:t>
            </a:r>
          </a:p>
        </p:txBody>
      </p:sp>
      <p:graphicFrame>
        <p:nvGraphicFramePr>
          <p:cNvPr id="1139831" name="Group 119"/>
          <p:cNvGraphicFramePr>
            <a:graphicFrameLocks noGrp="1"/>
          </p:cNvGraphicFramePr>
          <p:nvPr>
            <p:ph idx="1"/>
          </p:nvPr>
        </p:nvGraphicFramePr>
        <p:xfrm>
          <a:off x="685800" y="2249488"/>
          <a:ext cx="7997825" cy="3922712"/>
        </p:xfrm>
        <a:graphic>
          <a:graphicData uri="http://schemas.openxmlformats.org/drawingml/2006/table">
            <a:tbl>
              <a:tblPr/>
              <a:tblGrid>
                <a:gridCol w="6116638">
                  <a:extLst>
                    <a:ext uri="{9D8B030D-6E8A-4147-A177-3AD203B41FA5}">
                      <a16:colId xmlns:a16="http://schemas.microsoft.com/office/drawing/2014/main" val="20000"/>
                    </a:ext>
                  </a:extLst>
                </a:gridCol>
                <a:gridCol w="941387">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tblGrid>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No Valid Positive Milk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No Valid Statistical Association with Raw Milk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Findings Misrepresented by FDA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Alternatives Discovered, Not Pursued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No Evidence Anyone Consumed Raw Milk Products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Outbreak Did Not Even Exist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Did Not Show that Pasteurization Would Have Prevented Outbreak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15/15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4310" name="Text Box 117"/>
          <p:cNvSpPr txBox="1">
            <a:spLocks noChangeArrowheads="1"/>
          </p:cNvSpPr>
          <p:nvPr/>
        </p:nvSpPr>
        <p:spPr bwMode="auto">
          <a:xfrm>
            <a:off x="4114800" y="6248400"/>
            <a:ext cx="457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None/>
            </a:pPr>
            <a:r>
              <a:rPr lang="en-US" altLang="en-US" sz="1200"/>
              <a:t>Source: Response to the FDA, www.realmilk.com</a:t>
            </a:r>
          </a:p>
        </p:txBody>
      </p:sp>
      <p:sp>
        <p:nvSpPr>
          <p:cNvPr id="54311" name="Text Box 120"/>
          <p:cNvSpPr txBox="1">
            <a:spLocks noChangeArrowheads="1"/>
          </p:cNvSpPr>
          <p:nvPr/>
        </p:nvSpPr>
        <p:spPr bwMode="auto">
          <a:xfrm>
            <a:off x="609600" y="1066800"/>
            <a:ext cx="8153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None/>
            </a:pPr>
            <a:r>
              <a:rPr lang="en-US" altLang="en-US" sz="1800"/>
              <a:t>Posted at www.cfsan.fda.gov/~ear/milksafe, John F. Sheehan, Director, Division of Plant and Dairy Food Safety, contends that pasteurization is the only way to ensure the safety of milk. Of the 15 studies referenced: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William Marler Anti-Raw Milk Paper</a:t>
            </a:r>
          </a:p>
        </p:txBody>
      </p:sp>
      <p:sp>
        <p:nvSpPr>
          <p:cNvPr id="552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670E608-1285-4087-A95B-8698A0147F48}" type="slidenum">
              <a:rPr lang="en-US" altLang="en-US" sz="1400"/>
              <a:pPr eaLnBrk="1" hangingPunct="1"/>
              <a:t>51</a:t>
            </a:fld>
            <a:endParaRPr lang="en-US" altLang="en-US" sz="1400"/>
          </a:p>
        </p:txBody>
      </p:sp>
      <p:sp>
        <p:nvSpPr>
          <p:cNvPr id="55300" name="TextBox 4"/>
          <p:cNvSpPr txBox="1">
            <a:spLocks noChangeArrowheads="1"/>
          </p:cNvSpPr>
          <p:nvPr/>
        </p:nvSpPr>
        <p:spPr bwMode="auto">
          <a:xfrm>
            <a:off x="381000" y="10668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a:t>Cites 102 papers alleging illness caused by raw milk. 32 were either about illnesses from pasteurized milk or editorials in favor of raw milk! Of the remaining 70:</a:t>
            </a:r>
          </a:p>
        </p:txBody>
      </p:sp>
      <p:sp>
        <p:nvSpPr>
          <p:cNvPr id="55301" name="TextBox 6"/>
          <p:cNvSpPr txBox="1">
            <a:spLocks noChangeArrowheads="1"/>
          </p:cNvSpPr>
          <p:nvPr/>
        </p:nvSpPr>
        <p:spPr bwMode="auto">
          <a:xfrm>
            <a:off x="609600" y="20574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graphicFrame>
        <p:nvGraphicFramePr>
          <p:cNvPr id="9" name="Table 8"/>
          <p:cNvGraphicFramePr>
            <a:graphicFrameLocks noGrp="1"/>
          </p:cNvGraphicFramePr>
          <p:nvPr/>
        </p:nvGraphicFramePr>
        <p:xfrm>
          <a:off x="381000" y="2514600"/>
          <a:ext cx="8382000" cy="327660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640207">
                <a:tc>
                  <a:txBody>
                    <a:bodyPr/>
                    <a:lstStyle/>
                    <a:p>
                      <a:r>
                        <a:rPr lang="en-US" sz="1800" b="0" baseline="0" dirty="0">
                          <a:solidFill>
                            <a:schemeClr val="tx1"/>
                          </a:solidFill>
                        </a:rPr>
                        <a:t>Either no valid positive milk sample or no valid statistical association</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baseline="0" dirty="0">
                          <a:solidFill>
                            <a:schemeClr val="tx1"/>
                          </a:solidFill>
                        </a:rPr>
                        <a:t>67/70 (96%)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2278">
                <a:tc>
                  <a:txBody>
                    <a:bodyPr/>
                    <a:lstStyle/>
                    <a:p>
                      <a:r>
                        <a:rPr lang="en-US" sz="1800" dirty="0"/>
                        <a:t>No valid</a:t>
                      </a:r>
                      <a:r>
                        <a:rPr lang="en-US" sz="1800" baseline="0" dirty="0"/>
                        <a:t> positive milk sample</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56/70 (80%)</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2278">
                <a:tc>
                  <a:txBody>
                    <a:bodyPr/>
                    <a:lstStyle/>
                    <a:p>
                      <a:r>
                        <a:rPr lang="en-US" sz="1800" dirty="0"/>
                        <a:t>No valid statistical association with raw milk</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43/70 (61%)</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2278">
                <a:tc>
                  <a:txBody>
                    <a:bodyPr/>
                    <a:lstStyle/>
                    <a:p>
                      <a:r>
                        <a:rPr lang="en-US" sz="1800" dirty="0"/>
                        <a:t>Neither association nor milk sample</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35/70 (50%)</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2278">
                <a:tc>
                  <a:txBody>
                    <a:bodyPr/>
                    <a:lstStyle/>
                    <a:p>
                      <a:r>
                        <a:rPr lang="en-US" sz="1800" dirty="0"/>
                        <a:t>No evidence anyone consumed raw milk products</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7/70 (10%)</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207">
                <a:tc>
                  <a:txBody>
                    <a:bodyPr/>
                    <a:lstStyle/>
                    <a:p>
                      <a:r>
                        <a:rPr lang="en-US" sz="1800" dirty="0"/>
                        <a:t>Statistical associations with other factors discovered but not pursued</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4/70 (6%)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7073">
                <a:tc>
                  <a:txBody>
                    <a:bodyPr/>
                    <a:lstStyle/>
                    <a:p>
                      <a:r>
                        <a:rPr lang="en-US" sz="1800" dirty="0"/>
                        <a:t>Did not show that pasteurization would have prevented outbreak</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65/70 (93%)</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5328" name="TextBox 9"/>
          <p:cNvSpPr txBox="1">
            <a:spLocks noChangeArrowheads="1"/>
          </p:cNvSpPr>
          <p:nvPr/>
        </p:nvSpPr>
        <p:spPr bwMode="auto">
          <a:xfrm>
            <a:off x="762000" y="6019800"/>
            <a:ext cx="800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1200"/>
              <a:t>http://realmilk.com/documents/ResponsetoMarlerListofStudies.pdf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CDC Raw Milk “Outbreaks,” 1998-2005</a:t>
            </a:r>
          </a:p>
        </p:txBody>
      </p:sp>
      <p:sp>
        <p:nvSpPr>
          <p:cNvPr id="5632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0E8146D-9CF8-4CB6-8081-C0E61454CD84}" type="slidenum">
              <a:rPr lang="en-US" altLang="en-US" sz="1400"/>
              <a:pPr eaLnBrk="1" hangingPunct="1"/>
              <a:t>52</a:t>
            </a:fld>
            <a:endParaRPr lang="en-US" altLang="en-US" sz="1400"/>
          </a:p>
        </p:txBody>
      </p:sp>
      <p:sp>
        <p:nvSpPr>
          <p:cNvPr id="56324" name="TextBox 4"/>
          <p:cNvSpPr txBox="1">
            <a:spLocks noChangeArrowheads="1"/>
          </p:cNvSpPr>
          <p:nvPr/>
        </p:nvSpPr>
        <p:spPr bwMode="auto">
          <a:xfrm>
            <a:off x="152400" y="9906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defRPr>
            </a:lvl1pPr>
            <a:lvl2pPr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marL="0" lvl="1" eaLnBrk="1" hangingPunct="1">
              <a:spcBef>
                <a:spcPct val="0"/>
              </a:spcBef>
              <a:buFontTx/>
              <a:buNone/>
            </a:pPr>
            <a:r>
              <a:rPr lang="en-US" altLang="en-US" sz="1800"/>
              <a:t>Sloppy table consisting of reports, news items, press releases. Report summary claims “831 illnesses, 66 hospitalizations, one death.” </a:t>
            </a:r>
            <a:r>
              <a:rPr lang="en-US" altLang="en-US" sz="1000"/>
              <a:t>(foodsafety.ksu.edu/articles/384/RawMilkOutbreakTable.pdf)</a:t>
            </a:r>
          </a:p>
          <a:p>
            <a:pPr marL="0" lvl="1" eaLnBrk="1" hangingPunct="1">
              <a:spcBef>
                <a:spcPct val="0"/>
              </a:spcBef>
              <a:buFontTx/>
              <a:buNone/>
            </a:pPr>
            <a:endParaRPr lang="en-US" altLang="en-US" sz="1800"/>
          </a:p>
          <a:p>
            <a:pPr marL="0" lvl="1" eaLnBrk="1" hangingPunct="1">
              <a:spcBef>
                <a:spcPct val="0"/>
              </a:spcBef>
              <a:buFontTx/>
              <a:buNone/>
            </a:pPr>
            <a:r>
              <a:rPr lang="en-US" altLang="en-US" sz="1800"/>
              <a:t>None of the reports mentions any death!</a:t>
            </a:r>
          </a:p>
        </p:txBody>
      </p:sp>
      <p:graphicFrame>
        <p:nvGraphicFramePr>
          <p:cNvPr id="6" name="Table 5"/>
          <p:cNvGraphicFramePr>
            <a:graphicFrameLocks noGrp="1"/>
          </p:cNvGraphicFramePr>
          <p:nvPr/>
        </p:nvGraphicFramePr>
        <p:xfrm>
          <a:off x="304800" y="2362200"/>
          <a:ext cx="8534400" cy="4087813"/>
        </p:xfrm>
        <a:graphic>
          <a:graphicData uri="http://schemas.openxmlformats.org/drawingml/2006/table">
            <a:tbl>
              <a:tblPr firstRow="1" bandRow="1">
                <a:tableStyleId>{5C22544A-7EE6-4342-B048-85BDC9FD1C3A}</a:tableStyleId>
              </a:tblPr>
              <a:tblGrid>
                <a:gridCol w="7032978">
                  <a:extLst>
                    <a:ext uri="{9D8B030D-6E8A-4147-A177-3AD203B41FA5}">
                      <a16:colId xmlns:a16="http://schemas.microsoft.com/office/drawing/2014/main" val="20000"/>
                    </a:ext>
                  </a:extLst>
                </a:gridCol>
                <a:gridCol w="1501422">
                  <a:extLst>
                    <a:ext uri="{9D8B030D-6E8A-4147-A177-3AD203B41FA5}">
                      <a16:colId xmlns:a16="http://schemas.microsoft.com/office/drawing/2014/main" val="20001"/>
                    </a:ext>
                  </a:extLst>
                </a:gridCol>
              </a:tblGrid>
              <a:tr h="457262">
                <a:tc>
                  <a:txBody>
                    <a:bodyPr/>
                    <a:lstStyle/>
                    <a:p>
                      <a:r>
                        <a:rPr lang="en-US" sz="1600" b="0" baseline="0" dirty="0">
                          <a:solidFill>
                            <a:schemeClr val="tx1"/>
                          </a:solidFill>
                        </a:rPr>
                        <a:t>Either no valid positive milk sample or no valid statistical association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baseline="0" dirty="0">
                          <a:solidFill>
                            <a:schemeClr val="tx1"/>
                          </a:solidFill>
                        </a:rPr>
                        <a:t>31/33 (94%)</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4022">
                <a:tc>
                  <a:txBody>
                    <a:bodyPr/>
                    <a:lstStyle/>
                    <a:p>
                      <a:r>
                        <a:rPr lang="en-US" sz="1600" dirty="0"/>
                        <a:t>No valid positive</a:t>
                      </a:r>
                      <a:r>
                        <a:rPr lang="en-US" sz="1600" baseline="0" dirty="0"/>
                        <a:t> milk sample</a:t>
                      </a:r>
                      <a:endParaRPr lang="en-US" sz="16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27/33 (82%)</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4022">
                <a:tc>
                  <a:txBody>
                    <a:bodyPr/>
                    <a:lstStyle/>
                    <a:p>
                      <a:r>
                        <a:rPr lang="en-US" sz="1600" dirty="0"/>
                        <a:t>No valid statistical association with raw milk</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26/33 (78%)</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4022">
                <a:tc>
                  <a:txBody>
                    <a:bodyPr/>
                    <a:lstStyle/>
                    <a:p>
                      <a:r>
                        <a:rPr lang="en-US" sz="1600" dirty="0"/>
                        <a:t>Neither association nor milk sample</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21/33 (64%)</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2398">
                <a:tc>
                  <a:txBody>
                    <a:bodyPr/>
                    <a:lstStyle/>
                    <a:p>
                      <a:r>
                        <a:rPr lang="en-US" sz="1600" dirty="0"/>
                        <a:t>Did not provide evidence that pasteurization</a:t>
                      </a:r>
                      <a:r>
                        <a:rPr lang="en-US" sz="1600" baseline="0" dirty="0"/>
                        <a:t> would have prevented outbreak</a:t>
                      </a:r>
                      <a:endParaRPr lang="en-US" sz="16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32/33 (97%)</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4022">
                <a:tc>
                  <a:txBody>
                    <a:bodyPr/>
                    <a:lstStyle/>
                    <a:p>
                      <a:r>
                        <a:rPr lang="en-US" sz="1600" dirty="0"/>
                        <a:t>Evidence that pasteurization would not have prevented outbreak</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32/33 (97%)</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4022">
                <a:tc>
                  <a:txBody>
                    <a:bodyPr/>
                    <a:lstStyle/>
                    <a:p>
                      <a:r>
                        <a:rPr lang="en-US" sz="1600" dirty="0"/>
                        <a:t>Outbreak traced to pasteurized milk</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1 (2 reports)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54022">
                <a:tc>
                  <a:txBody>
                    <a:bodyPr/>
                    <a:lstStyle/>
                    <a:p>
                      <a:r>
                        <a:rPr lang="en-US" sz="1600" dirty="0"/>
                        <a:t>Outbreak traced to pasteurization</a:t>
                      </a:r>
                      <a:r>
                        <a:rPr lang="en-US" sz="1600" baseline="0" dirty="0"/>
                        <a:t> failure</a:t>
                      </a:r>
                      <a:endParaRPr lang="en-US" sz="16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1 (cited twice)</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4022">
                <a:tc>
                  <a:txBody>
                    <a:bodyPr/>
                    <a:lstStyle/>
                    <a:p>
                      <a:r>
                        <a:rPr lang="en-US" sz="1600" dirty="0"/>
                        <a:t>Source of Information unpublished</a:t>
                      </a:r>
                      <a:r>
                        <a:rPr lang="en-US" sz="1600" baseline="0" dirty="0"/>
                        <a:t> or not verifiable</a:t>
                      </a:r>
                      <a:endParaRPr lang="en-US" sz="16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3</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Comparative Safety of Raw Milk I</a:t>
            </a:r>
            <a:br>
              <a:rPr lang="en-US" altLang="en-US"/>
            </a:br>
            <a:r>
              <a:rPr lang="en-US" altLang="en-US" sz="2000"/>
              <a:t>Based on statistics compiled by Dr. Ted Beals</a:t>
            </a:r>
          </a:p>
        </p:txBody>
      </p:sp>
      <p:sp>
        <p:nvSpPr>
          <p:cNvPr id="5734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F193B2D-454C-4A1B-AD80-E61BD0100AAE}" type="slidenum">
              <a:rPr lang="en-US" altLang="en-US" sz="1400"/>
              <a:pPr eaLnBrk="1" hangingPunct="1"/>
              <a:t>53</a:t>
            </a:fld>
            <a:endParaRPr lang="en-US" altLang="en-US" sz="1400"/>
          </a:p>
        </p:txBody>
      </p:sp>
      <p:sp>
        <p:nvSpPr>
          <p:cNvPr id="57348" name="TextBox 4"/>
          <p:cNvSpPr txBox="1">
            <a:spLocks noChangeArrowheads="1"/>
          </p:cNvSpPr>
          <p:nvPr/>
        </p:nvSpPr>
        <p:spPr bwMode="auto">
          <a:xfrm>
            <a:off x="381000" y="990600"/>
            <a:ext cx="8458200" cy="5798510"/>
          </a:xfrm>
          <a:prstGeom prst="rect">
            <a:avLst/>
          </a:prstGeom>
          <a:noFill/>
          <a:ln>
            <a:noFill/>
          </a:ln>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defRPr/>
            </a:pPr>
            <a:r>
              <a:rPr lang="en-US" sz="2200" dirty="0"/>
              <a:t>42 government-reported illnesses from raw milk per year for the period 1999-2011. This number includes unconfirmed cases.</a:t>
            </a:r>
          </a:p>
          <a:p>
            <a:pPr eaLnBrk="1" hangingPunct="1">
              <a:defRPr/>
            </a:pPr>
            <a:r>
              <a:rPr lang="en-US" sz="2200" dirty="0"/>
              <a:t>According to a 2007 CDC survey, there are about 9 million raw milk drinkers in the US (3.04% of population). (This number is probably higher today.)</a:t>
            </a:r>
          </a:p>
          <a:p>
            <a:pPr eaLnBrk="1" hangingPunct="1">
              <a:defRPr/>
            </a:pPr>
            <a:r>
              <a:rPr lang="en-US" sz="2200" dirty="0"/>
              <a:t>Rate of illness from raw milk can be calculated at .00046%. The actual percentage is probably much lower.</a:t>
            </a:r>
          </a:p>
          <a:p>
            <a:pPr eaLnBrk="1" hangingPunct="1">
              <a:defRPr/>
            </a:pPr>
            <a:r>
              <a:rPr lang="en-US" sz="2200" dirty="0"/>
              <a:t>There are about 48,000,000 confirmed cases of foodborne infections per year in the US.</a:t>
            </a:r>
          </a:p>
          <a:p>
            <a:pPr eaLnBrk="1" hangingPunct="1">
              <a:defRPr/>
            </a:pPr>
            <a:r>
              <a:rPr lang="en-US" sz="2200" dirty="0"/>
              <a:t>Population about 300,000,000</a:t>
            </a:r>
          </a:p>
          <a:p>
            <a:pPr eaLnBrk="1" hangingPunct="1">
              <a:defRPr/>
            </a:pPr>
            <a:r>
              <a:rPr lang="en-US" sz="2200" dirty="0"/>
              <a:t>Rate of illness from all foods can be calculated at 16%</a:t>
            </a:r>
          </a:p>
          <a:p>
            <a:pPr eaLnBrk="1" hangingPunct="1">
              <a:defRPr/>
            </a:pPr>
            <a:r>
              <a:rPr lang="en-US" sz="2200" dirty="0"/>
              <a:t>Thus, you are at least 35,000 times more likely to contract illness from other foods than from raw milk. PLUS, drinking raw milk protects you against illness from other foods!</a:t>
            </a:r>
          </a:p>
          <a:p>
            <a:pPr marL="3429000" lvl="8" indent="0" eaLnBrk="1" hangingPunct="1">
              <a:buFontTx/>
              <a:buNone/>
              <a:defRPr/>
            </a:pPr>
            <a:r>
              <a:rPr lang="en-US" sz="1200" dirty="0"/>
              <a:t>Source: http://www.realmilk.com/real-milk-pathogens.html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Comparative Safety of Raw Milk II </a:t>
            </a:r>
            <a:br>
              <a:rPr lang="en-US" altLang="en-US"/>
            </a:br>
            <a:endParaRPr lang="en-US" altLang="en-US"/>
          </a:p>
        </p:txBody>
      </p:sp>
      <p:sp>
        <p:nvSpPr>
          <p:cNvPr id="583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3340D07-5C22-42DF-9BC6-40F37C8EC80D}" type="slidenum">
              <a:rPr lang="en-US" altLang="en-US" sz="1400"/>
              <a:pPr eaLnBrk="1" hangingPunct="1"/>
              <a:t>54</a:t>
            </a:fld>
            <a:endParaRPr lang="en-US" altLang="en-US" sz="1400"/>
          </a:p>
        </p:txBody>
      </p:sp>
      <p:sp>
        <p:nvSpPr>
          <p:cNvPr id="55300" name="TextBox 5"/>
          <p:cNvSpPr txBox="1">
            <a:spLocks noChangeArrowheads="1"/>
          </p:cNvSpPr>
          <p:nvPr/>
        </p:nvSpPr>
        <p:spPr bwMode="auto">
          <a:xfrm>
            <a:off x="0" y="1143000"/>
            <a:ext cx="9144000" cy="5238750"/>
          </a:xfrm>
          <a:prstGeom prst="rect">
            <a:avLst/>
          </a:prstGeom>
          <a:noFill/>
          <a:ln w="9525">
            <a:noFill/>
            <a:miter lim="800000"/>
            <a:headEnd/>
            <a:tailEnd/>
          </a:ln>
        </p:spPr>
        <p:txBody>
          <a:bodyPr>
            <a:spAutoFit/>
          </a:bodyPr>
          <a:lstStyle/>
          <a:p>
            <a:pPr marL="740664" indent="-283464">
              <a:defRPr/>
            </a:pPr>
            <a:r>
              <a:rPr lang="en-US" sz="2800" b="1" dirty="0"/>
              <a:t>Comparing Raw Milk to Other Foods: </a:t>
            </a:r>
            <a:r>
              <a:rPr lang="en-US" sz="2800" dirty="0"/>
              <a:t>Between 1998 and 2005, there were over 10,000 documented outbreaks that contributed to 199,263 documented cases of </a:t>
            </a:r>
            <a:r>
              <a:rPr lang="en-US" sz="2800" dirty="0" err="1"/>
              <a:t>foodborne</a:t>
            </a:r>
            <a:r>
              <a:rPr lang="en-US" sz="2800" dirty="0"/>
              <a:t> illness.  </a:t>
            </a:r>
          </a:p>
          <a:p>
            <a:pPr marL="740664" indent="-283464">
              <a:defRPr/>
            </a:pPr>
            <a:r>
              <a:rPr lang="en-US" sz="2800" dirty="0"/>
              <a:t>Raw milk was associated with 0.4 % of these cases, a number that is probably exaggerated.</a:t>
            </a:r>
          </a:p>
          <a:p>
            <a:pPr marL="740664" indent="-283464">
              <a:defRPr/>
            </a:pPr>
            <a:r>
              <a:rPr lang="en-US" sz="2800" dirty="0"/>
              <a:t>There is no way to quantify whether any one of these foods is safer than another from this data, but it is clear from the data that there is no basis for singling out raw milk as “inherently dangerous.”</a:t>
            </a:r>
          </a:p>
          <a:p>
            <a:pPr marL="740664" indent="-283464">
              <a:buFontTx/>
              <a:buNone/>
              <a:defRPr/>
            </a:pPr>
            <a:r>
              <a:rPr lang="en-US" sz="1200" dirty="0">
                <a:solidFill>
                  <a:schemeClr val="accent4">
                    <a:lumMod val="95000"/>
                    <a:lumOff val="5000"/>
                  </a:schemeClr>
                </a:solidFill>
                <a:latin typeface="Arial" charset="0"/>
              </a:rPr>
              <a:t>						realmilk.com/documents/SheehanPowerPointResponse.pdf.</a:t>
            </a:r>
            <a:endParaRPr lang="en-US" sz="1200" dirty="0"/>
          </a:p>
          <a:p>
            <a:pPr>
              <a:defRPr/>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7230D95-EF8C-4D1A-BFCA-60AF0ABB25D2}" type="slidenum">
              <a:rPr lang="en-US" altLang="en-US" sz="1400"/>
              <a:pPr eaLnBrk="1" hangingPunct="1"/>
              <a:t>55</a:t>
            </a:fld>
            <a:endParaRPr lang="en-US" altLang="en-US" sz="1400"/>
          </a:p>
        </p:txBody>
      </p:sp>
      <p:sp>
        <p:nvSpPr>
          <p:cNvPr id="59395" name="Rectangle 2"/>
          <p:cNvSpPr>
            <a:spLocks noGrp="1" noChangeArrowheads="1"/>
          </p:cNvSpPr>
          <p:nvPr>
            <p:ph type="title"/>
          </p:nvPr>
        </p:nvSpPr>
        <p:spPr/>
        <p:txBody>
          <a:bodyPr/>
          <a:lstStyle/>
          <a:p>
            <a:pPr eaLnBrk="1" hangingPunct="1"/>
            <a:r>
              <a:rPr lang="en-US" altLang="en-US"/>
              <a:t>Raw Milk Production Today</a:t>
            </a:r>
          </a:p>
        </p:txBody>
      </p:sp>
      <p:sp>
        <p:nvSpPr>
          <p:cNvPr id="59396" name="Rectangle 3"/>
          <p:cNvSpPr>
            <a:spLocks noGrp="1" noChangeArrowheads="1"/>
          </p:cNvSpPr>
          <p:nvPr>
            <p:ph type="body" idx="1"/>
          </p:nvPr>
        </p:nvSpPr>
        <p:spPr/>
        <p:txBody>
          <a:bodyPr/>
          <a:lstStyle/>
          <a:p>
            <a:pPr marL="0" indent="0" eaLnBrk="1" hangingPunct="1">
              <a:spcBef>
                <a:spcPct val="50000"/>
              </a:spcBef>
              <a:buFontTx/>
              <a:buNone/>
            </a:pPr>
            <a:r>
              <a:rPr lang="en-US" altLang="en-US" sz="2400"/>
              <a:t>Compared to 30-50 years ago, dairy farmers today can take advantage of many advancements that contribute to a safe product:</a:t>
            </a:r>
          </a:p>
          <a:p>
            <a:pPr lvl="1" eaLnBrk="1" hangingPunct="1">
              <a:spcBef>
                <a:spcPct val="50000"/>
              </a:spcBef>
              <a:buFont typeface="Arial" panose="020B0604020202020204" pitchFamily="34" charset="0"/>
              <a:buChar char="•"/>
            </a:pPr>
            <a:r>
              <a:rPr lang="en-US" altLang="en-US" sz="2400"/>
              <a:t>Managed rotational grazing, ensures healthy cows</a:t>
            </a:r>
          </a:p>
          <a:p>
            <a:pPr lvl="1" eaLnBrk="1" hangingPunct="1">
              <a:spcBef>
                <a:spcPct val="50000"/>
              </a:spcBef>
              <a:buFont typeface="Arial" panose="020B0604020202020204" pitchFamily="34" charset="0"/>
              <a:buChar char="•"/>
            </a:pPr>
            <a:r>
              <a:rPr lang="en-US" altLang="en-US" sz="2400"/>
              <a:t>Understanding of and effective testing for all zoonoses (diseases that cross-infect from animals to humans)</a:t>
            </a:r>
          </a:p>
          <a:p>
            <a:pPr lvl="1" eaLnBrk="1" hangingPunct="1">
              <a:spcBef>
                <a:spcPct val="50000"/>
              </a:spcBef>
              <a:buFont typeface="Arial" panose="020B0604020202020204" pitchFamily="34" charset="0"/>
              <a:buChar char="•"/>
            </a:pPr>
            <a:r>
              <a:rPr lang="en-US" altLang="en-US" sz="2400"/>
              <a:t>Understanding of how water-borne pathogens get into bulk milk and control measures. Effective cleaning systems.</a:t>
            </a:r>
          </a:p>
          <a:p>
            <a:pPr lvl="1" eaLnBrk="1" hangingPunct="1">
              <a:spcBef>
                <a:spcPct val="50000"/>
              </a:spcBef>
              <a:buFont typeface="Arial" panose="020B0604020202020204" pitchFamily="34" charset="0"/>
              <a:buChar char="•"/>
            </a:pPr>
            <a:r>
              <a:rPr lang="en-US" altLang="en-US" sz="2400"/>
              <a:t>Refrigerated bulk tanks </a:t>
            </a:r>
          </a:p>
          <a:p>
            <a:pPr lvl="1" eaLnBrk="1" hangingPunct="1">
              <a:spcBef>
                <a:spcPct val="50000"/>
              </a:spcBef>
              <a:buFont typeface="Arial" panose="020B0604020202020204" pitchFamily="34" charset="0"/>
              <a:buChar char="•"/>
            </a:pPr>
            <a:r>
              <a:rPr lang="en-US" altLang="en-US" sz="2400"/>
              <a:t>Refrigerated transportation</a:t>
            </a:r>
          </a:p>
          <a:p>
            <a:pPr lvl="1" eaLnBrk="1" hangingPunct="1">
              <a:spcBef>
                <a:spcPct val="50000"/>
              </a:spcBef>
              <a:buFont typeface="Arial" panose="020B0604020202020204" pitchFamily="34" charset="0"/>
              <a:buChar char="•"/>
            </a:pPr>
            <a:r>
              <a:rPr lang="en-US" altLang="en-US" sz="2400"/>
              <a:t>Easier and inexpensive milk testing techniques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F3EED3D-0067-4289-9242-1698B57B102A}" type="slidenum">
              <a:rPr lang="en-US" altLang="en-US" sz="1400"/>
              <a:pPr eaLnBrk="1" hangingPunct="1"/>
              <a:t>56</a:t>
            </a:fld>
            <a:endParaRPr lang="en-US" altLang="en-US" sz="1400"/>
          </a:p>
        </p:txBody>
      </p:sp>
      <p:sp>
        <p:nvSpPr>
          <p:cNvPr id="60419" name="Rectangle 2"/>
          <p:cNvSpPr>
            <a:spLocks noGrp="1" noChangeArrowheads="1"/>
          </p:cNvSpPr>
          <p:nvPr>
            <p:ph type="title"/>
          </p:nvPr>
        </p:nvSpPr>
        <p:spPr/>
        <p:txBody>
          <a:bodyPr/>
          <a:lstStyle/>
          <a:p>
            <a:pPr eaLnBrk="1" hangingPunct="1"/>
            <a:r>
              <a:rPr lang="en-US" altLang="en-US"/>
              <a:t>Swill Milk</a:t>
            </a:r>
          </a:p>
        </p:txBody>
      </p:sp>
      <p:sp>
        <p:nvSpPr>
          <p:cNvPr id="60420" name="Rectangle 3"/>
          <p:cNvSpPr>
            <a:spLocks noGrp="1" noChangeArrowheads="1"/>
          </p:cNvSpPr>
          <p:nvPr>
            <p:ph type="body" idx="1"/>
          </p:nvPr>
        </p:nvSpPr>
        <p:spPr/>
        <p:txBody>
          <a:bodyPr/>
          <a:lstStyle/>
          <a:p>
            <a:pPr eaLnBrk="1" hangingPunct="1">
              <a:spcBef>
                <a:spcPct val="50000"/>
              </a:spcBef>
            </a:pPr>
            <a:r>
              <a:rPr lang="en-US" altLang="en-US" sz="2800"/>
              <a:t>During 1800s, the death rate was 50% among urban children drinking “Swill Milk,” that is, milk produced in inner city confinement dairies, from cows fed brewery swill and raised in unimaginable filth. Called “The Milk Problem.”</a:t>
            </a:r>
          </a:p>
          <a:p>
            <a:pPr eaLnBrk="1" hangingPunct="1">
              <a:spcBef>
                <a:spcPct val="50000"/>
              </a:spcBef>
            </a:pPr>
            <a:r>
              <a:rPr lang="en-US" altLang="en-US" sz="2800"/>
              <a:t>Water (usually from a well or dam) was often added to milk to make it go further; chalk was sometimes added. </a:t>
            </a:r>
          </a:p>
          <a:p>
            <a:pPr eaLnBrk="1" hangingPunct="1">
              <a:spcBef>
                <a:spcPct val="50000"/>
              </a:spcBef>
            </a:pPr>
            <a:r>
              <a:rPr lang="en-US" altLang="en-US" sz="2800"/>
              <a:t>Called “the oldest food fraud” in 1860 and still a problem today. There is a case before the courts in Australia of water deliberately added to milk in 2007! </a:t>
            </a:r>
          </a:p>
          <a:p>
            <a:pPr algn="r" eaLnBrk="1" hangingPunct="1">
              <a:spcBef>
                <a:spcPct val="50000"/>
              </a:spcBef>
              <a:buFontTx/>
              <a:buNone/>
            </a:pPr>
            <a:r>
              <a:rPr lang="en-US" altLang="en-US" sz="1800"/>
              <a:t>Schmid, Ron, </a:t>
            </a:r>
            <a:r>
              <a:rPr lang="en-US" altLang="en-US" sz="1800" i="1"/>
              <a:t>The Untold Story of Milk</a:t>
            </a:r>
            <a:r>
              <a:rPr lang="en-US" altLang="en-US" sz="1800"/>
              <a:t>, NewTrends Publishing.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The Campaign Against Raw Milk </a:t>
            </a:r>
          </a:p>
        </p:txBody>
      </p:sp>
      <p:sp>
        <p:nvSpPr>
          <p:cNvPr id="61443" name="Content Placeholder 2"/>
          <p:cNvSpPr>
            <a:spLocks noGrp="1"/>
          </p:cNvSpPr>
          <p:nvPr>
            <p:ph idx="1"/>
          </p:nvPr>
        </p:nvSpPr>
        <p:spPr/>
        <p:txBody>
          <a:bodyPr/>
          <a:lstStyle/>
          <a:p>
            <a:r>
              <a:rPr lang="en-US" altLang="en-US" sz="2000"/>
              <a:t>Mandatory pasteurization first proposed by Abraham Jacobi, known as the father of American pediatrics</a:t>
            </a:r>
          </a:p>
          <a:p>
            <a:r>
              <a:rPr lang="en-US" altLang="en-US" sz="2000"/>
              <a:t>Left Berlin for NY after being jailed two years for high treason during political turmoil of the early 1850s; a socialist who corresponded with Karl Marx.</a:t>
            </a:r>
          </a:p>
          <a:p>
            <a:r>
              <a:rPr lang="en-US" altLang="en-US" sz="2000"/>
              <a:t>Fought the notion that raw milk was safe for infants.</a:t>
            </a:r>
          </a:p>
          <a:p>
            <a:r>
              <a:rPr lang="en-US" altLang="en-US" sz="2000"/>
              <a:t>Worked to convince a skeptical public that heating milk until bubbles appeared would save lives.</a:t>
            </a:r>
          </a:p>
          <a:p>
            <a:r>
              <a:rPr lang="en-US" altLang="en-US" sz="2000"/>
              <a:t>Biggest promoter of pasteurization was his close friend and fellow German émigré, Nathan Straus, owner of Macy’s. Invented phrase “Raw Milk Can Kill.”</a:t>
            </a:r>
          </a:p>
          <a:p>
            <a:r>
              <a:rPr lang="en-US" altLang="en-US" sz="2000"/>
              <a:t>1892, Straus opened the Straus Pasteurized Milk Laboratory and soon introduced the first low-cost milk depots for the city’s poor.</a:t>
            </a:r>
          </a:p>
          <a:p>
            <a:r>
              <a:rPr lang="en-US" altLang="en-US" sz="2000"/>
              <a:t>Early arguments for pasteurization always admitted that certified raw milk was also acceptable. Pasteurized and raw milk coexisted for over 50 years.</a:t>
            </a:r>
          </a:p>
          <a:p>
            <a:pPr>
              <a:buFontTx/>
              <a:buNone/>
            </a:pPr>
            <a:r>
              <a:rPr lang="en-US" altLang="en-US" sz="1400" i="1"/>
              <a:t>							Chemical Heritage</a:t>
            </a:r>
            <a:r>
              <a:rPr lang="en-US" altLang="en-US" sz="1400"/>
              <a:t>, Spring 2009, 26-31</a:t>
            </a:r>
          </a:p>
        </p:txBody>
      </p:sp>
      <p:sp>
        <p:nvSpPr>
          <p:cNvPr id="614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AF50DAC-0260-4102-94AC-149EBE4FBB47}" type="slidenum">
              <a:rPr lang="en-US" altLang="en-US" sz="1400"/>
              <a:pPr eaLnBrk="1" hangingPunct="1"/>
              <a:t>57</a:t>
            </a:fld>
            <a:endParaRPr lang="en-US" altLang="en-US"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1910 New York Milk Committee Conference</a:t>
            </a:r>
          </a:p>
        </p:txBody>
      </p:sp>
      <p:sp>
        <p:nvSpPr>
          <p:cNvPr id="3" name="Content Placeholder 2"/>
          <p:cNvSpPr>
            <a:spLocks noGrp="1"/>
          </p:cNvSpPr>
          <p:nvPr>
            <p:ph idx="1"/>
          </p:nvPr>
        </p:nvSpPr>
        <p:spPr/>
        <p:txBody>
          <a:bodyPr/>
          <a:lstStyle/>
          <a:p>
            <a:pPr>
              <a:defRPr/>
            </a:pPr>
            <a:r>
              <a:rPr lang="en-US" sz="2400" dirty="0"/>
              <a:t>Goal: to reach a consensus on how to handle the city’s dairy products</a:t>
            </a:r>
          </a:p>
          <a:p>
            <a:pPr>
              <a:defRPr/>
            </a:pPr>
            <a:r>
              <a:rPr lang="en-US" sz="2400" dirty="0"/>
              <a:t>Most participants were opposed to pasteurization and considered certified raw milk superior.</a:t>
            </a:r>
          </a:p>
          <a:p>
            <a:pPr>
              <a:defRPr/>
            </a:pPr>
            <a:r>
              <a:rPr lang="en-US" sz="2400" dirty="0"/>
              <a:t>But city officials did not think they could afford the necessary inspection force to safeguard raw milk.</a:t>
            </a:r>
          </a:p>
          <a:p>
            <a:pPr>
              <a:defRPr/>
            </a:pPr>
            <a:r>
              <a:rPr lang="en-US" sz="2400" dirty="0"/>
              <a:t>Result: the Committee endorsed pasteurization because “Private companies, particularly larger companies, through their capital investment in pasteurizing technology, would enable the state to supply the guarantee of milk safety without imposing further public costs.</a:t>
            </a:r>
          </a:p>
          <a:p>
            <a:pPr>
              <a:defRPr/>
            </a:pPr>
            <a:r>
              <a:rPr lang="en-US" sz="2400" dirty="0"/>
              <a:t>Decision had nothing to do with science, only with fiscal expediency</a:t>
            </a:r>
            <a:r>
              <a:rPr lang="en-US" dirty="0"/>
              <a:t>.</a:t>
            </a:r>
          </a:p>
          <a:p>
            <a:pPr marL="0" indent="0">
              <a:buFontTx/>
              <a:buNone/>
              <a:defRPr/>
            </a:pPr>
            <a:r>
              <a:rPr lang="en-US" sz="1200" dirty="0"/>
              <a:t>			</a:t>
            </a:r>
            <a:r>
              <a:rPr lang="en-US" sz="1200" i="1" dirty="0"/>
              <a:t>Source Nature’s Perfect Food: How Milk Became America’s Drink </a:t>
            </a:r>
            <a:r>
              <a:rPr lang="en-US" sz="1200" dirty="0"/>
              <a:t>by Erna </a:t>
            </a:r>
            <a:r>
              <a:rPr lang="en-US" sz="1200" dirty="0" err="1"/>
              <a:t>DuPuis</a:t>
            </a:r>
            <a:endParaRPr lang="en-US" sz="1200" dirty="0"/>
          </a:p>
          <a:p>
            <a:pPr>
              <a:defRPr/>
            </a:pPr>
            <a:endParaRPr lang="en-US" dirty="0"/>
          </a:p>
          <a:p>
            <a:pPr>
              <a:defRPr/>
            </a:pPr>
            <a:endParaRPr lang="en-US" dirty="0"/>
          </a:p>
        </p:txBody>
      </p:sp>
      <p:sp>
        <p:nvSpPr>
          <p:cNvPr id="624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310CC32-8FEC-4D74-AAA6-3F38CC68DDD8}" type="slidenum">
              <a:rPr lang="en-US" altLang="en-US" sz="1400"/>
              <a:pPr eaLnBrk="1" hangingPunct="1"/>
              <a:t>58</a:t>
            </a:fld>
            <a:endParaRPr lang="en-US" altLang="en-US" sz="1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a:t>The Campaign Against Raw Milk II</a:t>
            </a:r>
            <a:br>
              <a:rPr lang="en-US" altLang="en-US"/>
            </a:br>
            <a:r>
              <a:rPr lang="en-US" altLang="en-US" sz="2400" i="1"/>
              <a:t>Coronet Magazine</a:t>
            </a:r>
            <a:r>
              <a:rPr lang="en-US" altLang="en-US" sz="2400"/>
              <a:t>, May 1945</a:t>
            </a:r>
          </a:p>
        </p:txBody>
      </p:sp>
      <p:sp>
        <p:nvSpPr>
          <p:cNvPr id="634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169F4B4-1797-476F-BD68-D8B335419BB1}" type="slidenum">
              <a:rPr lang="en-US" altLang="en-US" sz="1400"/>
              <a:pPr eaLnBrk="1" hangingPunct="1"/>
              <a:t>59</a:t>
            </a:fld>
            <a:endParaRPr lang="en-US" altLang="en-US" sz="1400"/>
          </a:p>
        </p:txBody>
      </p:sp>
      <p:sp>
        <p:nvSpPr>
          <p:cNvPr id="63492" name="Content Placeholder 2"/>
          <p:cNvSpPr>
            <a:spLocks noGrp="1"/>
          </p:cNvSpPr>
          <p:nvPr>
            <p:ph idx="1"/>
          </p:nvPr>
        </p:nvSpPr>
        <p:spPr>
          <a:xfrm>
            <a:off x="3810000" y="912813"/>
            <a:ext cx="5257800" cy="3354387"/>
          </a:xfrm>
        </p:spPr>
        <p:txBody>
          <a:bodyPr/>
          <a:lstStyle/>
          <a:p>
            <a:r>
              <a:rPr lang="en-US" altLang="en-US" sz="2000"/>
              <a:t>Article in </a:t>
            </a:r>
            <a:r>
              <a:rPr lang="en-US" altLang="en-US" sz="2000" i="1"/>
              <a:t>Coronet Magazine</a:t>
            </a:r>
            <a:r>
              <a:rPr lang="en-US" altLang="en-US" sz="2000"/>
              <a:t>, May, 1945</a:t>
            </a:r>
          </a:p>
          <a:p>
            <a:r>
              <a:rPr lang="en-US" altLang="en-US" sz="2000"/>
              <a:t>Seemingly factual article about a town called Crossroads, USA, where many died from undulant fever, contracted from raw milk</a:t>
            </a:r>
          </a:p>
          <a:p>
            <a:r>
              <a:rPr lang="en-US" altLang="en-US" sz="2000"/>
              <a:t>One small problem: the whole story was made up, there was no Crossroads, USA, and no outbreak of undulant fever!</a:t>
            </a:r>
          </a:p>
        </p:txBody>
      </p:sp>
      <p:pic>
        <p:nvPicPr>
          <p:cNvPr id="63493" name="Picture 6" descr="slide56pic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3821113"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7" descr="slide56pic2.png"/>
          <p:cNvPicPr>
            <a:picLocks noChangeAspect="1"/>
          </p:cNvPicPr>
          <p:nvPr/>
        </p:nvPicPr>
        <p:blipFill>
          <a:blip r:embed="rId3">
            <a:extLst>
              <a:ext uri="{28A0092B-C50C-407E-A947-70E740481C1C}">
                <a14:useLocalDpi xmlns:a14="http://schemas.microsoft.com/office/drawing/2010/main" val="0"/>
              </a:ext>
            </a:extLst>
          </a:blip>
          <a:srcRect t="20999" b="22525"/>
          <a:stretch>
            <a:fillRect/>
          </a:stretch>
        </p:blipFill>
        <p:spPr bwMode="auto">
          <a:xfrm>
            <a:off x="4267200" y="3810000"/>
            <a:ext cx="37480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307DCBF-25F6-4573-B300-82797700C513}" type="slidenum">
              <a:rPr lang="en-US" altLang="en-US" sz="1400"/>
              <a:pPr eaLnBrk="1" hangingPunct="1"/>
              <a:t>6</a:t>
            </a:fld>
            <a:endParaRPr lang="en-US" altLang="en-US" sz="1400"/>
          </a:p>
        </p:txBody>
      </p:sp>
      <p:sp>
        <p:nvSpPr>
          <p:cNvPr id="9219" name="Rectangle 2"/>
          <p:cNvSpPr>
            <a:spLocks noGrp="1" noChangeArrowheads="1"/>
          </p:cNvSpPr>
          <p:nvPr>
            <p:ph type="title"/>
          </p:nvPr>
        </p:nvSpPr>
        <p:spPr/>
        <p:txBody>
          <a:bodyPr/>
          <a:lstStyle/>
          <a:p>
            <a:pPr eaLnBrk="1" hangingPunct="1"/>
            <a:r>
              <a:rPr lang="en-US" altLang="en-US" sz="2400"/>
              <a:t>Built-In Protective Systems in Raw Milk:</a:t>
            </a:r>
            <a:r>
              <a:rPr lang="en-US" altLang="en-US" sz="2800"/>
              <a:t> </a:t>
            </a:r>
            <a:br>
              <a:rPr lang="en-US" altLang="en-US" sz="2800"/>
            </a:br>
            <a:r>
              <a:rPr lang="en-US" altLang="en-US" sz="2000"/>
              <a:t>Lactoferrin</a:t>
            </a:r>
          </a:p>
        </p:txBody>
      </p:sp>
      <p:sp>
        <p:nvSpPr>
          <p:cNvPr id="9220" name="Rectangle 3"/>
          <p:cNvSpPr>
            <a:spLocks noGrp="1" noChangeArrowheads="1"/>
          </p:cNvSpPr>
          <p:nvPr>
            <p:ph type="body" idx="1"/>
          </p:nvPr>
        </p:nvSpPr>
        <p:spPr>
          <a:xfrm>
            <a:off x="155575" y="1143000"/>
            <a:ext cx="8912225" cy="5254625"/>
          </a:xfrm>
        </p:spPr>
        <p:txBody>
          <a:bodyPr/>
          <a:lstStyle/>
          <a:p>
            <a:pPr marL="533400" indent="-533400" eaLnBrk="1" hangingPunct="1">
              <a:lnSpc>
                <a:spcPct val="80000"/>
              </a:lnSpc>
              <a:spcBef>
                <a:spcPct val="0"/>
              </a:spcBef>
              <a:spcAft>
                <a:spcPct val="40000"/>
              </a:spcAft>
            </a:pPr>
            <a:r>
              <a:rPr lang="en-US" altLang="en-US" sz="2000">
                <a:cs typeface="Times New Roman" panose="02020603050405020304" pitchFamily="18" charset="0"/>
              </a:rPr>
              <a:t>Plentiful in raw milk; effectiveness greatly reduced by pasteurization</a:t>
            </a:r>
            <a:r>
              <a:rPr lang="en-US" altLang="en-US" sz="2000" baseline="30000">
                <a:cs typeface="Times New Roman" panose="02020603050405020304" pitchFamily="18" charset="0"/>
              </a:rPr>
              <a:t>1</a:t>
            </a:r>
          </a:p>
          <a:p>
            <a:pPr marL="533400" indent="-533400" eaLnBrk="1" hangingPunct="1">
              <a:lnSpc>
                <a:spcPct val="80000"/>
              </a:lnSpc>
              <a:spcBef>
                <a:spcPct val="0"/>
              </a:spcBef>
              <a:spcAft>
                <a:spcPct val="40000"/>
              </a:spcAft>
            </a:pPr>
            <a:r>
              <a:rPr lang="en-US" altLang="en-US" sz="2000"/>
              <a:t>Steals iron away from pathogens and carries it through the gut wall into the blood stream; has anti-inflammatory properties; stimulates the immune system</a:t>
            </a:r>
            <a:r>
              <a:rPr lang="en-US" altLang="en-US" sz="2000" baseline="30000">
                <a:cs typeface="Times New Roman" panose="02020603050405020304" pitchFamily="18" charset="0"/>
              </a:rPr>
              <a:t>1</a:t>
            </a:r>
          </a:p>
          <a:p>
            <a:pPr marL="533400" indent="-533400" eaLnBrk="1" hangingPunct="1">
              <a:lnSpc>
                <a:spcPct val="80000"/>
              </a:lnSpc>
              <a:spcBef>
                <a:spcPct val="0"/>
              </a:spcBef>
              <a:spcAft>
                <a:spcPct val="40000"/>
              </a:spcAft>
            </a:pPr>
            <a:r>
              <a:rPr lang="en-US" altLang="en-US" sz="2000">
                <a:cs typeface="Times New Roman" panose="02020603050405020304" pitchFamily="18" charset="0"/>
              </a:rPr>
              <a:t>Kills wide range of pathogens including viruses; does not kill beneficial bacteria.</a:t>
            </a:r>
            <a:r>
              <a:rPr lang="en-US" altLang="en-US" sz="2000" baseline="30000">
                <a:cs typeface="Times New Roman" panose="02020603050405020304" pitchFamily="18" charset="0"/>
              </a:rPr>
              <a:t>2</a:t>
            </a:r>
            <a:endParaRPr lang="en-US" altLang="en-US" sz="2000" baseline="30000"/>
          </a:p>
          <a:p>
            <a:pPr marL="533400" indent="-533400" eaLnBrk="1" hangingPunct="1">
              <a:lnSpc>
                <a:spcPct val="80000"/>
              </a:lnSpc>
              <a:spcBef>
                <a:spcPct val="0"/>
              </a:spcBef>
              <a:spcAft>
                <a:spcPct val="40000"/>
              </a:spcAft>
            </a:pPr>
            <a:r>
              <a:rPr lang="en-US" altLang="en-US" sz="2000">
                <a:cs typeface="Times New Roman" panose="02020603050405020304" pitchFamily="18" charset="0"/>
              </a:rPr>
              <a:t>In a study involving mice bred to be susceptible to tuberculosis, treatment with lactoferrin significantly reduced the burden of tuberculosis organisms.</a:t>
            </a:r>
            <a:r>
              <a:rPr lang="en-US" altLang="en-US" sz="2000" baseline="30000">
                <a:cs typeface="Times New Roman" panose="02020603050405020304" pitchFamily="18" charset="0"/>
              </a:rPr>
              <a:t>3</a:t>
            </a:r>
            <a:endParaRPr lang="en-US" altLang="en-US" sz="2000">
              <a:cs typeface="Times New Roman" panose="02020603050405020304" pitchFamily="18" charset="0"/>
            </a:endParaRPr>
          </a:p>
          <a:p>
            <a:pPr marL="533400" indent="-533400" eaLnBrk="1" hangingPunct="1">
              <a:lnSpc>
                <a:spcPct val="80000"/>
              </a:lnSpc>
              <a:spcBef>
                <a:spcPct val="0"/>
              </a:spcBef>
              <a:spcAft>
                <a:spcPct val="40000"/>
              </a:spcAft>
            </a:pPr>
            <a:r>
              <a:rPr lang="en-US" altLang="en-US" sz="2000">
                <a:cs typeface="Times New Roman" panose="02020603050405020304" pitchFamily="18" charset="0"/>
              </a:rPr>
              <a:t>Mice injected with </a:t>
            </a:r>
            <a:r>
              <a:rPr lang="en-US" altLang="en-US" sz="2000" i="1">
                <a:cs typeface="Times New Roman" panose="02020603050405020304" pitchFamily="18" charset="0"/>
              </a:rPr>
              <a:t>Candida albicans</a:t>
            </a:r>
            <a:r>
              <a:rPr lang="en-US" altLang="en-US" sz="2000">
                <a:cs typeface="Times New Roman" panose="02020603050405020304" pitchFamily="18" charset="0"/>
              </a:rPr>
              <a:t>, another iron-loving organism, had increased survival time when treated with lactoferrin.</a:t>
            </a:r>
            <a:r>
              <a:rPr lang="en-US" altLang="en-US" sz="2000" baseline="30000">
                <a:cs typeface="Times New Roman" panose="02020603050405020304" pitchFamily="18" charset="0"/>
              </a:rPr>
              <a:t>4</a:t>
            </a:r>
          </a:p>
          <a:p>
            <a:pPr marL="533400" indent="-533400" eaLnBrk="1" hangingPunct="1">
              <a:lnSpc>
                <a:spcPct val="80000"/>
              </a:lnSpc>
              <a:spcBef>
                <a:spcPct val="0"/>
              </a:spcBef>
              <a:spcAft>
                <a:spcPct val="40000"/>
              </a:spcAft>
            </a:pPr>
            <a:r>
              <a:rPr lang="en-US" altLang="en-US" sz="2000"/>
              <a:t>Believed to cut visceral fat levels by as much as 40%.</a:t>
            </a:r>
            <a:r>
              <a:rPr lang="en-US" altLang="en-US" sz="2000" baseline="30000"/>
              <a:t>5 </a:t>
            </a:r>
            <a:r>
              <a:rPr lang="en-US" altLang="en-US" sz="2000"/>
              <a:t>Many other health benefits—is sold as a supplement!</a:t>
            </a:r>
          </a:p>
          <a:p>
            <a:pPr marL="533400" indent="-533400" eaLnBrk="1" hangingPunct="1">
              <a:lnSpc>
                <a:spcPct val="80000"/>
              </a:lnSpc>
              <a:spcBef>
                <a:spcPct val="0"/>
              </a:spcBef>
              <a:spcAft>
                <a:spcPct val="40000"/>
              </a:spcAft>
            </a:pPr>
            <a:r>
              <a:rPr lang="en-US" altLang="en-US" sz="2000"/>
              <a:t>FDA approved for use in anti-microbial spray to combat </a:t>
            </a:r>
            <a:r>
              <a:rPr lang="en-US" altLang="en-US" sz="2000" i="1"/>
              <a:t>E. coli </a:t>
            </a:r>
            <a:r>
              <a:rPr lang="en-US" altLang="en-US" sz="2000"/>
              <a:t>O157:H7</a:t>
            </a:r>
            <a:r>
              <a:rPr lang="en-US" altLang="en-US" sz="2000" i="1"/>
              <a:t> </a:t>
            </a:r>
            <a:r>
              <a:rPr lang="en-US" altLang="en-US" sz="2000"/>
              <a:t>contamination in meat industry!</a:t>
            </a:r>
            <a:r>
              <a:rPr lang="en-US" altLang="en-US" sz="2000" baseline="30000"/>
              <a:t>6</a:t>
            </a:r>
          </a:p>
          <a:p>
            <a:pPr marL="533400" indent="-533400" algn="r" eaLnBrk="1" hangingPunct="1">
              <a:lnSpc>
                <a:spcPct val="80000"/>
              </a:lnSpc>
              <a:spcBef>
                <a:spcPct val="0"/>
              </a:spcBef>
              <a:buFontTx/>
              <a:buNone/>
            </a:pPr>
            <a:r>
              <a:rPr lang="en-US" altLang="en-US" sz="1200" i="1"/>
              <a:t>1. British J Nutrition, </a:t>
            </a:r>
            <a:r>
              <a:rPr lang="en-US" altLang="en-US" sz="1200"/>
              <a:t>2000;84(Suppl. 1):S11-S17; </a:t>
            </a:r>
            <a:r>
              <a:rPr lang="en-US" altLang="en-US" sz="1200" i="1"/>
              <a:t>JACN</a:t>
            </a:r>
            <a:r>
              <a:rPr lang="en-US" altLang="en-US" sz="1200"/>
              <a:t> 2001 20(5):389S-395S.</a:t>
            </a:r>
          </a:p>
          <a:p>
            <a:pPr marL="533400" indent="-533400" algn="r" eaLnBrk="1" hangingPunct="1">
              <a:lnSpc>
                <a:spcPct val="80000"/>
              </a:lnSpc>
              <a:spcBef>
                <a:spcPct val="0"/>
              </a:spcBef>
              <a:buFontTx/>
              <a:buNone/>
            </a:pPr>
            <a:r>
              <a:rPr lang="en-US" altLang="en-US" sz="1200"/>
              <a:t>2. Zimecki and Kruzel</a:t>
            </a:r>
            <a:r>
              <a:rPr lang="en-US" altLang="en-US" sz="1200" i="1"/>
              <a:t>. J Exp Ther Oncol</a:t>
            </a:r>
            <a:r>
              <a:rPr lang="en-US" altLang="en-US" sz="1200"/>
              <a:t>. 2007;6(2):89-106</a:t>
            </a:r>
            <a:r>
              <a:rPr lang="en-US" altLang="en-US" sz="1200" i="1"/>
              <a:t>; International Dairy Journal </a:t>
            </a:r>
            <a:r>
              <a:rPr lang="en-US" altLang="en-US" sz="1200"/>
              <a:t>2006 16:1252-1261</a:t>
            </a:r>
          </a:p>
          <a:p>
            <a:pPr marL="533400" indent="-533400" algn="r" eaLnBrk="1" hangingPunct="1">
              <a:lnSpc>
                <a:spcPct val="80000"/>
              </a:lnSpc>
              <a:spcBef>
                <a:spcPct val="0"/>
              </a:spcBef>
              <a:buFontTx/>
              <a:buNone/>
            </a:pPr>
            <a:r>
              <a:rPr lang="en-US" altLang="en-US" sz="1200">
                <a:cs typeface="Times New Roman" panose="02020603050405020304" pitchFamily="18" charset="0"/>
              </a:rPr>
              <a:t>3</a:t>
            </a:r>
            <a:r>
              <a:rPr lang="en-US" altLang="en-US" sz="1200" i="1">
                <a:cs typeface="Times New Roman" panose="02020603050405020304" pitchFamily="18" charset="0"/>
              </a:rPr>
              <a:t>. J Experimental Med, </a:t>
            </a:r>
            <a:r>
              <a:rPr lang="en-US" altLang="en-US" sz="1200">
                <a:cs typeface="Times New Roman" panose="02020603050405020304" pitchFamily="18" charset="0"/>
              </a:rPr>
              <a:t>2002 DEC 02;196(11):1507-1513.</a:t>
            </a:r>
          </a:p>
          <a:p>
            <a:pPr marL="533400" indent="-533400" algn="r" eaLnBrk="1" hangingPunct="1">
              <a:lnSpc>
                <a:spcPct val="80000"/>
              </a:lnSpc>
              <a:spcBef>
                <a:spcPct val="0"/>
              </a:spcBef>
              <a:buFontTx/>
              <a:buNone/>
            </a:pPr>
            <a:r>
              <a:rPr lang="en-US" altLang="en-US" sz="1200">
                <a:cs typeface="Times New Roman" panose="02020603050405020304" pitchFamily="18" charset="0"/>
              </a:rPr>
              <a:t>4</a:t>
            </a:r>
            <a:r>
              <a:rPr lang="en-US" altLang="en-US" sz="1200" i="1">
                <a:cs typeface="Times New Roman" panose="02020603050405020304" pitchFamily="18" charset="0"/>
              </a:rPr>
              <a:t>. Infection and Immunity</a:t>
            </a:r>
            <a:r>
              <a:rPr lang="en-US" altLang="en-US" sz="1200">
                <a:cs typeface="Times New Roman" panose="02020603050405020304" pitchFamily="18" charset="0"/>
              </a:rPr>
              <a:t>, 2001 JUN;69(6):3883-3890.</a:t>
            </a:r>
          </a:p>
          <a:p>
            <a:pPr marL="533400" indent="-533400" algn="r" eaLnBrk="1" hangingPunct="1">
              <a:lnSpc>
                <a:spcPct val="80000"/>
              </a:lnSpc>
              <a:spcBef>
                <a:spcPct val="0"/>
              </a:spcBef>
              <a:buFontTx/>
              <a:buNone/>
            </a:pPr>
            <a:r>
              <a:rPr lang="en-US" altLang="en-US" sz="1200"/>
              <a:t>5. </a:t>
            </a:r>
            <a:r>
              <a:rPr lang="en-US" altLang="en-US" sz="1200" i="1"/>
              <a:t>MSN-Mainichi Daily News</a:t>
            </a:r>
            <a:r>
              <a:rPr lang="en-US" altLang="en-US" sz="1200"/>
              <a:t>, 2007 APR 11.</a:t>
            </a:r>
          </a:p>
          <a:p>
            <a:pPr marL="533400" indent="-533400" algn="r" eaLnBrk="1" hangingPunct="1">
              <a:lnSpc>
                <a:spcPct val="80000"/>
              </a:lnSpc>
              <a:spcBef>
                <a:spcPct val="0"/>
              </a:spcBef>
              <a:buFontTx/>
              <a:buNone/>
            </a:pPr>
            <a:r>
              <a:rPr lang="en-US" altLang="en-US" sz="1200"/>
              <a:t>6. </a:t>
            </a:r>
            <a:r>
              <a:rPr lang="en-US" altLang="en-US" sz="1200" i="1"/>
              <a:t>FDA News</a:t>
            </a:r>
            <a:r>
              <a:rPr lang="en-US" altLang="en-US" sz="1200"/>
              <a:t>, August 22, 2004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The Campaign Against Raw Milk III</a:t>
            </a:r>
          </a:p>
        </p:txBody>
      </p:sp>
      <p:sp>
        <p:nvSpPr>
          <p:cNvPr id="64515" name="Content Placeholder 2"/>
          <p:cNvSpPr>
            <a:spLocks noGrp="1"/>
          </p:cNvSpPr>
          <p:nvPr>
            <p:ph idx="1"/>
          </p:nvPr>
        </p:nvSpPr>
        <p:spPr>
          <a:xfrm>
            <a:off x="155575" y="912813"/>
            <a:ext cx="8912225" cy="1068387"/>
          </a:xfrm>
        </p:spPr>
        <p:txBody>
          <a:bodyPr/>
          <a:lstStyle/>
          <a:p>
            <a:pPr marL="0" indent="0">
              <a:spcBef>
                <a:spcPct val="0"/>
              </a:spcBef>
              <a:buFontTx/>
              <a:buNone/>
            </a:pPr>
            <a:r>
              <a:rPr lang="en-US" altLang="en-US"/>
              <a:t>August, 1946, </a:t>
            </a:r>
            <a:r>
              <a:rPr lang="en-US" altLang="en-US" i="1"/>
              <a:t>Reader’s Diges</a:t>
            </a:r>
            <a:r>
              <a:rPr lang="en-US" altLang="en-US"/>
              <a:t>t repeated false story about Crossroads, USA</a:t>
            </a:r>
          </a:p>
          <a:p>
            <a:pPr marL="0" indent="0">
              <a:spcBef>
                <a:spcPct val="0"/>
              </a:spcBef>
              <a:buFontTx/>
              <a:buNone/>
            </a:pPr>
            <a:endParaRPr lang="en-US" altLang="en-US"/>
          </a:p>
          <a:p>
            <a:pPr marL="0" indent="0">
              <a:spcBef>
                <a:spcPct val="0"/>
              </a:spcBef>
              <a:buFontTx/>
              <a:buNone/>
            </a:pPr>
            <a:endParaRPr lang="en-US" altLang="en-US"/>
          </a:p>
          <a:p>
            <a:pPr marL="0" indent="0">
              <a:spcBef>
                <a:spcPct val="0"/>
              </a:spcBef>
              <a:buFontTx/>
              <a:buNone/>
            </a:pPr>
            <a:endParaRPr lang="en-US" altLang="en-US"/>
          </a:p>
          <a:p>
            <a:pPr marL="0" indent="0">
              <a:spcBef>
                <a:spcPct val="0"/>
              </a:spcBef>
              <a:buFontTx/>
              <a:buNone/>
            </a:pPr>
            <a:endParaRPr lang="en-US" altLang="en-US"/>
          </a:p>
          <a:p>
            <a:pPr marL="0" indent="0">
              <a:spcBef>
                <a:spcPct val="0"/>
              </a:spcBef>
              <a:buFontTx/>
              <a:buNone/>
            </a:pPr>
            <a:endParaRPr lang="en-US" altLang="en-US"/>
          </a:p>
          <a:p>
            <a:pPr marL="0" indent="0">
              <a:spcBef>
                <a:spcPct val="0"/>
              </a:spcBef>
              <a:buFontTx/>
              <a:buNone/>
            </a:pPr>
            <a:endParaRPr lang="en-US" altLang="en-US"/>
          </a:p>
          <a:p>
            <a:pPr marL="0" indent="0">
              <a:spcBef>
                <a:spcPct val="0"/>
              </a:spcBef>
              <a:buFontTx/>
              <a:buNone/>
            </a:pPr>
            <a:endParaRPr lang="en-US" altLang="en-US"/>
          </a:p>
          <a:p>
            <a:pPr marL="0" indent="0">
              <a:spcBef>
                <a:spcPct val="0"/>
              </a:spcBef>
              <a:buFontTx/>
              <a:buNone/>
            </a:pPr>
            <a:endParaRPr lang="en-US" altLang="en-US"/>
          </a:p>
          <a:p>
            <a:pPr marL="0" indent="0">
              <a:spcBef>
                <a:spcPct val="0"/>
              </a:spcBef>
              <a:buFontTx/>
              <a:buNone/>
            </a:pPr>
            <a:r>
              <a:rPr lang="en-US" altLang="en-US"/>
              <a:t>Lies about raw milk continue to this day!</a:t>
            </a:r>
          </a:p>
        </p:txBody>
      </p:sp>
      <p:sp>
        <p:nvSpPr>
          <p:cNvPr id="645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0C4A316-3686-42F8-ABD3-77992E888E63}" type="slidenum">
              <a:rPr lang="en-US" altLang="en-US" sz="1400"/>
              <a:pPr eaLnBrk="1" hangingPunct="1"/>
              <a:t>60</a:t>
            </a:fld>
            <a:endParaRPr lang="en-US" altLang="en-US" sz="1400"/>
          </a:p>
        </p:txBody>
      </p:sp>
      <p:pic>
        <p:nvPicPr>
          <p:cNvPr id="64517" name="Picture 5" descr="slide57pic1.png"/>
          <p:cNvPicPr>
            <a:picLocks noChangeAspect="1"/>
          </p:cNvPicPr>
          <p:nvPr/>
        </p:nvPicPr>
        <p:blipFill>
          <a:blip r:embed="rId2">
            <a:extLst>
              <a:ext uri="{28A0092B-C50C-407E-A947-70E740481C1C}">
                <a14:useLocalDpi xmlns:a14="http://schemas.microsoft.com/office/drawing/2010/main" val="0"/>
              </a:ext>
            </a:extLst>
          </a:blip>
          <a:srcRect t="23334" b="23334"/>
          <a:stretch>
            <a:fillRect/>
          </a:stretch>
        </p:blipFill>
        <p:spPr bwMode="auto">
          <a:xfrm>
            <a:off x="1676400" y="2133600"/>
            <a:ext cx="5300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9F92A4C3-B632-4FBD-8565-D48DB66787BF}" type="slidenum">
              <a:rPr lang="en-US" altLang="en-US" sz="1400"/>
              <a:pPr eaLnBrk="1" hangingPunct="1"/>
              <a:t>61</a:t>
            </a:fld>
            <a:endParaRPr lang="en-US" altLang="en-US" sz="1400"/>
          </a:p>
        </p:txBody>
      </p:sp>
      <p:sp>
        <p:nvSpPr>
          <p:cNvPr id="65539" name="Rectangle 2"/>
          <p:cNvSpPr>
            <a:spLocks noGrp="1" noChangeArrowheads="1"/>
          </p:cNvSpPr>
          <p:nvPr>
            <p:ph type="title"/>
          </p:nvPr>
        </p:nvSpPr>
        <p:spPr/>
        <p:txBody>
          <a:bodyPr/>
          <a:lstStyle/>
          <a:p>
            <a:pPr eaLnBrk="1" hangingPunct="1"/>
            <a:r>
              <a:rPr lang="en-US" altLang="en-US"/>
              <a:t>Solution to the “Milk Problem”</a:t>
            </a:r>
          </a:p>
        </p:txBody>
      </p:sp>
      <p:sp>
        <p:nvSpPr>
          <p:cNvPr id="65540" name="Rectangle 3"/>
          <p:cNvSpPr>
            <a:spLocks noGrp="1" noChangeArrowheads="1"/>
          </p:cNvSpPr>
          <p:nvPr>
            <p:ph type="body" idx="1"/>
          </p:nvPr>
        </p:nvSpPr>
        <p:spPr/>
        <p:txBody>
          <a:bodyPr/>
          <a:lstStyle/>
          <a:p>
            <a:pPr eaLnBrk="1" hangingPunct="1">
              <a:spcBef>
                <a:spcPct val="50000"/>
              </a:spcBef>
              <a:spcAft>
                <a:spcPct val="25000"/>
              </a:spcAft>
              <a:buFontTx/>
              <a:buNone/>
            </a:pPr>
            <a:r>
              <a:rPr lang="en-US" altLang="en-US" sz="2800"/>
              <a:t>The “Milk Problem” was solved by:</a:t>
            </a:r>
          </a:p>
          <a:p>
            <a:pPr lvl="1" eaLnBrk="1" hangingPunct="1">
              <a:spcBef>
                <a:spcPct val="0"/>
              </a:spcBef>
              <a:buFontTx/>
              <a:buChar char="•"/>
            </a:pPr>
            <a:r>
              <a:rPr lang="en-US" altLang="en-US"/>
              <a:t> Outlawing inner city swill dairies</a:t>
            </a:r>
          </a:p>
          <a:p>
            <a:pPr lvl="1" eaLnBrk="1" hangingPunct="1">
              <a:spcBef>
                <a:spcPct val="0"/>
              </a:spcBef>
              <a:buFontTx/>
              <a:buChar char="•"/>
            </a:pPr>
            <a:r>
              <a:rPr lang="en-US" altLang="en-US"/>
              <a:t> Improved hygiene</a:t>
            </a:r>
          </a:p>
          <a:p>
            <a:pPr lvl="1" eaLnBrk="1" hangingPunct="1">
              <a:spcBef>
                <a:spcPct val="0"/>
              </a:spcBef>
              <a:buFontTx/>
              <a:buChar char="•"/>
            </a:pPr>
            <a:r>
              <a:rPr lang="en-US" altLang="en-US"/>
              <a:t> Improved water treatment</a:t>
            </a:r>
          </a:p>
          <a:p>
            <a:pPr lvl="1" eaLnBrk="1" hangingPunct="1">
              <a:spcBef>
                <a:spcPct val="0"/>
              </a:spcBef>
              <a:buFontTx/>
              <a:buChar char="•"/>
            </a:pPr>
            <a:r>
              <a:rPr lang="en-US" altLang="en-US"/>
              <a:t> Replacement of the horse with the car</a:t>
            </a:r>
          </a:p>
          <a:p>
            <a:pPr lvl="1" eaLnBrk="1" hangingPunct="1">
              <a:spcBef>
                <a:spcPct val="0"/>
              </a:spcBef>
              <a:buFontTx/>
              <a:buChar char="•"/>
            </a:pPr>
            <a:r>
              <a:rPr lang="en-US" altLang="en-US"/>
              <a:t> The Certified Raw Milk movement </a:t>
            </a:r>
          </a:p>
          <a:p>
            <a:pPr lvl="1" eaLnBrk="1" hangingPunct="1">
              <a:spcBef>
                <a:spcPct val="0"/>
              </a:spcBef>
              <a:buFontTx/>
              <a:buChar char="•"/>
            </a:pPr>
            <a:r>
              <a:rPr lang="en-US" altLang="en-US"/>
              <a:t> Increased consumer access to refrigeration</a:t>
            </a:r>
          </a:p>
          <a:p>
            <a:pPr eaLnBrk="1" hangingPunct="1">
              <a:spcBef>
                <a:spcPct val="50000"/>
              </a:spcBef>
              <a:spcAft>
                <a:spcPct val="50000"/>
              </a:spcAft>
              <a:buFontTx/>
              <a:buNone/>
            </a:pPr>
            <a:r>
              <a:rPr lang="en-US" altLang="en-US" sz="2800"/>
              <a:t>…NOT by milk pasteurization laws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Decline of Infectious Disease Not Related to Mandatory Pasteurization</a:t>
            </a:r>
          </a:p>
        </p:txBody>
      </p:sp>
      <p:pic>
        <p:nvPicPr>
          <p:cNvPr id="66563" name="Content Placeholder 4" descr="mortalityrates.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244600"/>
            <a:ext cx="6934200" cy="4622800"/>
          </a:xfrm>
        </p:spPr>
      </p:pic>
      <p:sp>
        <p:nvSpPr>
          <p:cNvPr id="665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758D575-E5B4-45F4-B9F2-4014B6AE4B87}" type="slidenum">
              <a:rPr lang="en-US" altLang="en-US" sz="1400"/>
              <a:pPr eaLnBrk="1" hangingPunct="1"/>
              <a:t>62</a:t>
            </a:fld>
            <a:endParaRPr lang="en-US" altLang="en-US" sz="1400"/>
          </a:p>
        </p:txBody>
      </p:sp>
      <p:sp>
        <p:nvSpPr>
          <p:cNvPr id="66565" name="Down Arrow 5"/>
          <p:cNvSpPr>
            <a:spLocks noChangeArrowheads="1"/>
          </p:cNvSpPr>
          <p:nvPr/>
        </p:nvSpPr>
        <p:spPr bwMode="auto">
          <a:xfrm>
            <a:off x="6069013" y="3810000"/>
            <a:ext cx="484187" cy="1295400"/>
          </a:xfrm>
          <a:prstGeom prst="downArrow">
            <a:avLst>
              <a:gd name="adj1" fmla="val 50000"/>
              <a:gd name="adj2" fmla="val 50040"/>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66566" name="TextBox 6"/>
          <p:cNvSpPr txBox="1">
            <a:spLocks noChangeArrowheads="1"/>
          </p:cNvSpPr>
          <p:nvPr/>
        </p:nvSpPr>
        <p:spPr bwMode="auto">
          <a:xfrm>
            <a:off x="3962400" y="6019800"/>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sz="2000"/>
              <a:t>1948: First State Mandatory Pasteurization Laws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Raw Milk or Bad Water?</a:t>
            </a:r>
          </a:p>
        </p:txBody>
      </p:sp>
      <p:sp>
        <p:nvSpPr>
          <p:cNvPr id="3" name="Content Placeholder 2"/>
          <p:cNvSpPr>
            <a:spLocks noGrp="1"/>
          </p:cNvSpPr>
          <p:nvPr>
            <p:ph idx="1"/>
          </p:nvPr>
        </p:nvSpPr>
        <p:spPr/>
        <p:txBody>
          <a:bodyPr/>
          <a:lstStyle/>
          <a:p>
            <a:pPr marL="0" indent="0">
              <a:spcBef>
                <a:spcPts val="0"/>
              </a:spcBef>
              <a:buFontTx/>
              <a:buNone/>
              <a:defRPr/>
            </a:pPr>
            <a:r>
              <a:rPr lang="en-US" sz="2400" dirty="0"/>
              <a:t>CHICAGO STUDY: Study of decline in Chicago mortality rates, 1850-1925, looked at three factors:</a:t>
            </a:r>
          </a:p>
          <a:p>
            <a:pPr indent="0">
              <a:spcBef>
                <a:spcPts val="0"/>
              </a:spcBef>
              <a:buFontTx/>
              <a:buNone/>
              <a:defRPr/>
            </a:pPr>
            <a:endParaRPr lang="en-US" sz="2400" dirty="0"/>
          </a:p>
          <a:p>
            <a:pPr marL="800100" indent="-457200">
              <a:spcBef>
                <a:spcPts val="0"/>
              </a:spcBef>
              <a:buFontTx/>
              <a:buAutoNum type="arabicPeriod"/>
              <a:defRPr/>
            </a:pPr>
            <a:r>
              <a:rPr lang="en-US" sz="2400" dirty="0"/>
              <a:t>Milk Laws:  1893, began inspections to ensure milk had enough fat; 1908, law that milk must be pasteurized or certified pathogen-free.</a:t>
            </a:r>
          </a:p>
          <a:p>
            <a:pPr marL="800100" indent="-457200">
              <a:spcBef>
                <a:spcPts val="0"/>
              </a:spcBef>
              <a:buFontTx/>
              <a:buNone/>
              <a:defRPr/>
            </a:pPr>
            <a:r>
              <a:rPr lang="en-US" sz="2400" dirty="0"/>
              <a:t>2. 	Introduction of diphtheria anti-toxin in 1895</a:t>
            </a:r>
          </a:p>
          <a:p>
            <a:pPr marL="800100" indent="-457200">
              <a:spcBef>
                <a:spcPts val="0"/>
              </a:spcBef>
              <a:buFontTx/>
              <a:buNone/>
              <a:defRPr/>
            </a:pPr>
            <a:r>
              <a:rPr lang="en-US" sz="2400" dirty="0"/>
              <a:t>3. 	Improvement in water sanitation: 1893 closure of shoreline water intakes; 1900 opening of Chicago Drainage Channel.</a:t>
            </a:r>
          </a:p>
          <a:p>
            <a:pPr lvl="1" indent="0">
              <a:spcBef>
                <a:spcPts val="0"/>
              </a:spcBef>
              <a:buFontTx/>
              <a:buNone/>
              <a:defRPr/>
            </a:pPr>
            <a:endParaRPr lang="en-US" sz="2400" dirty="0"/>
          </a:p>
          <a:p>
            <a:pPr marL="0" lvl="1" indent="0">
              <a:spcBef>
                <a:spcPts val="0"/>
              </a:spcBef>
              <a:buFontTx/>
              <a:buNone/>
              <a:defRPr/>
            </a:pPr>
            <a:r>
              <a:rPr lang="en-US" sz="2400" dirty="0"/>
              <a:t>CONCLUSION: The introduction of pure water explains 30-50% of Chicago’s mortality decline; other interventions had much smaller effects.</a:t>
            </a:r>
          </a:p>
          <a:p>
            <a:pPr lvl="1" algn="r">
              <a:buFontTx/>
              <a:buNone/>
              <a:defRPr/>
            </a:pPr>
            <a:r>
              <a:rPr lang="en-US" sz="1400" dirty="0"/>
              <a:t>Death and the City: Chicago’s Mortality Transition, 1850-1925. Working Paper 11427 www.nber.org/papers/w11427.</a:t>
            </a:r>
          </a:p>
        </p:txBody>
      </p:sp>
      <p:sp>
        <p:nvSpPr>
          <p:cNvPr id="675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E842509-E5BA-4459-B7D2-2D30C0324085}" type="slidenum">
              <a:rPr lang="en-US" altLang="en-US" sz="1400"/>
              <a:pPr eaLnBrk="1" hangingPunct="1"/>
              <a:t>63</a:t>
            </a:fld>
            <a:endParaRPr lang="en-US" altLang="en-US"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Raw Milk or Bad Water??</a:t>
            </a:r>
          </a:p>
        </p:txBody>
      </p:sp>
      <p:sp>
        <p:nvSpPr>
          <p:cNvPr id="686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D6F90B8-D864-4BFF-9D4A-6C5EC0209DFC}" type="slidenum">
              <a:rPr lang="en-US" altLang="en-US" sz="1400"/>
              <a:pPr eaLnBrk="1" hangingPunct="1"/>
              <a:t>64</a:t>
            </a:fld>
            <a:endParaRPr lang="en-US" altLang="en-US" sz="1400"/>
          </a:p>
        </p:txBody>
      </p:sp>
      <p:pic>
        <p:nvPicPr>
          <p:cNvPr id="68612" name="Content Placeholder 6" descr="real4.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990600"/>
            <a:ext cx="6477000" cy="5178425"/>
          </a:xfrm>
        </p:spPr>
      </p:pic>
      <p:sp>
        <p:nvSpPr>
          <p:cNvPr id="68613" name="Down Arrow 5"/>
          <p:cNvSpPr>
            <a:spLocks noChangeArrowheads="1"/>
          </p:cNvSpPr>
          <p:nvPr/>
        </p:nvSpPr>
        <p:spPr bwMode="auto">
          <a:xfrm>
            <a:off x="5840413" y="3863975"/>
            <a:ext cx="484187" cy="1295400"/>
          </a:xfrm>
          <a:prstGeom prst="downArrow">
            <a:avLst>
              <a:gd name="adj1" fmla="val 50000"/>
              <a:gd name="adj2" fmla="val 50040"/>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68614" name="TextBox 6"/>
          <p:cNvSpPr txBox="1">
            <a:spLocks noChangeArrowheads="1"/>
          </p:cNvSpPr>
          <p:nvPr/>
        </p:nvSpPr>
        <p:spPr bwMode="auto">
          <a:xfrm>
            <a:off x="3733800" y="6073775"/>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sz="2000"/>
              <a:t>1948: First State Mandatory Pasteurization Laws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6BE4FC06-CBB6-465D-B958-3591D4CBCC29}" type="slidenum">
              <a:rPr lang="en-US" altLang="en-US" sz="1400"/>
              <a:pPr eaLnBrk="1" hangingPunct="1"/>
              <a:t>65</a:t>
            </a:fld>
            <a:endParaRPr lang="en-US" altLang="en-US" sz="1400"/>
          </a:p>
        </p:txBody>
      </p:sp>
      <p:sp>
        <p:nvSpPr>
          <p:cNvPr id="69635" name="Rectangle 2"/>
          <p:cNvSpPr>
            <a:spLocks noGrp="1" noChangeArrowheads="1"/>
          </p:cNvSpPr>
          <p:nvPr>
            <p:ph type="title"/>
          </p:nvPr>
        </p:nvSpPr>
        <p:spPr/>
        <p:txBody>
          <a:bodyPr/>
          <a:lstStyle/>
          <a:p>
            <a:pPr eaLnBrk="1" hangingPunct="1"/>
            <a:r>
              <a:rPr lang="en-US" altLang="en-US"/>
              <a:t>Heat-Resistant Pathogens in Pasteurized Milk</a:t>
            </a:r>
          </a:p>
        </p:txBody>
      </p:sp>
      <p:sp>
        <p:nvSpPr>
          <p:cNvPr id="34820" name="Rectangle 3"/>
          <p:cNvSpPr>
            <a:spLocks noGrp="1" noChangeArrowheads="1"/>
          </p:cNvSpPr>
          <p:nvPr>
            <p:ph type="body" idx="1"/>
          </p:nvPr>
        </p:nvSpPr>
        <p:spPr/>
        <p:txBody>
          <a:bodyPr/>
          <a:lstStyle/>
          <a:p>
            <a:pPr eaLnBrk="1" hangingPunct="1">
              <a:spcBef>
                <a:spcPct val="50000"/>
              </a:spcBef>
              <a:defRPr/>
            </a:pPr>
            <a:r>
              <a:rPr lang="en-US" sz="2400" dirty="0" err="1"/>
              <a:t>Johne’s</a:t>
            </a:r>
            <a:r>
              <a:rPr lang="en-US" sz="2400" dirty="0"/>
              <a:t> bacteria (</a:t>
            </a:r>
            <a:r>
              <a:rPr lang="en-US" sz="2400" dirty="0" err="1"/>
              <a:t>paratuberculosis</a:t>
            </a:r>
            <a:r>
              <a:rPr lang="en-US" sz="2400" dirty="0"/>
              <a:t> bacteria)– suspected of causing </a:t>
            </a:r>
            <a:r>
              <a:rPr lang="en-US" sz="2400" dirty="0" err="1"/>
              <a:t>Crohn’s</a:t>
            </a:r>
            <a:r>
              <a:rPr lang="en-US" sz="2400" dirty="0"/>
              <a:t> disease, now routinely found in pasteurized milk (19% of samples tested).</a:t>
            </a:r>
            <a:r>
              <a:rPr lang="en-US" sz="2400" baseline="30000" dirty="0"/>
              <a:t>1</a:t>
            </a:r>
            <a:r>
              <a:rPr lang="en-US" sz="2400" dirty="0"/>
              <a:t> </a:t>
            </a:r>
            <a:endParaRPr lang="en-US" sz="2400" dirty="0">
              <a:solidFill>
                <a:srgbClr val="000099"/>
              </a:solidFill>
            </a:endParaRPr>
          </a:p>
          <a:p>
            <a:pPr eaLnBrk="1" hangingPunct="1">
              <a:spcBef>
                <a:spcPct val="40000"/>
              </a:spcBef>
              <a:defRPr/>
            </a:pPr>
            <a:r>
              <a:rPr lang="en-US" sz="2400" i="1" dirty="0"/>
              <a:t>B. Cereus</a:t>
            </a:r>
            <a:r>
              <a:rPr lang="en-US" sz="2400" dirty="0"/>
              <a:t> spores, Botulism spores and Protozoan parasites survive pasteurization.</a:t>
            </a:r>
            <a:r>
              <a:rPr lang="en-US" sz="2400" baseline="30000" dirty="0"/>
              <a:t>2</a:t>
            </a:r>
          </a:p>
          <a:p>
            <a:pPr eaLnBrk="1" hangingPunct="1">
              <a:spcBef>
                <a:spcPct val="40000"/>
              </a:spcBef>
              <a:defRPr/>
            </a:pPr>
            <a:r>
              <a:rPr lang="en-US" sz="2400" i="1" dirty="0" err="1"/>
              <a:t>Listeria</a:t>
            </a:r>
            <a:r>
              <a:rPr lang="en-US" sz="2400" i="1" dirty="0"/>
              <a:t> </a:t>
            </a:r>
            <a:r>
              <a:rPr lang="en-US" sz="2400" i="1" dirty="0" err="1"/>
              <a:t>monocytogenes</a:t>
            </a:r>
            <a:r>
              <a:rPr lang="en-US" sz="2400" i="1" dirty="0"/>
              <a:t> </a:t>
            </a:r>
            <a:r>
              <a:rPr lang="en-US" sz="2400" dirty="0"/>
              <a:t>and </a:t>
            </a:r>
            <a:r>
              <a:rPr lang="en-US" sz="2400" i="1" dirty="0"/>
              <a:t>E. coli O157:H7 </a:t>
            </a:r>
            <a:r>
              <a:rPr lang="en-US" sz="2400" dirty="0"/>
              <a:t>survive HTST pasteurization; various </a:t>
            </a:r>
            <a:r>
              <a:rPr lang="en-US" sz="2400" i="1" dirty="0"/>
              <a:t>Bacillus</a:t>
            </a:r>
            <a:r>
              <a:rPr lang="en-US" sz="2400" dirty="0"/>
              <a:t> and </a:t>
            </a:r>
            <a:r>
              <a:rPr lang="en-US" sz="2400" i="1" dirty="0"/>
              <a:t>Clostridium</a:t>
            </a:r>
            <a:r>
              <a:rPr lang="en-US" sz="2400" dirty="0"/>
              <a:t> species may also survive pasteurization.</a:t>
            </a:r>
            <a:r>
              <a:rPr lang="en-US" sz="2400" baseline="30000" dirty="0"/>
              <a:t>3</a:t>
            </a:r>
          </a:p>
          <a:p>
            <a:pPr eaLnBrk="1" hangingPunct="1">
              <a:spcBef>
                <a:spcPct val="40000"/>
              </a:spcBef>
              <a:defRPr/>
            </a:pPr>
            <a:r>
              <a:rPr lang="en-US" sz="2400" dirty="0"/>
              <a:t>Dormancy of heat-treated </a:t>
            </a:r>
            <a:r>
              <a:rPr lang="en-US" sz="2400" i="1" dirty="0"/>
              <a:t>E. Coli </a:t>
            </a:r>
            <a:r>
              <a:rPr lang="en-US" sz="2400" dirty="0"/>
              <a:t>can cause typical laboratory culture techniques to underestimate presence of </a:t>
            </a:r>
            <a:r>
              <a:rPr lang="en-US" sz="2400" i="1" dirty="0"/>
              <a:t>E. coli </a:t>
            </a:r>
            <a:r>
              <a:rPr lang="en-US" sz="2400" dirty="0"/>
              <a:t>in pasteurized milk 100-fold.</a:t>
            </a:r>
            <a:r>
              <a:rPr lang="en-US" sz="2400" baseline="30000" dirty="0"/>
              <a:t>4</a:t>
            </a:r>
            <a:endParaRPr lang="en-US" sz="2400" dirty="0"/>
          </a:p>
          <a:p>
            <a:pPr marL="0" algn="r" eaLnBrk="1" hangingPunct="1">
              <a:spcBef>
                <a:spcPts val="0"/>
              </a:spcBef>
              <a:buFontTx/>
              <a:buNone/>
              <a:defRPr/>
            </a:pPr>
            <a:r>
              <a:rPr lang="en-US" sz="1400" i="1" dirty="0"/>
              <a:t>1. </a:t>
            </a:r>
            <a:r>
              <a:rPr lang="en-US" sz="1400" i="1" dirty="0" err="1"/>
              <a:t>Appl</a:t>
            </a:r>
            <a:r>
              <a:rPr lang="en-US" sz="1400" i="1" dirty="0"/>
              <a:t> &amp; Environ </a:t>
            </a:r>
            <a:r>
              <a:rPr lang="en-US" sz="1400" i="1" dirty="0" err="1"/>
              <a:t>Microbiol</a:t>
            </a:r>
            <a:r>
              <a:rPr lang="en-US" sz="1400" dirty="0"/>
              <a:t> 2002 May;68(5):2428-35 </a:t>
            </a:r>
          </a:p>
          <a:p>
            <a:pPr marL="0" algn="r" eaLnBrk="1" hangingPunct="1">
              <a:spcBef>
                <a:spcPts val="0"/>
              </a:spcBef>
              <a:buFontTx/>
              <a:buNone/>
              <a:defRPr/>
            </a:pPr>
            <a:r>
              <a:rPr lang="en-US" sz="1400" dirty="0"/>
              <a:t>2. Elliott </a:t>
            </a:r>
            <a:r>
              <a:rPr lang="en-US" sz="1400" dirty="0" err="1"/>
              <a:t>Ryser</a:t>
            </a:r>
            <a:r>
              <a:rPr lang="en-US" sz="1400" dirty="0"/>
              <a:t>. Public Health Concerns. In: </a:t>
            </a:r>
            <a:r>
              <a:rPr lang="en-US" sz="1400" dirty="0" err="1"/>
              <a:t>Marth</a:t>
            </a:r>
            <a:r>
              <a:rPr lang="en-US" sz="1400" dirty="0"/>
              <a:t> E, </a:t>
            </a:r>
            <a:r>
              <a:rPr lang="en-US" sz="1400" dirty="0" err="1"/>
              <a:t>Stelle</a:t>
            </a:r>
            <a:r>
              <a:rPr lang="en-US" sz="1400" dirty="0"/>
              <a:t> J, eds. </a:t>
            </a:r>
            <a:br>
              <a:rPr lang="en-US" sz="1400" dirty="0"/>
            </a:br>
            <a:r>
              <a:rPr lang="en-US" sz="1400" i="1" dirty="0"/>
              <a:t>Applied Dairy Microbiology</a:t>
            </a:r>
            <a:r>
              <a:rPr lang="en-US" sz="1400" dirty="0"/>
              <a:t>, New York, Marcel Dekker, 2001.</a:t>
            </a:r>
          </a:p>
          <a:p>
            <a:pPr marL="0" algn="r" eaLnBrk="1" hangingPunct="1">
              <a:spcBef>
                <a:spcPts val="0"/>
              </a:spcBef>
              <a:buFontTx/>
              <a:buAutoNum type="arabicPeriod" startAt="3"/>
              <a:defRPr/>
            </a:pPr>
            <a:r>
              <a:rPr lang="en-US" sz="1400" dirty="0" err="1"/>
              <a:t>Binderova</a:t>
            </a:r>
            <a:r>
              <a:rPr lang="en-US" sz="1400" dirty="0"/>
              <a:t> and </a:t>
            </a:r>
            <a:r>
              <a:rPr lang="en-US" sz="1400" dirty="0" err="1"/>
              <a:t>Rysanek</a:t>
            </a:r>
            <a:r>
              <a:rPr lang="en-US" sz="1400" dirty="0"/>
              <a:t>. </a:t>
            </a:r>
            <a:r>
              <a:rPr lang="en-US" sz="1400" i="1" dirty="0" err="1"/>
              <a:t>Veterinarni</a:t>
            </a:r>
            <a:r>
              <a:rPr lang="en-US" sz="1400" i="1" dirty="0"/>
              <a:t> </a:t>
            </a:r>
            <a:r>
              <a:rPr lang="en-US" sz="1400" i="1" dirty="0" err="1"/>
              <a:t>Medicina</a:t>
            </a:r>
            <a:r>
              <a:rPr lang="en-US" sz="1400" dirty="0"/>
              <a:t>. 1999;44(10):301-308.</a:t>
            </a:r>
          </a:p>
          <a:p>
            <a:pPr marL="0" algn="r" eaLnBrk="1" hangingPunct="1">
              <a:spcBef>
                <a:spcPts val="0"/>
              </a:spcBef>
              <a:buFontTx/>
              <a:buAutoNum type="arabicPeriod" startAt="3"/>
              <a:defRPr/>
            </a:pPr>
            <a:r>
              <a:rPr lang="en-US" sz="1400" dirty="0" err="1"/>
              <a:t>Gunasekera</a:t>
            </a:r>
            <a:r>
              <a:rPr lang="en-US" sz="1400" dirty="0"/>
              <a:t> and others. </a:t>
            </a:r>
            <a:r>
              <a:rPr lang="en-US" sz="1400" i="1" dirty="0" err="1"/>
              <a:t>Appl</a:t>
            </a:r>
            <a:r>
              <a:rPr lang="en-US" sz="1400" i="1" dirty="0"/>
              <a:t> Environ </a:t>
            </a:r>
            <a:r>
              <a:rPr lang="en-US" sz="1400" i="1" dirty="0" err="1"/>
              <a:t>Microbiol</a:t>
            </a:r>
            <a:r>
              <a:rPr lang="en-US" sz="1400" dirty="0"/>
              <a:t>. 2002;68(4):1988-1993 (and references therein).</a:t>
            </a:r>
          </a:p>
          <a:p>
            <a:pPr eaLnBrk="1" hangingPunct="1">
              <a:spcBef>
                <a:spcPts val="0"/>
              </a:spcBef>
              <a:buFontTx/>
              <a:buNone/>
              <a:defRPr/>
            </a:pPr>
            <a:endParaRPr lang="en-US" sz="1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5D717D1-D58D-4A01-BB70-D1E98656EA29}" type="slidenum">
              <a:rPr lang="en-US" altLang="en-US" sz="1400"/>
              <a:pPr eaLnBrk="1" hangingPunct="1"/>
              <a:t>66</a:t>
            </a:fld>
            <a:endParaRPr lang="en-US" altLang="en-US" sz="1400"/>
          </a:p>
        </p:txBody>
      </p:sp>
      <p:sp>
        <p:nvSpPr>
          <p:cNvPr id="70659" name="Rectangle 2"/>
          <p:cNvSpPr>
            <a:spLocks noGrp="1" noChangeArrowheads="1"/>
          </p:cNvSpPr>
          <p:nvPr>
            <p:ph type="title"/>
          </p:nvPr>
        </p:nvSpPr>
        <p:spPr/>
        <p:txBody>
          <a:bodyPr/>
          <a:lstStyle/>
          <a:p>
            <a:pPr eaLnBrk="1" hangingPunct="1"/>
            <a:r>
              <a:rPr lang="en-US" altLang="en-US"/>
              <a:t>Modern Milk Production</a:t>
            </a:r>
          </a:p>
        </p:txBody>
      </p:sp>
      <p:sp>
        <p:nvSpPr>
          <p:cNvPr id="70660" name="Rectangle 3"/>
          <p:cNvSpPr>
            <a:spLocks noGrp="1" noChangeArrowheads="1"/>
          </p:cNvSpPr>
          <p:nvPr>
            <p:ph type="body" idx="1"/>
          </p:nvPr>
        </p:nvSpPr>
        <p:spPr/>
        <p:txBody>
          <a:bodyPr/>
          <a:lstStyle/>
          <a:p>
            <a:pPr marL="3949700" indent="0" eaLnBrk="1" hangingPunct="1">
              <a:lnSpc>
                <a:spcPct val="90000"/>
              </a:lnSpc>
              <a:spcBef>
                <a:spcPct val="0"/>
              </a:spcBef>
              <a:buFontTx/>
              <a:buNone/>
            </a:pPr>
            <a:endParaRPr lang="en-US" altLang="en-US" sz="1200">
              <a:solidFill>
                <a:schemeClr val="tx2"/>
              </a:solidFill>
            </a:endParaRPr>
          </a:p>
          <a:p>
            <a:pPr marL="3949700" indent="0" eaLnBrk="1" hangingPunct="1">
              <a:lnSpc>
                <a:spcPct val="90000"/>
              </a:lnSpc>
              <a:spcBef>
                <a:spcPct val="0"/>
              </a:spcBef>
              <a:buFontTx/>
              <a:buNone/>
            </a:pPr>
            <a:r>
              <a:rPr lang="en-US" altLang="en-US" sz="2400">
                <a:solidFill>
                  <a:schemeClr val="tx2"/>
                </a:solidFill>
              </a:rPr>
              <a:t>Highly industrialized, with many possibilities for contamination in the feedlots, and during and after processing.</a:t>
            </a:r>
          </a:p>
          <a:p>
            <a:pPr marL="6400800" lvl="1" indent="0" eaLnBrk="1" hangingPunct="1">
              <a:lnSpc>
                <a:spcPct val="90000"/>
              </a:lnSpc>
              <a:spcBef>
                <a:spcPct val="0"/>
              </a:spcBef>
              <a:buFontTx/>
              <a:buNone/>
            </a:pPr>
            <a:endParaRPr lang="en-US" altLang="en-US" sz="2400">
              <a:solidFill>
                <a:srgbClr val="000000"/>
              </a:solidFill>
              <a:cs typeface="Times New Roman" panose="02020603050405020304" pitchFamily="18" charset="0"/>
            </a:endParaRPr>
          </a:p>
          <a:p>
            <a:pPr marL="6400800" lvl="1" indent="0" eaLnBrk="1" hangingPunct="1">
              <a:lnSpc>
                <a:spcPct val="90000"/>
              </a:lnSpc>
              <a:spcBef>
                <a:spcPct val="0"/>
              </a:spcBef>
              <a:buFontTx/>
              <a:buNone/>
            </a:pPr>
            <a:r>
              <a:rPr lang="en-US" altLang="en-US" sz="2400">
                <a:solidFill>
                  <a:srgbClr val="000000"/>
                </a:solidFill>
                <a:cs typeface="Times New Roman" panose="02020603050405020304" pitchFamily="18" charset="0"/>
              </a:rPr>
              <a:t>Harsh solvents </a:t>
            </a:r>
            <a:br>
              <a:rPr lang="en-US" altLang="en-US" sz="2400">
                <a:solidFill>
                  <a:srgbClr val="000000"/>
                </a:solidFill>
                <a:cs typeface="Times New Roman" panose="02020603050405020304" pitchFamily="18" charset="0"/>
              </a:rPr>
            </a:br>
            <a:r>
              <a:rPr lang="en-US" altLang="en-US" sz="2400">
                <a:solidFill>
                  <a:srgbClr val="000000"/>
                </a:solidFill>
                <a:cs typeface="Times New Roman" panose="02020603050405020304" pitchFamily="18" charset="0"/>
              </a:rPr>
              <a:t>must be used </a:t>
            </a:r>
            <a:br>
              <a:rPr lang="en-US" altLang="en-US" sz="2400">
                <a:solidFill>
                  <a:srgbClr val="000000"/>
                </a:solidFill>
                <a:cs typeface="Times New Roman" panose="02020603050405020304" pitchFamily="18" charset="0"/>
              </a:rPr>
            </a:br>
            <a:r>
              <a:rPr lang="en-US" altLang="en-US" sz="2400">
                <a:solidFill>
                  <a:srgbClr val="000000"/>
                </a:solidFill>
                <a:cs typeface="Times New Roman" panose="02020603050405020304" pitchFamily="18" charset="0"/>
              </a:rPr>
              <a:t>to clean miles </a:t>
            </a:r>
            <a:br>
              <a:rPr lang="en-US" altLang="en-US" sz="2400">
                <a:solidFill>
                  <a:srgbClr val="000000"/>
                </a:solidFill>
                <a:cs typeface="Times New Roman" panose="02020603050405020304" pitchFamily="18" charset="0"/>
              </a:rPr>
            </a:br>
            <a:r>
              <a:rPr lang="en-US" altLang="en-US" sz="2400">
                <a:solidFill>
                  <a:srgbClr val="000000"/>
                </a:solidFill>
                <a:cs typeface="Times New Roman" panose="02020603050405020304" pitchFamily="18" charset="0"/>
              </a:rPr>
              <a:t>of pipes in the processing plant; impossible to prevent residues from contaminating</a:t>
            </a:r>
            <a:br>
              <a:rPr lang="en-US" altLang="en-US" sz="2400">
                <a:solidFill>
                  <a:srgbClr val="000000"/>
                </a:solidFill>
                <a:cs typeface="Times New Roman" panose="02020603050405020304" pitchFamily="18" charset="0"/>
              </a:rPr>
            </a:br>
            <a:r>
              <a:rPr lang="en-US" altLang="en-US" sz="2400">
                <a:solidFill>
                  <a:srgbClr val="000000"/>
                </a:solidFill>
                <a:cs typeface="Times New Roman" panose="02020603050405020304" pitchFamily="18" charset="0"/>
              </a:rPr>
              <a:t>the milk.</a:t>
            </a:r>
            <a:r>
              <a:rPr lang="en-US" altLang="en-US" sz="2000">
                <a:solidFill>
                  <a:srgbClr val="000000"/>
                </a:solidFill>
              </a:rPr>
              <a:t> </a:t>
            </a:r>
          </a:p>
          <a:p>
            <a:pPr marL="3949700" indent="0" eaLnBrk="1" hangingPunct="1">
              <a:lnSpc>
                <a:spcPct val="90000"/>
              </a:lnSpc>
              <a:spcBef>
                <a:spcPct val="50000"/>
              </a:spcBef>
              <a:buFontTx/>
              <a:buNone/>
            </a:pPr>
            <a:endParaRPr lang="en-US" altLang="en-US" sz="2000">
              <a:solidFill>
                <a:schemeClr val="tx2"/>
              </a:solidFill>
            </a:endParaRPr>
          </a:p>
          <a:p>
            <a:pPr marL="3949700" indent="0" eaLnBrk="1" hangingPunct="1">
              <a:lnSpc>
                <a:spcPct val="90000"/>
              </a:lnSpc>
              <a:buFontTx/>
              <a:buNone/>
            </a:pPr>
            <a:endParaRPr lang="en-US" altLang="en-US" sz="2800"/>
          </a:p>
        </p:txBody>
      </p:sp>
      <p:pic>
        <p:nvPicPr>
          <p:cNvPr id="70661" name="Picture 4" descr="safety_tankertr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3656013" cy="2381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5" descr="safety_fa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3656013" cy="2336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3" name="Picture 6" descr="safety_insidefact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1450" y="3124200"/>
            <a:ext cx="2495550" cy="2790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B7BBE45-5C4D-4678-AF72-826704506619}" type="slidenum">
              <a:rPr lang="en-US" altLang="en-US" sz="1400"/>
              <a:pPr eaLnBrk="1" hangingPunct="1"/>
              <a:t>67</a:t>
            </a:fld>
            <a:endParaRPr lang="en-US" altLang="en-US" sz="1400"/>
          </a:p>
        </p:txBody>
      </p:sp>
      <p:sp>
        <p:nvSpPr>
          <p:cNvPr id="71683" name="Rectangle 2"/>
          <p:cNvSpPr>
            <a:spLocks noGrp="1" noChangeArrowheads="1"/>
          </p:cNvSpPr>
          <p:nvPr>
            <p:ph type="title"/>
          </p:nvPr>
        </p:nvSpPr>
        <p:spPr/>
        <p:txBody>
          <a:bodyPr/>
          <a:lstStyle/>
          <a:p>
            <a:pPr eaLnBrk="1" hangingPunct="1"/>
            <a:r>
              <a:rPr lang="en-US" altLang="en-US"/>
              <a:t>Feedlot vs. Pastured Cattle</a:t>
            </a:r>
          </a:p>
        </p:txBody>
      </p:sp>
      <p:sp>
        <p:nvSpPr>
          <p:cNvPr id="36868" name="Rectangle 3"/>
          <p:cNvSpPr>
            <a:spLocks noGrp="1" noChangeArrowheads="1"/>
          </p:cNvSpPr>
          <p:nvPr>
            <p:ph type="body" idx="1"/>
          </p:nvPr>
        </p:nvSpPr>
        <p:spPr>
          <a:xfrm>
            <a:off x="155575" y="1219200"/>
            <a:ext cx="8912225" cy="5178425"/>
          </a:xfrm>
        </p:spPr>
        <p:txBody>
          <a:bodyPr/>
          <a:lstStyle/>
          <a:p>
            <a:pPr indent="0" eaLnBrk="1" hangingPunct="1">
              <a:lnSpc>
                <a:spcPct val="90000"/>
              </a:lnSpc>
              <a:spcBef>
                <a:spcPct val="0"/>
              </a:spcBef>
              <a:spcAft>
                <a:spcPct val="40000"/>
              </a:spcAft>
              <a:buFontTx/>
              <a:buNone/>
              <a:defRPr/>
            </a:pPr>
            <a:r>
              <a:rPr lang="en-US" dirty="0">
                <a:solidFill>
                  <a:srgbClr val="000000"/>
                </a:solidFill>
                <a:latin typeface="Verdana" pitchFamily="34" charset="0"/>
              </a:rPr>
              <a:t>Studies show that factory-farmed cattle have 300 times more pathogenic bacteria in their digestive tracts than cattle that are allowed to openly graze in pastures.</a:t>
            </a:r>
          </a:p>
          <a:p>
            <a:pPr algn="r" eaLnBrk="1" hangingPunct="1">
              <a:buFontTx/>
              <a:buNone/>
              <a:defRPr/>
            </a:pPr>
            <a:r>
              <a:rPr lang="en-US" sz="1800" dirty="0">
                <a:latin typeface="Verdana" pitchFamily="34" charset="0"/>
              </a:rPr>
              <a:t>Peck, John E. “Spinach Crisis Reflects Need For Smaller Farms,” </a:t>
            </a:r>
            <a:br>
              <a:rPr lang="en-US" sz="1800" dirty="0">
                <a:latin typeface="Verdana" pitchFamily="34" charset="0"/>
              </a:rPr>
            </a:br>
            <a:r>
              <a:rPr lang="en-US" sz="1800" i="1" dirty="0">
                <a:latin typeface="Verdana" pitchFamily="34" charset="0"/>
              </a:rPr>
              <a:t>The Capital Times</a:t>
            </a:r>
            <a:r>
              <a:rPr lang="en-US" sz="1800" dirty="0">
                <a:latin typeface="Verdana" pitchFamily="34" charset="0"/>
              </a:rPr>
              <a:t>, A8, October 2, 2006</a:t>
            </a:r>
          </a:p>
          <a:p>
            <a:pPr eaLnBrk="1" hangingPunct="1">
              <a:defRPr/>
            </a:pPr>
            <a:endParaRPr lang="en-US"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B665CA1-700F-4CF1-BCF8-6EDEA9FB831C}" type="slidenum">
              <a:rPr lang="en-US" altLang="en-US" sz="1400"/>
              <a:pPr eaLnBrk="1" hangingPunct="1"/>
              <a:t>68</a:t>
            </a:fld>
            <a:endParaRPr lang="en-US" altLang="en-US" sz="1400"/>
          </a:p>
        </p:txBody>
      </p:sp>
      <p:sp>
        <p:nvSpPr>
          <p:cNvPr id="72707" name="Rectangle 2"/>
          <p:cNvSpPr>
            <a:spLocks noGrp="1" noChangeArrowheads="1"/>
          </p:cNvSpPr>
          <p:nvPr>
            <p:ph type="title"/>
          </p:nvPr>
        </p:nvSpPr>
        <p:spPr/>
        <p:txBody>
          <a:bodyPr/>
          <a:lstStyle/>
          <a:p>
            <a:pPr eaLnBrk="1" hangingPunct="1"/>
            <a:r>
              <a:rPr lang="en-US" altLang="en-US"/>
              <a:t>Summary of Raw Milk Safety</a:t>
            </a:r>
          </a:p>
        </p:txBody>
      </p:sp>
      <p:sp>
        <p:nvSpPr>
          <p:cNvPr id="72708" name="Rectangle 3"/>
          <p:cNvSpPr>
            <a:spLocks noGrp="1" noChangeArrowheads="1"/>
          </p:cNvSpPr>
          <p:nvPr>
            <p:ph type="body" idx="1"/>
          </p:nvPr>
        </p:nvSpPr>
        <p:spPr/>
        <p:txBody>
          <a:bodyPr/>
          <a:lstStyle/>
          <a:p>
            <a:pPr eaLnBrk="1" hangingPunct="1">
              <a:lnSpc>
                <a:spcPct val="90000"/>
              </a:lnSpc>
              <a:spcBef>
                <a:spcPct val="50000"/>
              </a:spcBef>
            </a:pPr>
            <a:r>
              <a:rPr lang="en-US" altLang="en-US" sz="2800"/>
              <a:t>SAFEST FOOD: Raw milk is safer than any other food. It is, after all, the only food suitable for the newborn, and the newborn has no immunity yet.</a:t>
            </a:r>
          </a:p>
          <a:p>
            <a:pPr eaLnBrk="1" hangingPunct="1">
              <a:lnSpc>
                <a:spcPct val="90000"/>
              </a:lnSpc>
              <a:spcBef>
                <a:spcPct val="50000"/>
              </a:spcBef>
            </a:pPr>
            <a:r>
              <a:rPr lang="en-US" altLang="en-US" sz="2800"/>
              <a:t>BUILT-IN SAFETY MECHANISMS: Raw milk is the ONLY food that has build in safety mechanisms. </a:t>
            </a:r>
          </a:p>
          <a:p>
            <a:pPr eaLnBrk="1" hangingPunct="1">
              <a:lnSpc>
                <a:spcPct val="90000"/>
              </a:lnSpc>
              <a:spcBef>
                <a:spcPct val="50000"/>
              </a:spcBef>
            </a:pPr>
            <a:r>
              <a:rPr lang="en-US" altLang="en-US" sz="2800"/>
              <a:t>40-YEAR-OLD SCIENCE: Claims that raw milk is unsafe are based on 40-year-old science.</a:t>
            </a:r>
          </a:p>
          <a:p>
            <a:pPr eaLnBrk="1" hangingPunct="1">
              <a:lnSpc>
                <a:spcPct val="90000"/>
              </a:lnSpc>
              <a:spcBef>
                <a:spcPct val="50000"/>
              </a:spcBef>
            </a:pPr>
            <a:r>
              <a:rPr lang="en-US" altLang="en-US" sz="2800"/>
              <a:t>COURT OF LAW: Claims that raw milk is unsafe would not hold up in a court of law.</a:t>
            </a:r>
          </a:p>
          <a:p>
            <a:pPr eaLnBrk="1" hangingPunct="1">
              <a:lnSpc>
                <a:spcPct val="90000"/>
              </a:lnSpc>
              <a:spcBef>
                <a:spcPct val="50000"/>
              </a:spcBef>
            </a:pPr>
            <a:r>
              <a:rPr lang="en-US" altLang="en-US" sz="2800"/>
              <a:t>RUSSIAN ROULETTE? Drinking raw milk from grass-fed animals is like playing Russian roulette--with no bullets in the chamber.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a:t>Ensuring Raw Milk Safety</a:t>
            </a:r>
          </a:p>
        </p:txBody>
      </p:sp>
      <p:sp>
        <p:nvSpPr>
          <p:cNvPr id="73731" name="Content Placeholder 2"/>
          <p:cNvSpPr>
            <a:spLocks noGrp="1"/>
          </p:cNvSpPr>
          <p:nvPr>
            <p:ph idx="1"/>
          </p:nvPr>
        </p:nvSpPr>
        <p:spPr/>
        <p:txBody>
          <a:bodyPr/>
          <a:lstStyle/>
          <a:p>
            <a:r>
              <a:rPr lang="en-US" altLang="en-US"/>
              <a:t>From pasture-fed cows</a:t>
            </a:r>
          </a:p>
          <a:p>
            <a:r>
              <a:rPr lang="en-US" altLang="en-US"/>
              <a:t>Full fat</a:t>
            </a:r>
          </a:p>
          <a:p>
            <a:r>
              <a:rPr lang="en-US" altLang="en-US"/>
              <a:t>Cows free of TB and undulant fever</a:t>
            </a:r>
          </a:p>
          <a:p>
            <a:r>
              <a:rPr lang="en-US" altLang="en-US"/>
              <a:t>Milk produced under sanitary conditions</a:t>
            </a:r>
          </a:p>
          <a:p>
            <a:r>
              <a:rPr lang="en-US" altLang="en-US"/>
              <a:t>Milk immediately placed in cold storage</a:t>
            </a:r>
          </a:p>
          <a:p>
            <a:r>
              <a:rPr lang="en-US" altLang="en-US"/>
              <a:t>Regular testing program for somatic cell count and pathogens</a:t>
            </a:r>
          </a:p>
          <a:p>
            <a:r>
              <a:rPr lang="en-US" altLang="en-US"/>
              <a:t>Regular testing of water on the farm.</a:t>
            </a:r>
          </a:p>
          <a:p>
            <a:endParaRPr lang="en-US" altLang="en-US"/>
          </a:p>
        </p:txBody>
      </p:sp>
      <p:sp>
        <p:nvSpPr>
          <p:cNvPr id="737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3300655-2FEA-4ACB-8EBA-F41A7769A7FC}" type="slidenum">
              <a:rPr lang="en-US" altLang="en-US" sz="1400"/>
              <a:pPr eaLnBrk="1" hangingPunct="1"/>
              <a:t>69</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614B2D9-0C6D-4FE0-8DCD-042C571946AF}" type="slidenum">
              <a:rPr lang="en-US" altLang="en-US" sz="1400"/>
              <a:pPr eaLnBrk="1" hangingPunct="1"/>
              <a:t>7</a:t>
            </a:fld>
            <a:endParaRPr lang="en-US" altLang="en-US" sz="1400"/>
          </a:p>
        </p:txBody>
      </p:sp>
      <p:sp>
        <p:nvSpPr>
          <p:cNvPr id="10243" name="Rectangle 2"/>
          <p:cNvSpPr>
            <a:spLocks noGrp="1" noChangeArrowheads="1"/>
          </p:cNvSpPr>
          <p:nvPr>
            <p:ph type="title"/>
          </p:nvPr>
        </p:nvSpPr>
        <p:spPr/>
        <p:txBody>
          <a:bodyPr/>
          <a:lstStyle/>
          <a:p>
            <a:pPr eaLnBrk="1" hangingPunct="1"/>
            <a:r>
              <a:rPr lang="en-US" altLang="en-US" sz="2400"/>
              <a:t>Built-In Protective Systems in Raw Milk:</a:t>
            </a:r>
            <a:r>
              <a:rPr lang="en-US" altLang="en-US"/>
              <a:t> </a:t>
            </a:r>
            <a:br>
              <a:rPr lang="en-US" altLang="en-US"/>
            </a:br>
            <a:r>
              <a:rPr lang="en-US" altLang="en-US" sz="2000"/>
              <a:t>Other Bioactive Components I – Components of Blood</a:t>
            </a:r>
          </a:p>
        </p:txBody>
      </p:sp>
      <p:sp>
        <p:nvSpPr>
          <p:cNvPr id="10244" name="Rectangle 3"/>
          <p:cNvSpPr>
            <a:spLocks noGrp="1" noChangeArrowheads="1"/>
          </p:cNvSpPr>
          <p:nvPr>
            <p:ph type="body" idx="1"/>
          </p:nvPr>
        </p:nvSpPr>
        <p:spPr>
          <a:xfrm>
            <a:off x="231775" y="914400"/>
            <a:ext cx="8912225" cy="5257800"/>
          </a:xfrm>
        </p:spPr>
        <p:txBody>
          <a:bodyPr/>
          <a:lstStyle/>
          <a:p>
            <a:pPr eaLnBrk="1" hangingPunct="1">
              <a:lnSpc>
                <a:spcPct val="90000"/>
              </a:lnSpc>
              <a:spcBef>
                <a:spcPct val="0"/>
              </a:spcBef>
              <a:spcAft>
                <a:spcPct val="40000"/>
              </a:spcAft>
            </a:pPr>
            <a:r>
              <a:rPr lang="en-US" altLang="en-US" sz="2000" b="1"/>
              <a:t>Leukocytes</a:t>
            </a:r>
            <a:r>
              <a:rPr lang="en-US" altLang="en-US" sz="2000">
                <a:cs typeface="Arial" panose="020B0604020202020204" pitchFamily="34" charset="0"/>
              </a:rPr>
              <a:t>—E</a:t>
            </a:r>
            <a:r>
              <a:rPr lang="en-US" altLang="en-US" sz="2000"/>
              <a:t>at all foreign bacteria, yeast and molds (phagocytosis). Destroyed at 56C and by pumping milk. Produce H</a:t>
            </a:r>
            <a:r>
              <a:rPr lang="en-US" altLang="en-US" sz="2000" baseline="-25000"/>
              <a:t>2</a:t>
            </a:r>
            <a:r>
              <a:rPr lang="en-US" altLang="en-US" sz="2000"/>
              <a:t>O</a:t>
            </a:r>
            <a:r>
              <a:rPr lang="en-US" altLang="en-US" sz="2000" baseline="-25000"/>
              <a:t>2</a:t>
            </a:r>
            <a:r>
              <a:rPr lang="en-US" altLang="en-US" sz="2000"/>
              <a:t> to activate the lacto-peroxidase system. Produce anaerobic CO</a:t>
            </a:r>
            <a:r>
              <a:rPr lang="en-US" altLang="en-US" sz="2000" baseline="-25000"/>
              <a:t>2</a:t>
            </a:r>
            <a:r>
              <a:rPr lang="en-US" altLang="en-US" sz="2000"/>
              <a:t> that blocks all aerobic microbes. Basis of immunity.</a:t>
            </a:r>
          </a:p>
          <a:p>
            <a:pPr eaLnBrk="1" hangingPunct="1">
              <a:lnSpc>
                <a:spcPct val="90000"/>
              </a:lnSpc>
              <a:spcBef>
                <a:spcPct val="0"/>
              </a:spcBef>
              <a:spcAft>
                <a:spcPct val="40000"/>
              </a:spcAft>
            </a:pPr>
            <a:r>
              <a:rPr lang="en-US" altLang="en-US" sz="2000" b="1"/>
              <a:t>B-lymphocytes</a:t>
            </a:r>
            <a:r>
              <a:rPr lang="en-US" altLang="en-US" sz="2000"/>
              <a:t> – Kill foreign bacteria; call in other parts of the immune system</a:t>
            </a:r>
            <a:r>
              <a:rPr lang="en-US" altLang="en-US" sz="2000" baseline="30000"/>
              <a:t>1,2</a:t>
            </a:r>
          </a:p>
          <a:p>
            <a:pPr eaLnBrk="1" hangingPunct="1">
              <a:lnSpc>
                <a:spcPct val="90000"/>
              </a:lnSpc>
              <a:spcBef>
                <a:spcPct val="50000"/>
              </a:spcBef>
            </a:pPr>
            <a:r>
              <a:rPr lang="en-US" altLang="en-US" sz="2000" b="1"/>
              <a:t>Macrophages</a:t>
            </a:r>
            <a:r>
              <a:rPr lang="en-US" altLang="en-US" sz="2000"/>
              <a:t> – Engulf foreign proteins and bacteria</a:t>
            </a:r>
            <a:r>
              <a:rPr lang="en-US" altLang="en-US" sz="2000" baseline="30000"/>
              <a:t>2</a:t>
            </a:r>
          </a:p>
          <a:p>
            <a:pPr eaLnBrk="1" hangingPunct="1">
              <a:lnSpc>
                <a:spcPct val="90000"/>
              </a:lnSpc>
              <a:spcBef>
                <a:spcPct val="50000"/>
              </a:spcBef>
            </a:pPr>
            <a:r>
              <a:rPr lang="en-US" altLang="en-US" sz="2000" b="1"/>
              <a:t>Neutrophils</a:t>
            </a:r>
            <a:r>
              <a:rPr lang="en-US" altLang="en-US" sz="2000"/>
              <a:t> – Kill infected cells; mobilize other parts of the immune system</a:t>
            </a:r>
            <a:r>
              <a:rPr lang="en-US" altLang="en-US" sz="2000" baseline="30000"/>
              <a:t>1</a:t>
            </a:r>
            <a:endParaRPr lang="en-US" altLang="en-US" sz="2000"/>
          </a:p>
          <a:p>
            <a:pPr eaLnBrk="1" hangingPunct="1">
              <a:lnSpc>
                <a:spcPct val="90000"/>
              </a:lnSpc>
              <a:spcBef>
                <a:spcPct val="50000"/>
              </a:spcBef>
            </a:pPr>
            <a:r>
              <a:rPr lang="en-US" altLang="en-US" sz="2000" b="1"/>
              <a:t>T-lymphocytes</a:t>
            </a:r>
            <a:r>
              <a:rPr lang="en-US" altLang="en-US" sz="2000"/>
              <a:t> – Multiply if bad bacteria are present; produce immune-strengthening compounds</a:t>
            </a:r>
            <a:r>
              <a:rPr lang="en-US" altLang="en-US" sz="2000" baseline="30000"/>
              <a:t>1</a:t>
            </a:r>
            <a:endParaRPr lang="en-US" altLang="en-US" sz="2000"/>
          </a:p>
          <a:p>
            <a:pPr eaLnBrk="1" hangingPunct="1">
              <a:lnSpc>
                <a:spcPct val="90000"/>
              </a:lnSpc>
              <a:spcBef>
                <a:spcPct val="50000"/>
              </a:spcBef>
            </a:pPr>
            <a:r>
              <a:rPr lang="en-US" altLang="en-US" sz="2000" b="1"/>
              <a:t>Immunoglobulins (IgM, IgA, IgG1, IgG2)</a:t>
            </a:r>
            <a:r>
              <a:rPr lang="en-US" altLang="en-US" sz="2000"/>
              <a:t>--Transfer of immunity from cow to calf/person in milk and especially colostrum; provides “passive immunization”</a:t>
            </a:r>
            <a:r>
              <a:rPr lang="en-US" altLang="en-US" sz="2000" baseline="30000"/>
              <a:t>2</a:t>
            </a:r>
            <a:r>
              <a:rPr lang="en-US" altLang="en-US" sz="2000"/>
              <a:t> </a:t>
            </a:r>
            <a:endParaRPr lang="en-US" altLang="en-US" sz="2000" baseline="30000"/>
          </a:p>
          <a:p>
            <a:pPr eaLnBrk="1" hangingPunct="1">
              <a:lnSpc>
                <a:spcPct val="90000"/>
              </a:lnSpc>
              <a:spcBef>
                <a:spcPct val="50000"/>
              </a:spcBef>
            </a:pPr>
            <a:r>
              <a:rPr lang="en-US" altLang="en-US" sz="2000" b="1"/>
              <a:t>Antibodies</a:t>
            </a:r>
            <a:r>
              <a:rPr lang="en-US" altLang="en-US" sz="2000">
                <a:cs typeface="Arial" panose="020B0604020202020204" pitchFamily="34" charset="0"/>
              </a:rPr>
              <a:t>—</a:t>
            </a:r>
            <a:r>
              <a:rPr lang="en-US" altLang="en-US" sz="2000"/>
              <a:t>Bind to foreign microbes and prevent them from migrating outside the gut; initiate immune response.</a:t>
            </a:r>
          </a:p>
          <a:p>
            <a:pPr algn="r" eaLnBrk="1" hangingPunct="1">
              <a:lnSpc>
                <a:spcPct val="90000"/>
              </a:lnSpc>
              <a:spcBef>
                <a:spcPct val="50000"/>
              </a:spcBef>
              <a:buFontTx/>
              <a:buAutoNum type="arabicPeriod"/>
            </a:pPr>
            <a:r>
              <a:rPr lang="en-US" altLang="en-US" sz="1200" i="1"/>
              <a:t>Scientific American</a:t>
            </a:r>
            <a:r>
              <a:rPr lang="en-US" altLang="en-US" sz="1200"/>
              <a:t>, December 1995.</a:t>
            </a:r>
          </a:p>
          <a:p>
            <a:pPr algn="r" eaLnBrk="1" hangingPunct="1">
              <a:lnSpc>
                <a:spcPct val="90000"/>
              </a:lnSpc>
              <a:spcBef>
                <a:spcPct val="0"/>
              </a:spcBef>
              <a:buFontTx/>
              <a:buNone/>
            </a:pPr>
            <a:r>
              <a:rPr lang="en-US" altLang="en-US" sz="1200"/>
              <a:t>2. </a:t>
            </a:r>
            <a:r>
              <a:rPr lang="en-US" altLang="en-US" sz="1200" i="1"/>
              <a:t>British J of Nutrition, </a:t>
            </a:r>
            <a:r>
              <a:rPr lang="en-US" altLang="en-US" sz="1200"/>
              <a:t>2000:84(Suppl. 1):S3-S10, S75-S80, S81-S89, S135-136.</a:t>
            </a:r>
          </a:p>
          <a:p>
            <a:pPr eaLnBrk="1" hangingPunct="1">
              <a:lnSpc>
                <a:spcPct val="90000"/>
              </a:lnSpc>
              <a:spcBef>
                <a:spcPct val="50000"/>
              </a:spcBef>
            </a:pPr>
            <a:endParaRPr lang="en-US" altLang="en-US" sz="1200"/>
          </a:p>
          <a:p>
            <a:pPr eaLnBrk="1" hangingPunct="1">
              <a:lnSpc>
                <a:spcPct val="90000"/>
              </a:lnSpc>
              <a:spcBef>
                <a:spcPct val="50000"/>
              </a:spcBef>
            </a:pPr>
            <a:endParaRPr lang="en-US" altLang="en-US" sz="2200" baseline="30000"/>
          </a:p>
          <a:p>
            <a:pPr eaLnBrk="1" hangingPunct="1">
              <a:lnSpc>
                <a:spcPct val="90000"/>
              </a:lnSpc>
              <a:spcBef>
                <a:spcPct val="0"/>
              </a:spcBef>
              <a:spcAft>
                <a:spcPct val="40000"/>
              </a:spcAft>
            </a:pPr>
            <a:endParaRPr lang="en-US" altLang="en-US" sz="2400"/>
          </a:p>
          <a:p>
            <a:pPr algn="r" eaLnBrk="1" hangingPunct="1">
              <a:spcBef>
                <a:spcPct val="0"/>
              </a:spcBef>
              <a:spcAft>
                <a:spcPct val="50000"/>
              </a:spcAft>
              <a:buFontTx/>
              <a:buNone/>
            </a:pPr>
            <a:endParaRPr lang="en-US" altLang="en-US" sz="1600" i="1">
              <a:solidFill>
                <a:srgbClr val="FF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a:t>Protective Components in Milk Fat</a:t>
            </a:r>
          </a:p>
        </p:txBody>
      </p:sp>
      <p:sp>
        <p:nvSpPr>
          <p:cNvPr id="74755" name="Content Placeholder 2"/>
          <p:cNvSpPr>
            <a:spLocks noGrp="1"/>
          </p:cNvSpPr>
          <p:nvPr>
            <p:ph idx="1"/>
          </p:nvPr>
        </p:nvSpPr>
        <p:spPr/>
        <p:txBody>
          <a:bodyPr/>
          <a:lstStyle/>
          <a:p>
            <a:r>
              <a:rPr lang="en-US" altLang="en-US" sz="2400"/>
              <a:t>Short and Medium Chain Fatty Acids: Disrupt cell walls of bad bacteria.</a:t>
            </a:r>
          </a:p>
          <a:p>
            <a:r>
              <a:rPr lang="en-US" altLang="en-US" sz="2400"/>
              <a:t>Spingolipids: Bind to intestinal cells, prevent absorption of pathogens and toxins.</a:t>
            </a:r>
          </a:p>
          <a:p>
            <a:r>
              <a:rPr lang="en-US" altLang="en-US" sz="2400"/>
              <a:t>Arachidonic acid: Helps build gut wall, skin and brain</a:t>
            </a:r>
          </a:p>
          <a:p>
            <a:r>
              <a:rPr lang="en-US" altLang="en-US" sz="2400"/>
              <a:t>Fat-soluble vitamins A and D strengthen the immune system.</a:t>
            </a:r>
          </a:p>
          <a:p>
            <a:r>
              <a:rPr lang="en-US" altLang="en-US" sz="2400"/>
              <a:t>Pasteurized reduced-fat milk 3-5 times more likely to cause diarrhea in children and the elderly than pasteurized whole milk (</a:t>
            </a:r>
            <a:r>
              <a:rPr lang="nl-NL" altLang="en-US" sz="2400"/>
              <a:t>Koopman, J S, et al, </a:t>
            </a:r>
            <a:r>
              <a:rPr lang="nl-NL" altLang="en-US" sz="2400" i="1"/>
              <a:t>AJPH</a:t>
            </a:r>
            <a:r>
              <a:rPr lang="nl-NL" altLang="en-US" sz="2400"/>
              <a:t>, 1984, 74:12:1371-1373 )</a:t>
            </a:r>
            <a:r>
              <a:rPr lang="en-US" altLang="en-US" sz="2400"/>
              <a:t>.</a:t>
            </a:r>
          </a:p>
          <a:p>
            <a:r>
              <a:rPr lang="en-US" altLang="en-US" sz="2400"/>
              <a:t>People on lowfat diets tend to have weakened immune systems.</a:t>
            </a:r>
          </a:p>
          <a:p>
            <a:r>
              <a:rPr lang="en-US" altLang="en-US" sz="2400"/>
              <a:t>Drink only raw WHOLE milk!!</a:t>
            </a:r>
          </a:p>
        </p:txBody>
      </p:sp>
      <p:sp>
        <p:nvSpPr>
          <p:cNvPr id="747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95D06EB-D623-4784-97FB-AA51B002CE29}" type="slidenum">
              <a:rPr lang="en-US" altLang="en-US" sz="1400"/>
              <a:pPr eaLnBrk="1" hangingPunct="1"/>
              <a:t>70</a:t>
            </a:fld>
            <a:endParaRPr lang="en-US" altLang="en-US" sz="1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a:t>Raw Milk Production Handbook</a:t>
            </a:r>
          </a:p>
        </p:txBody>
      </p:sp>
      <p:sp>
        <p:nvSpPr>
          <p:cNvPr id="75779" name="Content Placeholder 2"/>
          <p:cNvSpPr>
            <a:spLocks noGrp="1"/>
          </p:cNvSpPr>
          <p:nvPr>
            <p:ph idx="1"/>
          </p:nvPr>
        </p:nvSpPr>
        <p:spPr>
          <a:xfrm>
            <a:off x="155575" y="912813"/>
            <a:ext cx="3730625" cy="5484812"/>
          </a:xfrm>
        </p:spPr>
        <p:txBody>
          <a:bodyPr/>
          <a:lstStyle/>
          <a:p>
            <a:r>
              <a:rPr lang="en-US" altLang="en-US"/>
              <a:t>Excellent resource for safe raw milk production</a:t>
            </a:r>
          </a:p>
        </p:txBody>
      </p:sp>
      <p:sp>
        <p:nvSpPr>
          <p:cNvPr id="757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DD58362-2523-4C7E-8344-4E3F9A4F2A88}" type="slidenum">
              <a:rPr lang="en-US" altLang="en-US" sz="1400"/>
              <a:pPr eaLnBrk="1" hangingPunct="1"/>
              <a:t>71</a:t>
            </a:fld>
            <a:endParaRPr lang="en-US" altLang="en-US" sz="1400"/>
          </a:p>
        </p:txBody>
      </p:sp>
      <p:pic>
        <p:nvPicPr>
          <p:cNvPr id="75781" name="Picture 5" descr="slide67pic1.png"/>
          <p:cNvPicPr>
            <a:picLocks noChangeAspect="1"/>
          </p:cNvPicPr>
          <p:nvPr/>
        </p:nvPicPr>
        <p:blipFill>
          <a:blip r:embed="rId2">
            <a:extLst>
              <a:ext uri="{28A0092B-C50C-407E-A947-70E740481C1C}">
                <a14:useLocalDpi xmlns:a14="http://schemas.microsoft.com/office/drawing/2010/main" val="0"/>
              </a:ext>
            </a:extLst>
          </a:blip>
          <a:srcRect t="51305" r="50998"/>
          <a:stretch>
            <a:fillRect/>
          </a:stretch>
        </p:blipFill>
        <p:spPr bwMode="auto">
          <a:xfrm>
            <a:off x="755650" y="3252788"/>
            <a:ext cx="374015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slide67pic2.png"/>
          <p:cNvPicPr>
            <a:picLocks noChangeAspect="1"/>
          </p:cNvPicPr>
          <p:nvPr/>
        </p:nvPicPr>
        <p:blipFill>
          <a:blip r:embed="rId2">
            <a:extLst>
              <a:ext uri="{28A0092B-C50C-407E-A947-70E740481C1C}">
                <a14:useLocalDpi xmlns:a14="http://schemas.microsoft.com/office/drawing/2010/main" val="0"/>
              </a:ext>
            </a:extLst>
          </a:blip>
          <a:srcRect l="50998" t="5634" b="5634"/>
          <a:stretch>
            <a:fillRect/>
          </a:stretch>
        </p:blipFill>
        <p:spPr bwMode="auto">
          <a:xfrm>
            <a:off x="4648200" y="1219200"/>
            <a:ext cx="37401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Raw Milk Safe Handling Consumers Guide</a:t>
            </a:r>
          </a:p>
        </p:txBody>
      </p:sp>
      <p:sp>
        <p:nvSpPr>
          <p:cNvPr id="76803" name="Content Placeholder 2"/>
          <p:cNvSpPr>
            <a:spLocks noGrp="1"/>
          </p:cNvSpPr>
          <p:nvPr>
            <p:ph idx="1"/>
          </p:nvPr>
        </p:nvSpPr>
        <p:spPr>
          <a:xfrm>
            <a:off x="155575" y="912813"/>
            <a:ext cx="3730625" cy="5484812"/>
          </a:xfrm>
        </p:spPr>
        <p:txBody>
          <a:bodyPr/>
          <a:lstStyle/>
          <a:p>
            <a:r>
              <a:rPr lang="en-US" altLang="en-US"/>
              <a:t>Excellent resource for safe raw milk handling in the home</a:t>
            </a:r>
          </a:p>
        </p:txBody>
      </p:sp>
      <p:sp>
        <p:nvSpPr>
          <p:cNvPr id="768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0D059C6-F561-4BDA-8308-BB34D67A1F0E}" type="slidenum">
              <a:rPr lang="en-US" altLang="en-US" sz="1400"/>
              <a:pPr eaLnBrk="1" hangingPunct="1"/>
              <a:t>72</a:t>
            </a:fld>
            <a:endParaRPr lang="en-US" altLang="en-US" sz="1400"/>
          </a:p>
        </p:txBody>
      </p:sp>
      <p:pic>
        <p:nvPicPr>
          <p:cNvPr id="76805" name="Picture 6" descr="SHCov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95400"/>
            <a:ext cx="3316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descr="availablefr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00400"/>
            <a:ext cx="35242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D6ECDCD-36AD-46CF-8887-21EF4ECB7A00}" type="slidenum">
              <a:rPr lang="en-US" altLang="en-US" sz="1400"/>
              <a:pPr eaLnBrk="1" hangingPunct="1"/>
              <a:t>73</a:t>
            </a:fld>
            <a:endParaRPr lang="en-US" altLang="en-US" sz="1400"/>
          </a:p>
        </p:txBody>
      </p:sp>
      <p:sp>
        <p:nvSpPr>
          <p:cNvPr id="77827" name="Rectangle 2"/>
          <p:cNvSpPr>
            <a:spLocks noGrp="1" noChangeArrowheads="1"/>
          </p:cNvSpPr>
          <p:nvPr>
            <p:ph type="title"/>
          </p:nvPr>
        </p:nvSpPr>
        <p:spPr>
          <a:xfrm>
            <a:off x="457200" y="381000"/>
            <a:ext cx="8686800" cy="1676400"/>
          </a:xfrm>
          <a:ln>
            <a:noFill/>
          </a:ln>
          <a:extLst>
            <a:ext uri="{91240B29-F687-4F45-9708-019B960494DF}">
              <a14:hiddenLine xmlns:a14="http://schemas.microsoft.com/office/drawing/2010/main" w="28575">
                <a:solidFill>
                  <a:srgbClr val="FF0000"/>
                </a:solidFill>
                <a:miter lim="800000"/>
                <a:headEnd/>
                <a:tailEnd/>
              </a14:hiddenLine>
            </a:ext>
          </a:extLst>
        </p:spPr>
        <p:txBody>
          <a:bodyPr/>
          <a:lstStyle/>
          <a:p>
            <a:pPr eaLnBrk="1" hangingPunct="1"/>
            <a:r>
              <a:rPr lang="en-US" altLang="en-US" sz="3600"/>
              <a:t>Part 2: Is Raw Milk More Nutritious?</a:t>
            </a:r>
          </a:p>
        </p:txBody>
      </p:sp>
      <p:sp>
        <p:nvSpPr>
          <p:cNvPr id="77828" name="Text Box 3"/>
          <p:cNvSpPr txBox="1">
            <a:spLocks noChangeArrowheads="1"/>
          </p:cNvSpPr>
          <p:nvPr/>
        </p:nvSpPr>
        <p:spPr bwMode="auto">
          <a:xfrm>
            <a:off x="2895600" y="1905000"/>
            <a:ext cx="58674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None/>
            </a:pPr>
            <a:r>
              <a:rPr lang="en-US" altLang="en-US" sz="3200">
                <a:latin typeface="AvantGarde" pitchFamily="34" charset="0"/>
              </a:rPr>
              <a:t>“</a:t>
            </a:r>
            <a:r>
              <a:rPr lang="en-US" altLang="en-US" sz="3200">
                <a:latin typeface="Century Gothic" panose="020B0502020202020204" pitchFamily="34" charset="0"/>
                <a:cs typeface="Times New Roman" panose="02020603050405020304" pitchFamily="18" charset="0"/>
              </a:rPr>
              <a:t>Research has shown that there is no significant difference in the nutritional value of pasteurized and unpasteurized milk</a:t>
            </a:r>
            <a:r>
              <a:rPr lang="en-US" altLang="en-US" sz="3200">
                <a:latin typeface="AvantGarde" pitchFamily="34" charset="0"/>
              </a:rPr>
              <a:t>.”</a:t>
            </a:r>
            <a:endParaRPr lang="en-US" altLang="en-US" sz="3200" baseline="30000">
              <a:latin typeface="AvantGarde" pitchFamily="34" charset="0"/>
            </a:endParaRPr>
          </a:p>
          <a:p>
            <a:pPr algn="r" eaLnBrk="1" hangingPunct="1">
              <a:spcBef>
                <a:spcPct val="50000"/>
              </a:spcBef>
              <a:buFontTx/>
              <a:buNone/>
            </a:pPr>
            <a:r>
              <a:rPr lang="en-US" altLang="en-US" i="1">
                <a:latin typeface="AvantGarde" pitchFamily="34" charset="0"/>
                <a:cs typeface="Arial" panose="020B0604020202020204" pitchFamily="34" charset="0"/>
              </a:rPr>
              <a:t>—John F. Sheehan, Director, </a:t>
            </a:r>
            <a:br>
              <a:rPr lang="en-US" altLang="en-US" i="1">
                <a:latin typeface="AvantGarde" pitchFamily="34" charset="0"/>
                <a:cs typeface="Arial" panose="020B0604020202020204" pitchFamily="34" charset="0"/>
              </a:rPr>
            </a:br>
            <a:r>
              <a:rPr lang="en-US" altLang="en-US" i="1">
                <a:latin typeface="AvantGarde" pitchFamily="34" charset="0"/>
              </a:rPr>
              <a:t>US Food and Drug Administration, Division of Dairy and Egg Safety</a:t>
            </a:r>
          </a:p>
          <a:p>
            <a:pPr algn="r" eaLnBrk="1" hangingPunct="1">
              <a:spcBef>
                <a:spcPct val="50000"/>
              </a:spcBef>
              <a:buFontTx/>
              <a:buNone/>
            </a:pPr>
            <a:endParaRPr lang="en-US" altLang="en-US" sz="1800" i="1">
              <a:solidFill>
                <a:srgbClr val="000099"/>
              </a:solidFill>
              <a:latin typeface="Verdana" panose="020B0604030504040204" pitchFamily="34" charset="0"/>
            </a:endParaRPr>
          </a:p>
          <a:p>
            <a:pPr algn="r" eaLnBrk="1" hangingPunct="1">
              <a:spcBef>
                <a:spcPct val="50000"/>
              </a:spcBef>
              <a:buFontTx/>
              <a:buNone/>
            </a:pPr>
            <a:r>
              <a:rPr lang="en-US" altLang="en-US" sz="1800" i="1"/>
              <a:t>FDA Consumer, </a:t>
            </a:r>
            <a:r>
              <a:rPr lang="en-US" altLang="en-US" sz="1800"/>
              <a:t>Sept/Oct 2004</a:t>
            </a:r>
            <a:endParaRPr lang="en-US" altLang="en-US" sz="1800" i="1">
              <a:solidFill>
                <a:srgbClr val="000099"/>
              </a:solidFill>
              <a:latin typeface="Verdana" panose="020B0604030504040204" pitchFamily="34" charset="0"/>
            </a:endParaRPr>
          </a:p>
        </p:txBody>
      </p:sp>
      <p:pic>
        <p:nvPicPr>
          <p:cNvPr id="77829" name="Picture 5" descr="Trad3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000250" cy="3657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7830" name="Picture 6" descr="Trad3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7098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A4ABB10-FE77-4E97-A958-0380478B561F}" type="slidenum">
              <a:rPr lang="en-US" altLang="en-US" sz="1400"/>
              <a:pPr eaLnBrk="1" hangingPunct="1"/>
              <a:t>74</a:t>
            </a:fld>
            <a:endParaRPr lang="en-US" altLang="en-US" sz="1400"/>
          </a:p>
        </p:txBody>
      </p:sp>
      <p:sp>
        <p:nvSpPr>
          <p:cNvPr id="78851" name="Rectangle 1026"/>
          <p:cNvSpPr>
            <a:spLocks noGrp="1" noChangeArrowheads="1"/>
          </p:cNvSpPr>
          <p:nvPr>
            <p:ph type="title"/>
          </p:nvPr>
        </p:nvSpPr>
        <p:spPr/>
        <p:txBody>
          <a:bodyPr/>
          <a:lstStyle/>
          <a:p>
            <a:pPr eaLnBrk="1" hangingPunct="1"/>
            <a:r>
              <a:rPr lang="en-US" altLang="en-US"/>
              <a:t>Proteins in Milk</a:t>
            </a:r>
          </a:p>
        </p:txBody>
      </p:sp>
      <p:sp>
        <p:nvSpPr>
          <p:cNvPr id="41988" name="Rectangle 1027"/>
          <p:cNvSpPr>
            <a:spLocks noGrp="1" noChangeArrowheads="1"/>
          </p:cNvSpPr>
          <p:nvPr>
            <p:ph type="body" idx="1"/>
          </p:nvPr>
        </p:nvSpPr>
        <p:spPr>
          <a:xfrm>
            <a:off x="76200" y="990600"/>
            <a:ext cx="8912225" cy="5408613"/>
          </a:xfrm>
        </p:spPr>
        <p:txBody>
          <a:bodyPr/>
          <a:lstStyle/>
          <a:p>
            <a:pPr marL="0" indent="0" eaLnBrk="1" hangingPunct="1">
              <a:lnSpc>
                <a:spcPct val="80000"/>
              </a:lnSpc>
              <a:spcBef>
                <a:spcPct val="50000"/>
              </a:spcBef>
              <a:buFontTx/>
              <a:buNone/>
              <a:defRPr/>
            </a:pPr>
            <a:r>
              <a:rPr lang="en-US" sz="2200" dirty="0"/>
              <a:t>MILK PROTEINS: Three dimensional, like tinker toys, very fragile</a:t>
            </a:r>
          </a:p>
          <a:p>
            <a:pPr marL="0" indent="0" eaLnBrk="1" hangingPunct="1">
              <a:lnSpc>
                <a:spcPct val="80000"/>
              </a:lnSpc>
              <a:spcBef>
                <a:spcPct val="50000"/>
              </a:spcBef>
              <a:buFontTx/>
              <a:buNone/>
              <a:defRPr/>
            </a:pPr>
            <a:r>
              <a:rPr lang="en-US" sz="2200" dirty="0"/>
              <a:t>CARRIERS: Carry vitamins and minerals through the gut into the blood stream; comprise enzymes; enhance the immune system; protect against disease</a:t>
            </a:r>
          </a:p>
          <a:p>
            <a:pPr marL="0" indent="0" eaLnBrk="1" hangingPunct="1">
              <a:lnSpc>
                <a:spcPct val="80000"/>
              </a:lnSpc>
              <a:spcBef>
                <a:spcPct val="50000"/>
              </a:spcBef>
              <a:buFontTx/>
              <a:buNone/>
              <a:defRPr/>
            </a:pPr>
            <a:r>
              <a:rPr lang="en-US" sz="2200" dirty="0"/>
              <a:t>IMMUNE DEFENSE: Pasteurization and ultra-pasteurization flatten (de-nature) the three-dimensional proteins, destroying their biological activity; the body thinks they are foreign proteins and mounts an immune defense.</a:t>
            </a:r>
          </a:p>
          <a:p>
            <a:pPr eaLnBrk="1" hangingPunct="1">
              <a:lnSpc>
                <a:spcPct val="80000"/>
              </a:lnSpc>
              <a:spcBef>
                <a:spcPct val="50000"/>
              </a:spcBef>
              <a:buFontTx/>
              <a:buNone/>
              <a:defRPr/>
            </a:pPr>
            <a:r>
              <a:rPr lang="en-US" sz="2200" dirty="0"/>
              <a:t>DISEASES: Immune attacks lead </a:t>
            </a:r>
          </a:p>
          <a:p>
            <a:pPr eaLnBrk="1" hangingPunct="1">
              <a:lnSpc>
                <a:spcPct val="80000"/>
              </a:lnSpc>
              <a:spcBef>
                <a:spcPct val="0"/>
              </a:spcBef>
              <a:buFontTx/>
              <a:buNone/>
              <a:defRPr/>
            </a:pPr>
            <a:r>
              <a:rPr lang="en-US" sz="2200" dirty="0"/>
              <a:t>to juvenile diabetes, asthma, allergies </a:t>
            </a:r>
          </a:p>
          <a:p>
            <a:pPr eaLnBrk="1" hangingPunct="1">
              <a:lnSpc>
                <a:spcPct val="80000"/>
              </a:lnSpc>
              <a:spcBef>
                <a:spcPct val="0"/>
              </a:spcBef>
              <a:buFontTx/>
              <a:buNone/>
              <a:defRPr/>
            </a:pPr>
            <a:r>
              <a:rPr lang="en-US" sz="2200" dirty="0"/>
              <a:t>and other disorders later in life.</a:t>
            </a:r>
          </a:p>
          <a:p>
            <a:pPr eaLnBrk="1" hangingPunct="1">
              <a:lnSpc>
                <a:spcPct val="80000"/>
              </a:lnSpc>
              <a:spcBef>
                <a:spcPct val="0"/>
              </a:spcBef>
              <a:buFontTx/>
              <a:buNone/>
              <a:defRPr/>
            </a:pPr>
            <a:endParaRPr lang="en-US" sz="2200" dirty="0"/>
          </a:p>
          <a:p>
            <a:pPr eaLnBrk="1" hangingPunct="1">
              <a:lnSpc>
                <a:spcPct val="80000"/>
              </a:lnSpc>
              <a:spcBef>
                <a:spcPct val="0"/>
              </a:spcBef>
              <a:buFontTx/>
              <a:buNone/>
              <a:defRPr/>
            </a:pPr>
            <a:r>
              <a:rPr lang="en-US" sz="2200" dirty="0"/>
              <a:t>ALLERGIES: More and more people </a:t>
            </a:r>
          </a:p>
          <a:p>
            <a:pPr eaLnBrk="1" hangingPunct="1">
              <a:lnSpc>
                <a:spcPct val="80000"/>
              </a:lnSpc>
              <a:spcBef>
                <a:spcPct val="0"/>
              </a:spcBef>
              <a:buFontTx/>
              <a:buNone/>
              <a:defRPr/>
            </a:pPr>
            <a:r>
              <a:rPr lang="en-US" sz="2200" dirty="0"/>
              <a:t>unable to tolerate pasteurized milk; </a:t>
            </a:r>
          </a:p>
          <a:p>
            <a:pPr eaLnBrk="1" hangingPunct="1">
              <a:lnSpc>
                <a:spcPct val="80000"/>
              </a:lnSpc>
              <a:spcBef>
                <a:spcPct val="0"/>
              </a:spcBef>
              <a:buFontTx/>
              <a:buNone/>
              <a:defRPr/>
            </a:pPr>
            <a:r>
              <a:rPr lang="en-US" sz="2200" dirty="0"/>
              <a:t>one of the top eight allergies; </a:t>
            </a:r>
          </a:p>
          <a:p>
            <a:pPr eaLnBrk="1" hangingPunct="1">
              <a:lnSpc>
                <a:spcPct val="80000"/>
              </a:lnSpc>
              <a:spcBef>
                <a:spcPct val="0"/>
              </a:spcBef>
              <a:buFontTx/>
              <a:buNone/>
              <a:defRPr/>
            </a:pPr>
            <a:r>
              <a:rPr lang="en-US" sz="2200" dirty="0"/>
              <a:t>some have violent reactions to it.</a:t>
            </a:r>
          </a:p>
        </p:txBody>
      </p:sp>
      <p:pic>
        <p:nvPicPr>
          <p:cNvPr id="78853" name="Picture 1029" descr="Lf ribbon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886200" cy="2711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8854" name="Text Box 1030"/>
          <p:cNvSpPr txBox="1">
            <a:spLocks noChangeArrowheads="1"/>
          </p:cNvSpPr>
          <p:nvPr/>
        </p:nvSpPr>
        <p:spPr bwMode="auto">
          <a:xfrm>
            <a:off x="4876800" y="60960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a:t>Lactoferrin Molecule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763C2A9-8967-4AF9-AE81-87C5CC1248A1}" type="slidenum">
              <a:rPr lang="en-US" altLang="en-US" sz="1400"/>
              <a:pPr eaLnBrk="1" hangingPunct="1"/>
              <a:t>75</a:t>
            </a:fld>
            <a:endParaRPr lang="en-US" altLang="en-US" sz="1400"/>
          </a:p>
        </p:txBody>
      </p:sp>
      <p:sp>
        <p:nvSpPr>
          <p:cNvPr id="79875" name="Rectangle 2"/>
          <p:cNvSpPr>
            <a:spLocks noGrp="1" noChangeArrowheads="1"/>
          </p:cNvSpPr>
          <p:nvPr>
            <p:ph type="title"/>
          </p:nvPr>
        </p:nvSpPr>
        <p:spPr/>
        <p:txBody>
          <a:bodyPr/>
          <a:lstStyle/>
          <a:p>
            <a:pPr eaLnBrk="1" hangingPunct="1"/>
            <a:r>
              <a:rPr lang="en-US" altLang="en-US"/>
              <a:t>Raw Milk and Children - 1926</a:t>
            </a:r>
          </a:p>
        </p:txBody>
      </p:sp>
      <p:sp>
        <p:nvSpPr>
          <p:cNvPr id="79876" name="Rectangle 3"/>
          <p:cNvSpPr>
            <a:spLocks noGrp="1" noChangeArrowheads="1"/>
          </p:cNvSpPr>
          <p:nvPr>
            <p:ph type="body" idx="1"/>
          </p:nvPr>
        </p:nvSpPr>
        <p:spPr/>
        <p:txBody>
          <a:bodyPr/>
          <a:lstStyle/>
          <a:p>
            <a:pPr marL="0" indent="0" eaLnBrk="1" hangingPunct="1">
              <a:spcBef>
                <a:spcPct val="50000"/>
              </a:spcBef>
              <a:buFontTx/>
              <a:buNone/>
            </a:pPr>
            <a:r>
              <a:rPr lang="en-US" altLang="en-US" sz="2400"/>
              <a:t>STUDY: 224 Children at the Boston Dispensary were fed either:</a:t>
            </a:r>
          </a:p>
          <a:p>
            <a:pPr lvl="1" eaLnBrk="1" hangingPunct="1">
              <a:spcBef>
                <a:spcPct val="50000"/>
              </a:spcBef>
              <a:buFont typeface="Wingdings" panose="05000000000000000000" pitchFamily="2" charset="2"/>
              <a:buChar char="§"/>
            </a:pPr>
            <a:r>
              <a:rPr lang="en-US" altLang="en-US" sz="2400"/>
              <a:t>Raw Certified Milk, or</a:t>
            </a:r>
          </a:p>
          <a:p>
            <a:pPr lvl="1" eaLnBrk="1" hangingPunct="1">
              <a:spcBef>
                <a:spcPct val="0"/>
              </a:spcBef>
              <a:buFont typeface="Wingdings" panose="05000000000000000000" pitchFamily="2" charset="2"/>
              <a:buChar char="§"/>
            </a:pPr>
            <a:r>
              <a:rPr lang="en-US" altLang="en-US" sz="2400"/>
              <a:t>Grade A pasteurized milk, or</a:t>
            </a:r>
          </a:p>
          <a:p>
            <a:pPr lvl="1" eaLnBrk="1" hangingPunct="1">
              <a:spcBef>
                <a:spcPct val="0"/>
              </a:spcBef>
              <a:buFont typeface="Wingdings" panose="05000000000000000000" pitchFamily="2" charset="2"/>
              <a:buChar char="§"/>
            </a:pPr>
            <a:r>
              <a:rPr lang="en-US" altLang="en-US" sz="2400"/>
              <a:t>Grade A pasteurized milk plus cod liver oil, or</a:t>
            </a:r>
          </a:p>
          <a:p>
            <a:pPr lvl="1" eaLnBrk="1" hangingPunct="1">
              <a:spcBef>
                <a:spcPct val="0"/>
              </a:spcBef>
              <a:buFont typeface="Wingdings" panose="05000000000000000000" pitchFamily="2" charset="2"/>
              <a:buChar char="§"/>
            </a:pPr>
            <a:r>
              <a:rPr lang="en-US" altLang="en-US" sz="2400"/>
              <a:t>Raw Certified Milk plus cod liver oil and orange juice</a:t>
            </a:r>
          </a:p>
          <a:p>
            <a:pPr marL="0" indent="0" eaLnBrk="1" hangingPunct="1">
              <a:spcBef>
                <a:spcPct val="50000"/>
              </a:spcBef>
              <a:buFontTx/>
              <a:buNone/>
            </a:pPr>
            <a:r>
              <a:rPr lang="en-US" altLang="en-US" sz="2400"/>
              <a:t>CONCLUSION: “The use of certified milk [raw] without orange juice or cod liver oil gave a considerably greater percentage of weight development than either pasteurized milk alone or pasteurized milk with orange juice and cod liver oil. . . A larger use of certified milk in infant feeding should be encouraged by the medical profession.</a:t>
            </a:r>
          </a:p>
          <a:p>
            <a:pPr marL="0" indent="0" algn="r" eaLnBrk="1" hangingPunct="1">
              <a:spcBef>
                <a:spcPct val="50000"/>
              </a:spcBef>
              <a:buFontTx/>
              <a:buNone/>
            </a:pPr>
            <a:r>
              <a:rPr lang="en-US" altLang="en-US" sz="2400"/>
              <a:t>		</a:t>
            </a:r>
            <a:r>
              <a:rPr lang="en-US" altLang="en-US" sz="2800"/>
              <a:t>				</a:t>
            </a:r>
            <a:r>
              <a:rPr lang="en-US" altLang="en-US" sz="1800" i="1"/>
              <a:t>Arch Ped 1926 JUN; 43:380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a:t>Raw Milk and Calcium Assimilation - 1928</a:t>
            </a:r>
          </a:p>
        </p:txBody>
      </p:sp>
      <p:sp>
        <p:nvSpPr>
          <p:cNvPr id="80899" name="Content Placeholder 2"/>
          <p:cNvSpPr>
            <a:spLocks noGrp="1"/>
          </p:cNvSpPr>
          <p:nvPr>
            <p:ph idx="1"/>
          </p:nvPr>
        </p:nvSpPr>
        <p:spPr>
          <a:xfrm>
            <a:off x="155575" y="912813"/>
            <a:ext cx="8912225" cy="4878387"/>
          </a:xfrm>
        </p:spPr>
        <p:txBody>
          <a:bodyPr/>
          <a:lstStyle/>
          <a:p>
            <a:pPr marL="0" indent="0">
              <a:spcBef>
                <a:spcPct val="0"/>
              </a:spcBef>
              <a:buFontTx/>
              <a:buNone/>
            </a:pPr>
            <a:r>
              <a:rPr lang="en-US" altLang="en-US" sz="2800"/>
              <a:t>COMPARISON: Investigators compared calcium and phosphorus utilization from raw, pasteurized, evaporated and dried milks.</a:t>
            </a:r>
          </a:p>
          <a:p>
            <a:pPr marL="0" indent="0">
              <a:spcBef>
                <a:spcPct val="0"/>
              </a:spcBef>
              <a:buFontTx/>
              <a:buNone/>
            </a:pPr>
            <a:endParaRPr lang="en-US" altLang="en-US" sz="2800"/>
          </a:p>
          <a:p>
            <a:pPr marL="0" indent="0">
              <a:spcBef>
                <a:spcPct val="0"/>
              </a:spcBef>
              <a:buFontTx/>
              <a:buNone/>
            </a:pPr>
            <a:r>
              <a:rPr lang="en-US" altLang="en-US" sz="2800"/>
              <a:t>LESS FAVORABLE BALANCES: Researchers obtained “less favorable calcium balances” in adults with pasteurized milk than with “fresh milk.”</a:t>
            </a:r>
          </a:p>
          <a:p>
            <a:pPr marL="0" indent="0">
              <a:spcBef>
                <a:spcPct val="0"/>
              </a:spcBef>
              <a:buFontTx/>
              <a:buNone/>
            </a:pPr>
            <a:endParaRPr lang="en-US" altLang="en-US" sz="2800"/>
          </a:p>
          <a:p>
            <a:pPr marL="0" indent="0">
              <a:spcBef>
                <a:spcPct val="0"/>
              </a:spcBef>
              <a:buFontTx/>
              <a:buNone/>
            </a:pPr>
            <a:r>
              <a:rPr lang="en-US" altLang="en-US" sz="2800"/>
              <a:t>GRASS FED SUPERIOR: Milk from cows kept in the barn for five months gave less favorable calcium balances than did “fresh milk.”</a:t>
            </a:r>
          </a:p>
        </p:txBody>
      </p:sp>
      <p:sp>
        <p:nvSpPr>
          <p:cNvPr id="809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A0849B6-7A6E-4DD3-BB4D-1B418B0A16BB}" type="slidenum">
              <a:rPr lang="en-US" altLang="en-US" sz="1400"/>
              <a:pPr eaLnBrk="1" hangingPunct="1"/>
              <a:t>76</a:t>
            </a:fld>
            <a:endParaRPr lang="en-US" altLang="en-US" sz="1400"/>
          </a:p>
        </p:txBody>
      </p:sp>
      <p:sp>
        <p:nvSpPr>
          <p:cNvPr id="80901" name="TextBox 4"/>
          <p:cNvSpPr txBox="1">
            <a:spLocks noChangeArrowheads="1"/>
          </p:cNvSpPr>
          <p:nvPr/>
        </p:nvSpPr>
        <p:spPr bwMode="auto">
          <a:xfrm>
            <a:off x="3657600" y="5943600"/>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1400"/>
              <a:t>Kramer MM and others. </a:t>
            </a:r>
            <a:r>
              <a:rPr lang="en-US" altLang="en-US" sz="1400" i="1"/>
              <a:t>Journal of Biological Chemistry </a:t>
            </a:r>
            <a:r>
              <a:rPr lang="en-US" altLang="en-US" sz="1400"/>
              <a:t>1928;79:283-290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95A871A-BC4D-4D58-AF51-C5C303AD7B7F}" type="slidenum">
              <a:rPr lang="en-US" altLang="en-US" sz="1400"/>
              <a:pPr eaLnBrk="1" hangingPunct="1"/>
              <a:t>77</a:t>
            </a:fld>
            <a:endParaRPr lang="en-US" altLang="en-US" sz="1400"/>
          </a:p>
        </p:txBody>
      </p:sp>
      <p:sp>
        <p:nvSpPr>
          <p:cNvPr id="81923" name="Rectangle 2"/>
          <p:cNvSpPr>
            <a:spLocks noGrp="1" noChangeArrowheads="1"/>
          </p:cNvSpPr>
          <p:nvPr>
            <p:ph type="title"/>
          </p:nvPr>
        </p:nvSpPr>
        <p:spPr/>
        <p:txBody>
          <a:bodyPr/>
          <a:lstStyle/>
          <a:p>
            <a:pPr eaLnBrk="1" hangingPunct="1"/>
            <a:r>
              <a:rPr lang="en-US" altLang="en-US"/>
              <a:t>Raw Milk and Children - 1929</a:t>
            </a:r>
          </a:p>
        </p:txBody>
      </p:sp>
      <p:sp>
        <p:nvSpPr>
          <p:cNvPr id="81924" name="Rectangle 3"/>
          <p:cNvSpPr>
            <a:spLocks noGrp="1" noChangeArrowheads="1"/>
          </p:cNvSpPr>
          <p:nvPr>
            <p:ph type="body" idx="1"/>
          </p:nvPr>
        </p:nvSpPr>
        <p:spPr/>
        <p:txBody>
          <a:bodyPr/>
          <a:lstStyle/>
          <a:p>
            <a:pPr eaLnBrk="1" hangingPunct="1">
              <a:lnSpc>
                <a:spcPct val="90000"/>
              </a:lnSpc>
              <a:spcBef>
                <a:spcPct val="50000"/>
              </a:spcBef>
            </a:pPr>
            <a:r>
              <a:rPr lang="en-US" altLang="en-US" sz="2400"/>
              <a:t>COMPARISON of 2 groups of babies. </a:t>
            </a:r>
          </a:p>
          <a:p>
            <a:pPr eaLnBrk="1" hangingPunct="1">
              <a:lnSpc>
                <a:spcPct val="90000"/>
              </a:lnSpc>
              <a:spcBef>
                <a:spcPct val="0"/>
              </a:spcBef>
              <a:buFontTx/>
              <a:buNone/>
            </a:pPr>
            <a:r>
              <a:rPr lang="en-US" altLang="en-US" sz="2400"/>
              <a:t>		Group I (122 babies) received raw milk</a:t>
            </a:r>
          </a:p>
          <a:p>
            <a:pPr eaLnBrk="1" hangingPunct="1">
              <a:lnSpc>
                <a:spcPct val="90000"/>
              </a:lnSpc>
              <a:spcBef>
                <a:spcPct val="0"/>
              </a:spcBef>
              <a:buFontTx/>
              <a:buNone/>
            </a:pPr>
            <a:r>
              <a:rPr lang="en-US" altLang="en-US" sz="2400"/>
              <a:t>		Group II (112 babies) received pasteurized milk.</a:t>
            </a:r>
          </a:p>
          <a:p>
            <a:pPr eaLnBrk="1" hangingPunct="1">
              <a:lnSpc>
                <a:spcPct val="90000"/>
              </a:lnSpc>
              <a:spcBef>
                <a:spcPct val="50000"/>
              </a:spcBef>
            </a:pPr>
            <a:r>
              <a:rPr lang="en-US" altLang="en-US" sz="2400"/>
              <a:t>WEIGHT GAIN was much better in group receiving raw milk</a:t>
            </a:r>
          </a:p>
          <a:p>
            <a:pPr eaLnBrk="1" hangingPunct="1">
              <a:lnSpc>
                <a:spcPct val="90000"/>
              </a:lnSpc>
              <a:spcBef>
                <a:spcPct val="50000"/>
              </a:spcBef>
            </a:pPr>
            <a:r>
              <a:rPr lang="en-US" altLang="en-US" sz="2400"/>
              <a:t>RICKETS occurred more frequently in the group receiving pasteurized milk; cases of rickets in the raw milk group were milder.</a:t>
            </a:r>
          </a:p>
          <a:p>
            <a:pPr eaLnBrk="1" hangingPunct="1">
              <a:lnSpc>
                <a:spcPct val="90000"/>
              </a:lnSpc>
              <a:spcBef>
                <a:spcPct val="50000"/>
              </a:spcBef>
            </a:pPr>
            <a:r>
              <a:rPr lang="en-US" altLang="en-US" sz="2400"/>
              <a:t>DIARRHEA</a:t>
            </a:r>
          </a:p>
          <a:p>
            <a:pPr eaLnBrk="1" hangingPunct="1">
              <a:lnSpc>
                <a:spcPct val="90000"/>
              </a:lnSpc>
              <a:spcBef>
                <a:spcPct val="0"/>
              </a:spcBef>
              <a:buFontTx/>
              <a:buNone/>
            </a:pPr>
            <a:r>
              <a:rPr lang="en-US" altLang="en-US" sz="2400"/>
              <a:t>		24 cases with 9 deaths in raw milk group</a:t>
            </a:r>
          </a:p>
          <a:p>
            <a:pPr eaLnBrk="1" hangingPunct="1">
              <a:lnSpc>
                <a:spcPct val="90000"/>
              </a:lnSpc>
              <a:spcBef>
                <a:spcPct val="0"/>
              </a:spcBef>
              <a:buFontTx/>
              <a:buNone/>
            </a:pPr>
            <a:r>
              <a:rPr lang="en-US" altLang="en-US" sz="2400"/>
              <a:t>		36 cases with 15 deaths in pasteurized milk group</a:t>
            </a:r>
          </a:p>
          <a:p>
            <a:pPr eaLnBrk="1" hangingPunct="1">
              <a:lnSpc>
                <a:spcPct val="90000"/>
              </a:lnSpc>
              <a:spcBef>
                <a:spcPct val="50000"/>
              </a:spcBef>
            </a:pPr>
            <a:r>
              <a:rPr lang="en-US" altLang="en-US" sz="2400"/>
              <a:t>MORTALITY</a:t>
            </a:r>
          </a:p>
          <a:p>
            <a:pPr eaLnBrk="1" hangingPunct="1">
              <a:lnSpc>
                <a:spcPct val="90000"/>
              </a:lnSpc>
              <a:spcBef>
                <a:spcPct val="0"/>
              </a:spcBef>
              <a:buFontTx/>
              <a:buNone/>
            </a:pPr>
            <a:r>
              <a:rPr lang="en-US" altLang="en-US" sz="2400"/>
              <a:t>		Group I Raw Milk      	 10%</a:t>
            </a:r>
          </a:p>
          <a:p>
            <a:pPr eaLnBrk="1" hangingPunct="1">
              <a:lnSpc>
                <a:spcPct val="90000"/>
              </a:lnSpc>
              <a:spcBef>
                <a:spcPct val="0"/>
              </a:spcBef>
              <a:buFontTx/>
              <a:buNone/>
            </a:pPr>
            <a:r>
              <a:rPr lang="en-US" altLang="en-US" sz="2400"/>
              <a:t>		Group II Pasteurized Milk    16%</a:t>
            </a:r>
          </a:p>
          <a:p>
            <a:pPr algn="r" eaLnBrk="1" hangingPunct="1">
              <a:lnSpc>
                <a:spcPct val="90000"/>
              </a:lnSpc>
              <a:spcBef>
                <a:spcPct val="0"/>
              </a:spcBef>
              <a:buFontTx/>
              <a:buNone/>
            </a:pPr>
            <a:r>
              <a:rPr lang="en-US" altLang="en-US" sz="2400"/>
              <a:t>						</a:t>
            </a:r>
            <a:r>
              <a:rPr lang="en-US" altLang="en-US" sz="1800" i="1"/>
              <a:t>Arch Ped 1929; 46: 85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ECDCEE8-B4BC-4AF7-BBBE-5CBB001A884D}" type="slidenum">
              <a:rPr lang="en-US" altLang="en-US" sz="1400"/>
              <a:pPr eaLnBrk="1" hangingPunct="1"/>
              <a:t>78</a:t>
            </a:fld>
            <a:endParaRPr lang="en-US" altLang="en-US" sz="1400"/>
          </a:p>
        </p:txBody>
      </p:sp>
      <p:sp>
        <p:nvSpPr>
          <p:cNvPr id="82947" name="Rectangle 2"/>
          <p:cNvSpPr>
            <a:spLocks noGrp="1" noChangeArrowheads="1"/>
          </p:cNvSpPr>
          <p:nvPr>
            <p:ph type="title"/>
          </p:nvPr>
        </p:nvSpPr>
        <p:spPr/>
        <p:txBody>
          <a:bodyPr/>
          <a:lstStyle/>
          <a:p>
            <a:pPr eaLnBrk="1" hangingPunct="1"/>
            <a:r>
              <a:rPr lang="en-US" altLang="en-US"/>
              <a:t>Raw Milk and Children – 1931</a:t>
            </a:r>
            <a:br>
              <a:rPr lang="en-US" altLang="en-US"/>
            </a:br>
            <a:r>
              <a:rPr lang="en-US" altLang="en-US" sz="2400"/>
              <a:t>Bias in Reporting Health Benefits</a:t>
            </a:r>
          </a:p>
        </p:txBody>
      </p:sp>
      <p:sp>
        <p:nvSpPr>
          <p:cNvPr id="82948" name="Rectangle 3"/>
          <p:cNvSpPr>
            <a:spLocks noGrp="1" noChangeArrowheads="1"/>
          </p:cNvSpPr>
          <p:nvPr>
            <p:ph type="body" idx="1"/>
          </p:nvPr>
        </p:nvSpPr>
        <p:spPr/>
        <p:txBody>
          <a:bodyPr/>
          <a:lstStyle/>
          <a:p>
            <a:pPr marL="0" eaLnBrk="1" hangingPunct="1">
              <a:spcBef>
                <a:spcPct val="0"/>
              </a:spcBef>
              <a:buFontTx/>
              <a:buNone/>
            </a:pPr>
            <a:r>
              <a:rPr lang="en-US" altLang="en-US" sz="1900"/>
              <a:t>STUDY: 20,000 poor children (ages 5-12) in Lanarkshire schools in Scotland, funded in part by individuals in the dairy industry.</a:t>
            </a:r>
          </a:p>
          <a:p>
            <a:pPr marL="0" eaLnBrk="1" hangingPunct="1">
              <a:spcBef>
                <a:spcPct val="0"/>
              </a:spcBef>
              <a:buFontTx/>
              <a:buNone/>
            </a:pPr>
            <a:endParaRPr lang="en-US" altLang="en-US" sz="1900"/>
          </a:p>
          <a:p>
            <a:pPr marL="0" eaLnBrk="1" hangingPunct="1">
              <a:spcBef>
                <a:spcPct val="0"/>
              </a:spcBef>
              <a:buFontTx/>
              <a:buNone/>
            </a:pPr>
            <a:r>
              <a:rPr lang="en-US" altLang="en-US" sz="1900"/>
              <a:t>THREE GROUPS: 5,000 given ¾ pint raw milk per day; 5,000 given ¾ pint pasteurized milk per day; 10,000 received nothing.</a:t>
            </a:r>
          </a:p>
          <a:p>
            <a:pPr marL="0" eaLnBrk="1" hangingPunct="1">
              <a:spcBef>
                <a:spcPct val="0"/>
              </a:spcBef>
              <a:buFontTx/>
              <a:buNone/>
            </a:pPr>
            <a:endParaRPr lang="en-US" altLang="en-US" sz="1900"/>
          </a:p>
          <a:p>
            <a:pPr marL="0" eaLnBrk="1" hangingPunct="1">
              <a:spcBef>
                <a:spcPct val="0"/>
              </a:spcBef>
              <a:buFontTx/>
              <a:buNone/>
            </a:pPr>
            <a:r>
              <a:rPr lang="en-US" altLang="en-US" sz="1900"/>
              <a:t>“NO DIFFERENCE”: Published final report (</a:t>
            </a:r>
            <a:r>
              <a:rPr lang="en-US" altLang="en-US" sz="1900" i="1"/>
              <a:t>Nature, March 21, 1931</a:t>
            </a:r>
            <a:r>
              <a:rPr lang="en-US" altLang="en-US" sz="1900"/>
              <a:t>) stated that those receiving milk had increase in rate of growth and that “the effects of raw and pasteurized milk on growth in weight and height are, so far as can be judged from this experiment, equal.”</a:t>
            </a:r>
          </a:p>
          <a:p>
            <a:pPr marL="0" eaLnBrk="1" hangingPunct="1">
              <a:spcBef>
                <a:spcPct val="0"/>
              </a:spcBef>
              <a:buFontTx/>
              <a:buNone/>
            </a:pPr>
            <a:endParaRPr lang="en-US" altLang="en-US" sz="1900"/>
          </a:p>
          <a:p>
            <a:pPr marL="0" eaLnBrk="1" hangingPunct="1">
              <a:spcBef>
                <a:spcPct val="0"/>
              </a:spcBef>
              <a:buFontTx/>
              <a:buNone/>
            </a:pPr>
            <a:r>
              <a:rPr lang="en-US" altLang="en-US" sz="1900"/>
              <a:t>“RAW MILK BETTER”: Bias caught by two scientists (Fisher and Bartlett) who published a critical evaluation of the original authors’ conclusions (</a:t>
            </a:r>
            <a:r>
              <a:rPr lang="en-US" altLang="en-US" sz="1900" i="1"/>
              <a:t>Nature, April 18, 1931</a:t>
            </a:r>
            <a:r>
              <a:rPr lang="en-US" altLang="en-US" sz="1900"/>
              <a:t>). Growth, especially in boys, was actually better in those receiving raw milk. “Pasteurized milk was only 66 percent as effective in the case of boys and 91 percent as effective in the case of girls in inducing increases in weight; and 50 percent as effective in boys and 70 percent as effective in girls in bringing about increases in height.”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a:t>Studies of Mattick and Golding - 1931</a:t>
            </a:r>
          </a:p>
        </p:txBody>
      </p:sp>
      <p:sp>
        <p:nvSpPr>
          <p:cNvPr id="83971" name="Content Placeholder 2"/>
          <p:cNvSpPr>
            <a:spLocks noGrp="1"/>
          </p:cNvSpPr>
          <p:nvPr>
            <p:ph idx="1"/>
          </p:nvPr>
        </p:nvSpPr>
        <p:spPr/>
        <p:txBody>
          <a:bodyPr/>
          <a:lstStyle/>
          <a:p>
            <a:pPr indent="0">
              <a:buFontTx/>
              <a:buNone/>
            </a:pPr>
            <a:r>
              <a:rPr lang="en-US" altLang="en-US"/>
              <a:t>“Our results show definitely that some dietetic factors are destroyed when milk is sterilised, and to a definite but lesser degree when it is pasteurised, and that although fresh milk is capable of supporting sustained growth  and reproduction in rats, heated milk is no longer capable of doing so.”</a:t>
            </a:r>
          </a:p>
          <a:p>
            <a:pPr indent="0">
              <a:buFontTx/>
              <a:buNone/>
            </a:pPr>
            <a:endParaRPr lang="en-US" altLang="en-US"/>
          </a:p>
          <a:p>
            <a:pPr indent="0">
              <a:buFontTx/>
              <a:buNone/>
            </a:pPr>
            <a:r>
              <a:rPr lang="en-US" altLang="en-US" sz="1400"/>
              <a:t>				Mattick EC and Golding J. </a:t>
            </a:r>
            <a:r>
              <a:rPr lang="en-US" altLang="en-US" sz="1400" i="1"/>
              <a:t>The Lancet</a:t>
            </a:r>
            <a:r>
              <a:rPr lang="en-US" altLang="en-US" sz="1400"/>
              <a:t>. Mar 22, 1931, p 667.</a:t>
            </a:r>
          </a:p>
        </p:txBody>
      </p:sp>
      <p:sp>
        <p:nvSpPr>
          <p:cNvPr id="839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257298C0-B9C2-4441-A52D-6A92BA7DCC65}" type="slidenum">
              <a:rPr lang="en-US" altLang="en-US" sz="1400"/>
              <a:pPr eaLnBrk="1" hangingPunct="1"/>
              <a:t>79</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FBEA7D07-898E-4130-B556-07BB913A1523}" type="slidenum">
              <a:rPr lang="en-US" altLang="en-US" sz="1400"/>
              <a:pPr eaLnBrk="1" hangingPunct="1"/>
              <a:t>8</a:t>
            </a:fld>
            <a:endParaRPr lang="en-US" altLang="en-US" sz="1400"/>
          </a:p>
        </p:txBody>
      </p:sp>
      <p:sp>
        <p:nvSpPr>
          <p:cNvPr id="11267" name="Rectangle 2"/>
          <p:cNvSpPr>
            <a:spLocks noGrp="1" noChangeArrowheads="1"/>
          </p:cNvSpPr>
          <p:nvPr>
            <p:ph type="title"/>
          </p:nvPr>
        </p:nvSpPr>
        <p:spPr/>
        <p:txBody>
          <a:bodyPr/>
          <a:lstStyle/>
          <a:p>
            <a:pPr eaLnBrk="1" hangingPunct="1"/>
            <a:r>
              <a:rPr lang="en-US" altLang="en-US" sz="2400"/>
              <a:t>Built-In Protective Systems in Raw Milk:</a:t>
            </a:r>
            <a:br>
              <a:rPr lang="en-US" altLang="en-US" sz="2400"/>
            </a:br>
            <a:r>
              <a:rPr lang="en-US" altLang="en-US" sz="2000"/>
              <a:t>Other Bioactive Components II – Fats and Carbohydrates</a:t>
            </a:r>
          </a:p>
        </p:txBody>
      </p:sp>
      <p:sp>
        <p:nvSpPr>
          <p:cNvPr id="10244" name="Rectangle 3"/>
          <p:cNvSpPr>
            <a:spLocks noGrp="1" noChangeArrowheads="1"/>
          </p:cNvSpPr>
          <p:nvPr>
            <p:ph type="body" idx="1"/>
          </p:nvPr>
        </p:nvSpPr>
        <p:spPr/>
        <p:txBody>
          <a:bodyPr/>
          <a:lstStyle/>
          <a:p>
            <a:pPr eaLnBrk="1" hangingPunct="1">
              <a:lnSpc>
                <a:spcPct val="90000"/>
              </a:lnSpc>
              <a:spcBef>
                <a:spcPct val="50000"/>
              </a:spcBef>
              <a:defRPr/>
            </a:pPr>
            <a:endParaRPr lang="en-US" sz="2000" baseline="30000" dirty="0"/>
          </a:p>
          <a:p>
            <a:pPr eaLnBrk="1" hangingPunct="1">
              <a:lnSpc>
                <a:spcPct val="90000"/>
              </a:lnSpc>
              <a:spcBef>
                <a:spcPct val="0"/>
              </a:spcBef>
              <a:spcAft>
                <a:spcPct val="40000"/>
              </a:spcAft>
              <a:defRPr/>
            </a:pPr>
            <a:r>
              <a:rPr lang="en-US" sz="2200" b="1" dirty="0"/>
              <a:t>Polysaccharides</a:t>
            </a:r>
            <a:r>
              <a:rPr lang="en-US" sz="2200" dirty="0">
                <a:cs typeface="Arial" charset="0"/>
              </a:rPr>
              <a:t>—</a:t>
            </a:r>
            <a:r>
              <a:rPr lang="en-US" sz="2200" dirty="0"/>
              <a:t>Encourage the growth of good bacteria in the gut; protect the gut wall</a:t>
            </a:r>
          </a:p>
          <a:p>
            <a:pPr eaLnBrk="1" hangingPunct="1">
              <a:lnSpc>
                <a:spcPct val="90000"/>
              </a:lnSpc>
              <a:spcBef>
                <a:spcPct val="0"/>
              </a:spcBef>
              <a:spcAft>
                <a:spcPct val="40000"/>
              </a:spcAft>
              <a:defRPr/>
            </a:pPr>
            <a:r>
              <a:rPr lang="en-US" sz="2200" b="1" dirty="0"/>
              <a:t>Oligosaccharides</a:t>
            </a:r>
            <a:r>
              <a:rPr lang="en-US" sz="2200" dirty="0"/>
              <a:t> – Protect other components from being destroyed by stomach acids and enzymes; bind to bacteria and prevent them from attaching to the gut lining; other functions just being discovered.</a:t>
            </a:r>
            <a:r>
              <a:rPr lang="en-US" sz="2200" baseline="30000" dirty="0"/>
              <a:t>1,2</a:t>
            </a:r>
          </a:p>
          <a:p>
            <a:pPr eaLnBrk="1" hangingPunct="1">
              <a:lnSpc>
                <a:spcPct val="90000"/>
              </a:lnSpc>
              <a:spcBef>
                <a:spcPct val="0"/>
              </a:spcBef>
              <a:spcAft>
                <a:spcPct val="40000"/>
              </a:spcAft>
              <a:defRPr/>
            </a:pPr>
            <a:r>
              <a:rPr lang="en-US" sz="2200" b="1" dirty="0"/>
              <a:t>Medium-Chain Fatty Acids</a:t>
            </a:r>
            <a:r>
              <a:rPr lang="en-US" sz="2200" dirty="0">
                <a:cs typeface="Arial" charset="0"/>
              </a:rPr>
              <a:t>—</a:t>
            </a:r>
            <a:r>
              <a:rPr lang="en-US" sz="2200" dirty="0"/>
              <a:t>Disrupt cell walls of bad bacteria; levels so high in goat milk that the test for the presence of antibiotics had to be changed; may reduce intestinal injury and protect the liver.</a:t>
            </a:r>
            <a:r>
              <a:rPr lang="en-US" sz="2200" baseline="30000" dirty="0"/>
              <a:t>3</a:t>
            </a:r>
          </a:p>
          <a:p>
            <a:pPr eaLnBrk="1" hangingPunct="1">
              <a:lnSpc>
                <a:spcPct val="90000"/>
              </a:lnSpc>
              <a:spcBef>
                <a:spcPct val="0"/>
              </a:spcBef>
              <a:spcAft>
                <a:spcPct val="40000"/>
              </a:spcAft>
              <a:defRPr/>
            </a:pPr>
            <a:r>
              <a:rPr lang="en-US" sz="2200" b="1" dirty="0"/>
              <a:t>Phospholipids and </a:t>
            </a:r>
            <a:r>
              <a:rPr lang="en-US" sz="2200" b="1" dirty="0" err="1"/>
              <a:t>Spingolipids</a:t>
            </a:r>
            <a:r>
              <a:rPr lang="en-US" sz="2200" dirty="0"/>
              <a:t>—bind to intestinal cells, prevent absorption of pathogens and toxins.</a:t>
            </a:r>
            <a:r>
              <a:rPr lang="en-US" sz="2200" baseline="30000" dirty="0"/>
              <a:t>3 </a:t>
            </a:r>
            <a:r>
              <a:rPr lang="en-US" sz="2200" dirty="0" err="1"/>
              <a:t>Spingolipids</a:t>
            </a:r>
            <a:r>
              <a:rPr lang="en-US" sz="2200" dirty="0"/>
              <a:t> are important components in cell membranes, protect cells against toxins, support digestion and protect against cancer.</a:t>
            </a:r>
            <a:endParaRPr lang="en-US" sz="1600" dirty="0"/>
          </a:p>
          <a:p>
            <a:pPr marL="609600" indent="-609600" algn="r" eaLnBrk="1" hangingPunct="1">
              <a:lnSpc>
                <a:spcPct val="90000"/>
              </a:lnSpc>
              <a:spcBef>
                <a:spcPct val="0"/>
              </a:spcBef>
              <a:buFontTx/>
              <a:buNone/>
              <a:defRPr/>
            </a:pPr>
            <a:r>
              <a:rPr lang="en-US" sz="1600" dirty="0"/>
              <a:t>1</a:t>
            </a:r>
            <a:r>
              <a:rPr lang="en-US" sz="1400" dirty="0"/>
              <a:t>. </a:t>
            </a:r>
            <a:r>
              <a:rPr lang="en-US" sz="1400" i="1" dirty="0"/>
              <a:t>British J Nutrition, </a:t>
            </a:r>
            <a:r>
              <a:rPr lang="en-US" sz="1400" dirty="0"/>
              <a:t>2000:84(Suppl. 1):S3-S10.</a:t>
            </a:r>
          </a:p>
          <a:p>
            <a:pPr marL="609600" indent="-609600" algn="r" eaLnBrk="1" hangingPunct="1">
              <a:lnSpc>
                <a:spcPct val="90000"/>
              </a:lnSpc>
              <a:spcBef>
                <a:spcPct val="0"/>
              </a:spcBef>
              <a:buFontTx/>
              <a:buNone/>
              <a:defRPr/>
            </a:pPr>
            <a:r>
              <a:rPr lang="en-US" sz="1400" dirty="0"/>
              <a:t>2.</a:t>
            </a:r>
            <a:r>
              <a:rPr lang="en-US" sz="1400" i="1" dirty="0"/>
              <a:t> Scientific American</a:t>
            </a:r>
            <a:r>
              <a:rPr lang="en-US" sz="1400" dirty="0"/>
              <a:t>, December 1995.</a:t>
            </a:r>
          </a:p>
          <a:p>
            <a:pPr marL="609600" indent="-609600" algn="r" eaLnBrk="1" hangingPunct="1">
              <a:lnSpc>
                <a:spcPct val="90000"/>
              </a:lnSpc>
              <a:spcBef>
                <a:spcPct val="0"/>
              </a:spcBef>
              <a:buFontTx/>
              <a:buAutoNum type="arabicPeriod" startAt="3"/>
              <a:defRPr/>
            </a:pPr>
            <a:r>
              <a:rPr lang="en-US" sz="1400" i="1" dirty="0"/>
              <a:t>International Dairy Journal </a:t>
            </a:r>
            <a:r>
              <a:rPr lang="en-US" sz="1400" dirty="0"/>
              <a:t>2006 16:1374-1382 and 1362-1373</a:t>
            </a:r>
          </a:p>
          <a:p>
            <a:pPr marL="609600" indent="-609600" algn="r" eaLnBrk="1" hangingPunct="1">
              <a:lnSpc>
                <a:spcPct val="90000"/>
              </a:lnSpc>
              <a:spcBef>
                <a:spcPct val="0"/>
              </a:spcBef>
              <a:buFontTx/>
              <a:buAutoNum type="arabicPeriod" startAt="3"/>
              <a:defRPr/>
            </a:pPr>
            <a:r>
              <a:rPr lang="nl-NL" sz="1400" dirty="0"/>
              <a:t>Spingolipids and Cancer, scitopics.com; Koopman, J S, et al, </a:t>
            </a:r>
            <a:r>
              <a:rPr lang="nl-NL" sz="1400" i="1" dirty="0"/>
              <a:t>AJPH</a:t>
            </a:r>
            <a:r>
              <a:rPr lang="nl-NL" sz="1400" dirty="0"/>
              <a:t>, 1984, 74:12:1371-1373</a:t>
            </a:r>
            <a:endParaRPr lang="en-US" sz="1400" dirty="0"/>
          </a:p>
          <a:p>
            <a:pPr eaLnBrk="1" hangingPunct="1">
              <a:lnSpc>
                <a:spcPct val="90000"/>
              </a:lnSpc>
              <a:spcBef>
                <a:spcPct val="0"/>
              </a:spcBef>
              <a:spcAft>
                <a:spcPct val="40000"/>
              </a:spcAft>
              <a:defRPr/>
            </a:pPr>
            <a:endParaRPr lang="en-US" sz="2000" dirty="0"/>
          </a:p>
          <a:p>
            <a:pPr eaLnBrk="1" hangingPunct="1">
              <a:lnSpc>
                <a:spcPct val="90000"/>
              </a:lnSpc>
              <a:spcBef>
                <a:spcPct val="50000"/>
              </a:spcBef>
              <a:defRPr/>
            </a:pPr>
            <a:endParaRPr lang="en-US" sz="2000" baseline="30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943F47F-B7E3-466D-B6FB-023B2472CA72}" type="slidenum">
              <a:rPr lang="en-US" altLang="en-US" sz="1400"/>
              <a:pPr eaLnBrk="1" hangingPunct="1"/>
              <a:t>80</a:t>
            </a:fld>
            <a:endParaRPr lang="en-US" altLang="en-US" sz="1400"/>
          </a:p>
        </p:txBody>
      </p:sp>
      <p:sp>
        <p:nvSpPr>
          <p:cNvPr id="84995" name="Rectangle 2"/>
          <p:cNvSpPr>
            <a:spLocks noGrp="1" noChangeArrowheads="1"/>
          </p:cNvSpPr>
          <p:nvPr>
            <p:ph type="title"/>
          </p:nvPr>
        </p:nvSpPr>
        <p:spPr/>
        <p:txBody>
          <a:bodyPr/>
          <a:lstStyle/>
          <a:p>
            <a:pPr eaLnBrk="1" hangingPunct="1"/>
            <a:r>
              <a:rPr lang="en-US" altLang="en-US"/>
              <a:t>Rat Studies of Scott &amp; Erf - 1931</a:t>
            </a:r>
          </a:p>
        </p:txBody>
      </p:sp>
      <p:sp>
        <p:nvSpPr>
          <p:cNvPr id="84996" name="Rectangle 3"/>
          <p:cNvSpPr>
            <a:spLocks noGrp="1" noChangeArrowheads="1"/>
          </p:cNvSpPr>
          <p:nvPr>
            <p:ph type="body" idx="1"/>
          </p:nvPr>
        </p:nvSpPr>
        <p:spPr/>
        <p:txBody>
          <a:bodyPr/>
          <a:lstStyle/>
          <a:p>
            <a:pPr marL="0" indent="0" eaLnBrk="1" hangingPunct="1">
              <a:lnSpc>
                <a:spcPct val="90000"/>
              </a:lnSpc>
              <a:spcBef>
                <a:spcPct val="50000"/>
              </a:spcBef>
              <a:buFontTx/>
              <a:buNone/>
            </a:pPr>
            <a:r>
              <a:rPr lang="en-US" altLang="en-US" sz="2800">
                <a:solidFill>
                  <a:schemeClr val="tx2"/>
                </a:solidFill>
              </a:rPr>
              <a:t>By Dr. Ernest Scott and Professor Lowell Erf, </a:t>
            </a:r>
            <a:br>
              <a:rPr lang="en-US" altLang="en-US" sz="2800">
                <a:solidFill>
                  <a:schemeClr val="tx2"/>
                </a:solidFill>
              </a:rPr>
            </a:br>
            <a:r>
              <a:rPr lang="en-US" altLang="en-US" sz="2800">
                <a:solidFill>
                  <a:schemeClr val="tx2"/>
                </a:solidFill>
              </a:rPr>
              <a:t>Ohio State University, 1931</a:t>
            </a:r>
          </a:p>
          <a:p>
            <a:pPr marL="0" indent="0" eaLnBrk="1" hangingPunct="1">
              <a:lnSpc>
                <a:spcPct val="90000"/>
              </a:lnSpc>
              <a:spcBef>
                <a:spcPct val="50000"/>
              </a:spcBef>
              <a:buFontTx/>
              <a:buNone/>
            </a:pPr>
            <a:endParaRPr lang="en-US" altLang="en-US" sz="2800">
              <a:solidFill>
                <a:schemeClr val="tx2"/>
              </a:solidFill>
            </a:endParaRPr>
          </a:p>
          <a:p>
            <a:pPr marL="0" indent="0" eaLnBrk="1" hangingPunct="1">
              <a:lnSpc>
                <a:spcPct val="90000"/>
              </a:lnSpc>
              <a:spcBef>
                <a:spcPct val="50000"/>
              </a:spcBef>
              <a:buFontTx/>
              <a:buNone/>
            </a:pPr>
            <a:endParaRPr lang="en-US" altLang="en-US" sz="2800">
              <a:solidFill>
                <a:schemeClr val="tx2"/>
              </a:solidFill>
            </a:endParaRPr>
          </a:p>
          <a:p>
            <a:pPr marL="0" indent="0" eaLnBrk="1" hangingPunct="1">
              <a:lnSpc>
                <a:spcPct val="90000"/>
              </a:lnSpc>
              <a:spcBef>
                <a:spcPct val="50000"/>
              </a:spcBef>
              <a:buFontTx/>
              <a:buNone/>
            </a:pPr>
            <a:endParaRPr lang="en-US" altLang="en-US" sz="2800">
              <a:solidFill>
                <a:schemeClr val="tx2"/>
              </a:solidFill>
            </a:endParaRPr>
          </a:p>
          <a:p>
            <a:pPr marL="0" indent="0" eaLnBrk="1" hangingPunct="1">
              <a:lnSpc>
                <a:spcPct val="90000"/>
              </a:lnSpc>
              <a:spcBef>
                <a:spcPct val="50000"/>
              </a:spcBef>
              <a:buFontTx/>
              <a:buNone/>
            </a:pPr>
            <a:endParaRPr lang="en-US" altLang="en-US" sz="2800">
              <a:solidFill>
                <a:schemeClr val="tx2"/>
              </a:solidFill>
            </a:endParaRPr>
          </a:p>
          <a:p>
            <a:pPr marL="0" indent="0" eaLnBrk="1" hangingPunct="1">
              <a:lnSpc>
                <a:spcPct val="90000"/>
              </a:lnSpc>
              <a:spcBef>
                <a:spcPct val="50000"/>
              </a:spcBef>
              <a:buFontTx/>
              <a:buNone/>
            </a:pPr>
            <a:endParaRPr lang="en-US" altLang="en-US" sz="2800">
              <a:solidFill>
                <a:schemeClr val="tx2"/>
              </a:solidFill>
            </a:endParaRPr>
          </a:p>
          <a:p>
            <a:pPr marL="0" indent="0" eaLnBrk="1" hangingPunct="1">
              <a:lnSpc>
                <a:spcPct val="90000"/>
              </a:lnSpc>
              <a:spcBef>
                <a:spcPct val="50000"/>
              </a:spcBef>
              <a:buFontTx/>
              <a:buNone/>
            </a:pPr>
            <a:endParaRPr lang="en-US" altLang="en-US" sz="2800">
              <a:solidFill>
                <a:schemeClr val="tx2"/>
              </a:solidFill>
            </a:endParaRPr>
          </a:p>
          <a:p>
            <a:pPr marL="0" indent="0" eaLnBrk="1" hangingPunct="1">
              <a:lnSpc>
                <a:spcPct val="90000"/>
              </a:lnSpc>
              <a:spcBef>
                <a:spcPct val="50000"/>
              </a:spcBef>
              <a:buFontTx/>
              <a:buNone/>
            </a:pPr>
            <a:endParaRPr lang="en-US" altLang="en-US" sz="2800">
              <a:solidFill>
                <a:schemeClr val="tx2"/>
              </a:solidFill>
            </a:endParaRPr>
          </a:p>
          <a:p>
            <a:pPr marL="0" indent="0" algn="r" eaLnBrk="1" hangingPunct="1">
              <a:lnSpc>
                <a:spcPct val="90000"/>
              </a:lnSpc>
              <a:spcBef>
                <a:spcPct val="50000"/>
              </a:spcBef>
              <a:buFontTx/>
              <a:buNone/>
            </a:pPr>
            <a:r>
              <a:rPr lang="en-US" altLang="en-US" sz="1800" i="1"/>
              <a:t>Jersey Bulletin 1931 50:210-211;224-226, 237</a:t>
            </a:r>
          </a:p>
        </p:txBody>
      </p:sp>
      <p:graphicFrame>
        <p:nvGraphicFramePr>
          <p:cNvPr id="949264" name="Group 16"/>
          <p:cNvGraphicFramePr>
            <a:graphicFrameLocks noGrp="1"/>
          </p:cNvGraphicFramePr>
          <p:nvPr/>
        </p:nvGraphicFramePr>
        <p:xfrm>
          <a:off x="520700" y="2193925"/>
          <a:ext cx="8175625" cy="3597275"/>
        </p:xfrm>
        <a:graphic>
          <a:graphicData uri="http://schemas.openxmlformats.org/drawingml/2006/table">
            <a:tbl>
              <a:tblPr/>
              <a:tblGrid>
                <a:gridCol w="2159000">
                  <a:extLst>
                    <a:ext uri="{9D8B030D-6E8A-4147-A177-3AD203B41FA5}">
                      <a16:colId xmlns:a16="http://schemas.microsoft.com/office/drawing/2014/main" val="20000"/>
                    </a:ext>
                  </a:extLst>
                </a:gridCol>
                <a:gridCol w="6016625">
                  <a:extLst>
                    <a:ext uri="{9D8B030D-6E8A-4147-A177-3AD203B41FA5}">
                      <a16:colId xmlns:a16="http://schemas.microsoft.com/office/drawing/2014/main" val="20001"/>
                    </a:ext>
                  </a:extLst>
                </a:gridCol>
              </a:tblGrid>
              <a:tr h="1371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Whole Raw Milk</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Good growth; sleek coats; clear eyes; excellent dispositions; enjoyed being petted.</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54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Whole Pasteurized Milk</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Rough coats; slow growth; eyes lacked luster; anemia; loss of vitality and weight; very irritable, often showing a tendency to bite when handled.</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a:t>Anemia and Behavior</a:t>
            </a:r>
          </a:p>
        </p:txBody>
      </p:sp>
      <p:sp>
        <p:nvSpPr>
          <p:cNvPr id="86019" name="Content Placeholder 2"/>
          <p:cNvSpPr>
            <a:spLocks noGrp="1"/>
          </p:cNvSpPr>
          <p:nvPr>
            <p:ph idx="1"/>
          </p:nvPr>
        </p:nvSpPr>
        <p:spPr/>
        <p:txBody>
          <a:bodyPr/>
          <a:lstStyle/>
          <a:p>
            <a:r>
              <a:rPr lang="en-US" altLang="en-US"/>
              <a:t>“Infants with chronic, severe iron deficiency have been observed to display increased fearfulness, unhappiness, fatigue, low activity, wariness, solemnity and proximity to the mother during free play, development testing and at home.”</a:t>
            </a:r>
          </a:p>
          <a:p>
            <a:r>
              <a:rPr lang="en-US" altLang="en-US"/>
              <a:t>Anemic infants who did not receive iron supplementation “never smiled, never interacted socially, and never showed social referencing.”</a:t>
            </a:r>
          </a:p>
          <a:p>
            <a:pPr>
              <a:buFontTx/>
              <a:buNone/>
            </a:pPr>
            <a:r>
              <a:rPr lang="en-US" altLang="en-US" sz="1400"/>
              <a:t>					Lozoff B and others. </a:t>
            </a:r>
            <a:r>
              <a:rPr lang="en-US" altLang="en-US" sz="1400" i="1"/>
              <a:t>Journal of Nutrition </a:t>
            </a:r>
            <a:r>
              <a:rPr lang="en-US" altLang="en-US" sz="1400"/>
              <a:t>137:683-689.</a:t>
            </a:r>
          </a:p>
        </p:txBody>
      </p:sp>
      <p:sp>
        <p:nvSpPr>
          <p:cNvPr id="860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BBF193CA-EDC1-42C4-8F46-36760533D945}" type="slidenum">
              <a:rPr lang="en-US" altLang="en-US" sz="1400"/>
              <a:pPr eaLnBrk="1" hangingPunct="1"/>
              <a:t>81</a:t>
            </a:fld>
            <a:endParaRPr lang="en-US" altLang="en-US" sz="14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a:t>Studies of Mattick and Golding - 1935</a:t>
            </a:r>
          </a:p>
        </p:txBody>
      </p:sp>
      <p:sp>
        <p:nvSpPr>
          <p:cNvPr id="87043" name="Content Placeholder 2"/>
          <p:cNvSpPr>
            <a:spLocks noGrp="1"/>
          </p:cNvSpPr>
          <p:nvPr>
            <p:ph idx="1"/>
          </p:nvPr>
        </p:nvSpPr>
        <p:spPr/>
        <p:txBody>
          <a:bodyPr/>
          <a:lstStyle/>
          <a:p>
            <a:r>
              <a:rPr lang="en-US" altLang="en-US" sz="2400"/>
              <a:t>Rats fed sterilized milk had hair loss; those fed raw milk did not.</a:t>
            </a:r>
          </a:p>
          <a:p>
            <a:r>
              <a:rPr lang="en-US" altLang="en-US" sz="2400"/>
              <a:t>Lowered reproductive capacity in rats fed sterilized milk.</a:t>
            </a:r>
          </a:p>
          <a:p>
            <a:r>
              <a:rPr lang="en-US" altLang="en-US" sz="2400"/>
              <a:t>“Two females which had received sterilized milk for about eight months showed remarkable improvement after receiving raw milk for about eleven weeks, and one gave birth to a litter when mated to a buck from the raw milk group. Previous to this, 15 matings had been attempted with does and bucks both reared on sterilized milk, and no signs of pregnancy were shown on any one of these occasions.”</a:t>
            </a:r>
          </a:p>
          <a:p>
            <a:endParaRPr lang="en-US" altLang="en-US" sz="2400"/>
          </a:p>
          <a:p>
            <a:pPr>
              <a:buFontTx/>
              <a:buNone/>
            </a:pPr>
            <a:r>
              <a:rPr lang="en-US" altLang="en-US" sz="1400"/>
              <a:t>				Mattick EC and Golding J. </a:t>
            </a:r>
            <a:r>
              <a:rPr lang="en-US" altLang="en-US" sz="1400" i="1"/>
              <a:t>The Lancet</a:t>
            </a:r>
            <a:r>
              <a:rPr lang="en-US" altLang="en-US" sz="1400"/>
              <a:t>. Sep 19, 1936, 703-704.</a:t>
            </a:r>
          </a:p>
        </p:txBody>
      </p:sp>
      <p:sp>
        <p:nvSpPr>
          <p:cNvPr id="870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2000600-E402-48AF-979E-C80B48A5D807}" type="slidenum">
              <a:rPr lang="en-US" altLang="en-US" sz="1400"/>
              <a:pPr eaLnBrk="1" hangingPunct="1"/>
              <a:t>82</a:t>
            </a:fld>
            <a:endParaRPr lang="en-US" altLang="en-US" sz="1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a:t>British Orphanage Study - 1937</a:t>
            </a:r>
          </a:p>
        </p:txBody>
      </p:sp>
      <p:sp>
        <p:nvSpPr>
          <p:cNvPr id="3" name="Content Placeholder 2"/>
          <p:cNvSpPr>
            <a:spLocks noGrp="1"/>
          </p:cNvSpPr>
          <p:nvPr>
            <p:ph idx="1"/>
          </p:nvPr>
        </p:nvSpPr>
        <p:spPr/>
        <p:txBody>
          <a:bodyPr/>
          <a:lstStyle/>
          <a:p>
            <a:pPr>
              <a:buFontTx/>
              <a:buNone/>
              <a:defRPr/>
            </a:pPr>
            <a:r>
              <a:rPr lang="en-US" sz="2400" dirty="0"/>
              <a:t>TWO GROUPS: </a:t>
            </a:r>
          </a:p>
          <a:p>
            <a:pPr>
              <a:buFontTx/>
              <a:buNone/>
              <a:defRPr/>
            </a:pPr>
            <a:r>
              <a:rPr lang="en-US" sz="2400" dirty="0"/>
              <a:t>	Group I: 750 boys got pasteurized milk for 5 years.</a:t>
            </a:r>
          </a:p>
          <a:p>
            <a:pPr>
              <a:buFontTx/>
              <a:buNone/>
              <a:defRPr/>
            </a:pPr>
            <a:r>
              <a:rPr lang="en-US" sz="2400" dirty="0"/>
              <a:t>	Group II: 750 boys got raw milk for 5 years.</a:t>
            </a:r>
          </a:p>
          <a:p>
            <a:pPr>
              <a:buFontTx/>
              <a:buNone/>
              <a:defRPr/>
            </a:pPr>
            <a:endParaRPr lang="en-US" sz="2400" dirty="0"/>
          </a:p>
          <a:p>
            <a:pPr>
              <a:buFontTx/>
              <a:buNone/>
              <a:defRPr/>
            </a:pPr>
            <a:r>
              <a:rPr lang="en-US" sz="2400" dirty="0"/>
              <a:t>RESULTS FOR TB:</a:t>
            </a:r>
          </a:p>
          <a:p>
            <a:pPr>
              <a:buFontTx/>
              <a:buNone/>
              <a:defRPr/>
            </a:pPr>
            <a:r>
              <a:rPr lang="en-US" sz="2400" dirty="0"/>
              <a:t>	Group I had 14 cases of TB</a:t>
            </a:r>
          </a:p>
          <a:p>
            <a:pPr>
              <a:buFontTx/>
              <a:buNone/>
              <a:defRPr/>
            </a:pPr>
            <a:r>
              <a:rPr lang="en-US" sz="2400" dirty="0"/>
              <a:t>	Group II had 1 case.</a:t>
            </a:r>
          </a:p>
          <a:p>
            <a:pPr marL="0" indent="0" eaLnBrk="1" hangingPunct="1">
              <a:spcBef>
                <a:spcPct val="50000"/>
              </a:spcBef>
              <a:buFontTx/>
              <a:buNone/>
              <a:defRPr/>
            </a:pPr>
            <a:endParaRPr lang="en-US" sz="2400" dirty="0"/>
          </a:p>
          <a:p>
            <a:pPr marL="0" indent="0" eaLnBrk="1" hangingPunct="1">
              <a:spcBef>
                <a:spcPct val="50000"/>
              </a:spcBef>
              <a:buFontTx/>
              <a:buNone/>
              <a:defRPr/>
            </a:pPr>
            <a:r>
              <a:rPr lang="en-US" sz="2400" dirty="0"/>
              <a:t>OTHER BENEFITS: “The child on raw milk is very fit. Chilblains are practically eliminated. The teeth are less likely to decay. The resistance to tuberculosis and other infections is raised.”</a:t>
            </a:r>
          </a:p>
          <a:p>
            <a:pPr marL="461963" lvl="1" indent="-4763" algn="r" eaLnBrk="1" hangingPunct="1">
              <a:spcBef>
                <a:spcPct val="50000"/>
              </a:spcBef>
              <a:buFontTx/>
              <a:buNone/>
              <a:defRPr/>
            </a:pPr>
            <a:r>
              <a:rPr lang="en-US" sz="1800" i="1" dirty="0"/>
              <a:t>Lancet, May 8, 1937:1142</a:t>
            </a:r>
          </a:p>
          <a:p>
            <a:pPr>
              <a:buFontTx/>
              <a:buNone/>
              <a:defRPr/>
            </a:pPr>
            <a:endParaRPr lang="en-US" sz="2400" dirty="0"/>
          </a:p>
          <a:p>
            <a:pPr>
              <a:buFontTx/>
              <a:buNone/>
              <a:defRPr/>
            </a:pPr>
            <a:endParaRPr lang="en-US" sz="2400" dirty="0"/>
          </a:p>
        </p:txBody>
      </p:sp>
      <p:sp>
        <p:nvSpPr>
          <p:cNvPr id="880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8F28AD2E-8257-46AF-8A86-B671222A73FA}" type="slidenum">
              <a:rPr lang="en-US" altLang="en-US" sz="1400"/>
              <a:pPr eaLnBrk="1" hangingPunct="1"/>
              <a:t>83</a:t>
            </a:fld>
            <a:endParaRPr lang="en-US" altLang="en-US" sz="1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8DC41BE-CBCF-4A0D-89AC-EFC59CBCA21E}" type="slidenum">
              <a:rPr lang="en-US" altLang="en-US" sz="1400"/>
              <a:pPr eaLnBrk="1" hangingPunct="1"/>
              <a:t>84</a:t>
            </a:fld>
            <a:endParaRPr lang="en-US" altLang="en-US" sz="1400"/>
          </a:p>
        </p:txBody>
      </p:sp>
      <p:sp>
        <p:nvSpPr>
          <p:cNvPr id="89091" name="Rectangle 2"/>
          <p:cNvSpPr>
            <a:spLocks noGrp="1" noChangeArrowheads="1"/>
          </p:cNvSpPr>
          <p:nvPr>
            <p:ph type="title"/>
          </p:nvPr>
        </p:nvSpPr>
        <p:spPr/>
        <p:txBody>
          <a:bodyPr/>
          <a:lstStyle/>
          <a:p>
            <a:pPr eaLnBrk="1" hangingPunct="1"/>
            <a:r>
              <a:rPr lang="en-US" altLang="en-US"/>
              <a:t>Randleigh Farm Rat Studies – 1935-1940</a:t>
            </a:r>
            <a:endParaRPr lang="en-US" altLang="en-US">
              <a:solidFill>
                <a:srgbClr val="FF0000"/>
              </a:solidFill>
            </a:endParaRPr>
          </a:p>
        </p:txBody>
      </p:sp>
      <p:sp>
        <p:nvSpPr>
          <p:cNvPr id="89092" name="Rectangle 3"/>
          <p:cNvSpPr>
            <a:spLocks noGrp="1" noChangeArrowheads="1"/>
          </p:cNvSpPr>
          <p:nvPr>
            <p:ph type="body" idx="1"/>
          </p:nvPr>
        </p:nvSpPr>
        <p:spPr/>
        <p:txBody>
          <a:bodyPr/>
          <a:lstStyle/>
          <a:p>
            <a:pPr marL="4921250" indent="0" eaLnBrk="1" hangingPunct="1">
              <a:spcBef>
                <a:spcPct val="50000"/>
              </a:spcBef>
              <a:buFontTx/>
              <a:buNone/>
            </a:pPr>
            <a:endParaRPr lang="en-US" altLang="en-US" sz="2400" b="1">
              <a:solidFill>
                <a:schemeClr val="tx2"/>
              </a:solidFill>
            </a:endParaRPr>
          </a:p>
          <a:p>
            <a:pPr marL="4921250" indent="0" eaLnBrk="1" hangingPunct="1">
              <a:spcBef>
                <a:spcPct val="50000"/>
              </a:spcBef>
              <a:buFontTx/>
              <a:buNone/>
            </a:pPr>
            <a:r>
              <a:rPr lang="en-US" altLang="en-US" sz="2400" b="1">
                <a:solidFill>
                  <a:schemeClr val="tx2"/>
                </a:solidFill>
              </a:rPr>
              <a:t>Raw vs. Pasteurized Milk at Randleigh Farm, </a:t>
            </a:r>
            <a:br>
              <a:rPr lang="en-US" altLang="en-US" sz="2400" b="1">
                <a:solidFill>
                  <a:schemeClr val="tx2"/>
                </a:solidFill>
              </a:rPr>
            </a:br>
            <a:r>
              <a:rPr lang="en-US" altLang="en-US" sz="2400" b="1">
                <a:solidFill>
                  <a:schemeClr val="tx2"/>
                </a:solidFill>
              </a:rPr>
              <a:t>1935-1940</a:t>
            </a:r>
            <a:endParaRPr lang="en-US" altLang="en-US" sz="2400" b="1"/>
          </a:p>
          <a:p>
            <a:pPr marL="4921250" indent="0" eaLnBrk="1" hangingPunct="1">
              <a:spcBef>
                <a:spcPct val="50000"/>
              </a:spcBef>
              <a:buFontTx/>
              <a:buNone/>
            </a:pPr>
            <a:r>
              <a:rPr lang="en-US" altLang="en-US" sz="2400"/>
              <a:t>Above: Rat fed only raw milk. Good development, healthy fur.</a:t>
            </a:r>
          </a:p>
          <a:p>
            <a:pPr marL="4921250" indent="0" eaLnBrk="1" hangingPunct="1">
              <a:spcBef>
                <a:spcPct val="50000"/>
              </a:spcBef>
              <a:buFontTx/>
              <a:buNone/>
            </a:pPr>
            <a:r>
              <a:rPr lang="en-US" altLang="en-US" sz="2400"/>
              <a:t>Below: Rats fed only pasteurized milk.  Poor development. Hairless areas (acrodynia) due to deficiency of vitamin B-6.</a:t>
            </a:r>
          </a:p>
          <a:p>
            <a:pPr marL="4921250" indent="0" eaLnBrk="1" hangingPunct="1">
              <a:buFontTx/>
              <a:buNone/>
            </a:pPr>
            <a:endParaRPr lang="en-US" altLang="en-US"/>
          </a:p>
        </p:txBody>
      </p:sp>
      <p:pic>
        <p:nvPicPr>
          <p:cNvPr id="89093" name="Picture 4" descr="health_r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143000"/>
            <a:ext cx="4557712" cy="5146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0B15F14B-DE71-4E8F-BBAF-C86C881C958D}" type="slidenum">
              <a:rPr lang="en-US" altLang="en-US" sz="1400"/>
              <a:pPr eaLnBrk="1" hangingPunct="1"/>
              <a:t>85</a:t>
            </a:fld>
            <a:endParaRPr lang="en-US" altLang="en-US" sz="1400"/>
          </a:p>
        </p:txBody>
      </p:sp>
      <p:sp>
        <p:nvSpPr>
          <p:cNvPr id="90115" name="Rectangle 2"/>
          <p:cNvSpPr>
            <a:spLocks noGrp="1" noChangeArrowheads="1"/>
          </p:cNvSpPr>
          <p:nvPr>
            <p:ph type="title"/>
          </p:nvPr>
        </p:nvSpPr>
        <p:spPr/>
        <p:txBody>
          <a:bodyPr/>
          <a:lstStyle/>
          <a:p>
            <a:pPr eaLnBrk="1" hangingPunct="1"/>
            <a:r>
              <a:rPr lang="en-US" altLang="en-US">
                <a:solidFill>
                  <a:schemeClr val="tx1"/>
                </a:solidFill>
              </a:rPr>
              <a:t>Bone Development</a:t>
            </a:r>
          </a:p>
        </p:txBody>
      </p:sp>
      <p:sp>
        <p:nvSpPr>
          <p:cNvPr id="90116" name="Rectangle 3"/>
          <p:cNvSpPr>
            <a:spLocks noGrp="1" noChangeArrowheads="1"/>
          </p:cNvSpPr>
          <p:nvPr>
            <p:ph type="body" idx="1"/>
          </p:nvPr>
        </p:nvSpPr>
        <p:spPr/>
        <p:txBody>
          <a:bodyPr/>
          <a:lstStyle/>
          <a:p>
            <a:pPr marL="0" indent="0" eaLnBrk="1" hangingPunct="1">
              <a:lnSpc>
                <a:spcPct val="90000"/>
              </a:lnSpc>
              <a:spcBef>
                <a:spcPct val="50000"/>
              </a:spcBef>
              <a:buFontTx/>
              <a:buNone/>
            </a:pPr>
            <a:r>
              <a:rPr lang="en-US" altLang="en-US" sz="3600"/>
              <a:t>Randleigh Farm Study</a:t>
            </a:r>
          </a:p>
          <a:p>
            <a:pPr marL="0" indent="0" eaLnBrk="1" hangingPunct="1">
              <a:lnSpc>
                <a:spcPct val="90000"/>
              </a:lnSpc>
              <a:spcBef>
                <a:spcPct val="50000"/>
              </a:spcBef>
              <a:buFontTx/>
              <a:buNone/>
            </a:pPr>
            <a:endParaRPr lang="en-US" altLang="en-US" sz="3600"/>
          </a:p>
          <a:p>
            <a:pPr marL="0" indent="0" algn="ctr" eaLnBrk="1" hangingPunct="1">
              <a:lnSpc>
                <a:spcPct val="90000"/>
              </a:lnSpc>
              <a:spcBef>
                <a:spcPct val="50000"/>
              </a:spcBef>
              <a:buFontTx/>
              <a:buNone/>
            </a:pPr>
            <a:endParaRPr lang="en-US" altLang="en-US" sz="2400" b="1"/>
          </a:p>
          <a:p>
            <a:pPr marL="0" indent="0" algn="ctr" eaLnBrk="1" hangingPunct="1">
              <a:lnSpc>
                <a:spcPct val="90000"/>
              </a:lnSpc>
              <a:spcBef>
                <a:spcPct val="50000"/>
              </a:spcBef>
              <a:buFontTx/>
              <a:buNone/>
            </a:pPr>
            <a:endParaRPr lang="en-US" altLang="en-US" sz="2400" b="1"/>
          </a:p>
          <a:p>
            <a:pPr marL="0" indent="0" algn="ctr" eaLnBrk="1" hangingPunct="1">
              <a:lnSpc>
                <a:spcPct val="90000"/>
              </a:lnSpc>
              <a:spcBef>
                <a:spcPct val="50000"/>
              </a:spcBef>
              <a:buFontTx/>
              <a:buNone/>
            </a:pPr>
            <a:endParaRPr lang="en-US" altLang="en-US" sz="2400" b="1"/>
          </a:p>
          <a:p>
            <a:pPr marL="0" indent="0" algn="ctr" eaLnBrk="1" hangingPunct="1">
              <a:lnSpc>
                <a:spcPct val="90000"/>
              </a:lnSpc>
              <a:spcBef>
                <a:spcPct val="50000"/>
              </a:spcBef>
              <a:buFontTx/>
              <a:buNone/>
            </a:pPr>
            <a:endParaRPr lang="en-US" altLang="en-US" sz="2400" b="1"/>
          </a:p>
          <a:p>
            <a:pPr marL="0" indent="0" algn="ctr" eaLnBrk="1" hangingPunct="1">
              <a:lnSpc>
                <a:spcPct val="90000"/>
              </a:lnSpc>
              <a:spcBef>
                <a:spcPct val="50000"/>
              </a:spcBef>
              <a:buFontTx/>
              <a:buNone/>
            </a:pPr>
            <a:endParaRPr lang="en-US" altLang="en-US" sz="2400" b="1"/>
          </a:p>
          <a:p>
            <a:pPr marL="0" indent="0" algn="ctr" eaLnBrk="1" hangingPunct="1">
              <a:lnSpc>
                <a:spcPct val="90000"/>
              </a:lnSpc>
              <a:spcBef>
                <a:spcPct val="50000"/>
              </a:spcBef>
              <a:buFontTx/>
              <a:buNone/>
            </a:pPr>
            <a:endParaRPr lang="en-US" altLang="en-US" sz="2400" b="1"/>
          </a:p>
          <a:p>
            <a:pPr marL="0" indent="0" algn="ctr" eaLnBrk="1" hangingPunct="1">
              <a:lnSpc>
                <a:spcPct val="90000"/>
              </a:lnSpc>
              <a:spcBef>
                <a:spcPct val="50000"/>
              </a:spcBef>
              <a:buFontTx/>
              <a:buNone/>
            </a:pPr>
            <a:endParaRPr lang="en-US" altLang="en-US" sz="2400" b="1"/>
          </a:p>
          <a:p>
            <a:pPr marL="0" indent="0" algn="ctr" eaLnBrk="1" hangingPunct="1">
              <a:lnSpc>
                <a:spcPct val="90000"/>
              </a:lnSpc>
              <a:spcBef>
                <a:spcPct val="50000"/>
              </a:spcBef>
              <a:buFontTx/>
              <a:buNone/>
            </a:pPr>
            <a:endParaRPr lang="en-US" altLang="en-US" sz="1800"/>
          </a:p>
          <a:p>
            <a:pPr marL="0" indent="0" algn="ctr" eaLnBrk="1" hangingPunct="1">
              <a:lnSpc>
                <a:spcPct val="90000"/>
              </a:lnSpc>
              <a:spcBef>
                <a:spcPct val="50000"/>
              </a:spcBef>
              <a:buFontTx/>
              <a:buNone/>
            </a:pPr>
            <a:r>
              <a:rPr lang="en-US" altLang="en-US" sz="2000"/>
              <a:t>One-to-One Exposure of Femur, Tibia and Fibula</a:t>
            </a:r>
          </a:p>
        </p:txBody>
      </p:sp>
      <p:pic>
        <p:nvPicPr>
          <p:cNvPr id="90117" name="Picture 4" descr="health_boned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63" y="1570038"/>
            <a:ext cx="3071812" cy="46783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0118" name="Text Box 5"/>
          <p:cNvSpPr txBox="1">
            <a:spLocks noChangeArrowheads="1"/>
          </p:cNvSpPr>
          <p:nvPr/>
        </p:nvSpPr>
        <p:spPr bwMode="auto">
          <a:xfrm>
            <a:off x="228600" y="2286000"/>
            <a:ext cx="2514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b="1"/>
              <a:t>PASTEURIZED-Milk-Fed Rat</a:t>
            </a:r>
          </a:p>
          <a:p>
            <a:pPr algn="ctr" eaLnBrk="1" hangingPunct="1">
              <a:spcBef>
                <a:spcPct val="50000"/>
              </a:spcBef>
              <a:buFontTx/>
              <a:buNone/>
            </a:pPr>
            <a:r>
              <a:rPr lang="en-US" altLang="en-US" b="1"/>
              <a:t>  Weighed 146 grams</a:t>
            </a:r>
          </a:p>
          <a:p>
            <a:pPr algn="ctr" eaLnBrk="1" hangingPunct="1">
              <a:spcBef>
                <a:spcPct val="50000"/>
              </a:spcBef>
              <a:buFontTx/>
              <a:buNone/>
            </a:pPr>
            <a:r>
              <a:rPr lang="en-US" altLang="en-US" b="1"/>
              <a:t>Bones shorter and less dense</a:t>
            </a:r>
          </a:p>
        </p:txBody>
      </p:sp>
      <p:sp>
        <p:nvSpPr>
          <p:cNvPr id="90119" name="Text Box 6"/>
          <p:cNvSpPr txBox="1">
            <a:spLocks noChangeArrowheads="1"/>
          </p:cNvSpPr>
          <p:nvPr/>
        </p:nvSpPr>
        <p:spPr bwMode="auto">
          <a:xfrm>
            <a:off x="6248400" y="2305050"/>
            <a:ext cx="2590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b="1"/>
              <a:t>RAW-Milk-Fed Rat </a:t>
            </a:r>
          </a:p>
          <a:p>
            <a:pPr algn="ctr" eaLnBrk="1" hangingPunct="1">
              <a:spcBef>
                <a:spcPct val="50000"/>
              </a:spcBef>
              <a:buFontTx/>
              <a:buNone/>
            </a:pPr>
            <a:r>
              <a:rPr lang="en-US" altLang="en-US" b="1"/>
              <a:t>Weighed 206 grams</a:t>
            </a:r>
          </a:p>
          <a:p>
            <a:pPr algn="ctr" eaLnBrk="1" hangingPunct="1">
              <a:spcBef>
                <a:spcPct val="50000"/>
              </a:spcBef>
              <a:buFontTx/>
              <a:buNone/>
            </a:pPr>
            <a:r>
              <a:rPr lang="en-US" altLang="en-US" b="1"/>
              <a:t>Bones longer and more dense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DC877313-F44F-4025-9989-9929FA8C877E}" type="slidenum">
              <a:rPr lang="en-US" altLang="en-US" sz="1400"/>
              <a:pPr eaLnBrk="1" hangingPunct="1"/>
              <a:t>86</a:t>
            </a:fld>
            <a:endParaRPr lang="en-US" altLang="en-US" sz="1400"/>
          </a:p>
        </p:txBody>
      </p:sp>
      <p:sp>
        <p:nvSpPr>
          <p:cNvPr id="91139" name="Rectangle 2"/>
          <p:cNvSpPr>
            <a:spLocks noGrp="1" noChangeArrowheads="1"/>
          </p:cNvSpPr>
          <p:nvPr>
            <p:ph type="title"/>
          </p:nvPr>
        </p:nvSpPr>
        <p:spPr/>
        <p:txBody>
          <a:bodyPr/>
          <a:lstStyle/>
          <a:p>
            <a:pPr eaLnBrk="1" hangingPunct="1"/>
            <a:r>
              <a:rPr lang="en-US" altLang="en-US"/>
              <a:t>Internal Development</a:t>
            </a:r>
          </a:p>
        </p:txBody>
      </p:sp>
      <p:sp>
        <p:nvSpPr>
          <p:cNvPr id="91140" name="Rectangle 3"/>
          <p:cNvSpPr>
            <a:spLocks noGrp="1" noChangeArrowheads="1"/>
          </p:cNvSpPr>
          <p:nvPr>
            <p:ph type="body" idx="1"/>
          </p:nvPr>
        </p:nvSpPr>
        <p:spPr/>
        <p:txBody>
          <a:bodyPr/>
          <a:lstStyle/>
          <a:p>
            <a:pPr marL="4516438" indent="0" eaLnBrk="1" hangingPunct="1">
              <a:spcBef>
                <a:spcPct val="50000"/>
              </a:spcBef>
              <a:buFontTx/>
              <a:buNone/>
            </a:pPr>
            <a:r>
              <a:rPr lang="en-US" altLang="en-US" sz="2400"/>
              <a:t>Randleigh Farm Study</a:t>
            </a:r>
          </a:p>
          <a:p>
            <a:pPr marL="4516438" indent="0" eaLnBrk="1" hangingPunct="1">
              <a:spcBef>
                <a:spcPct val="50000"/>
              </a:spcBef>
              <a:buFontTx/>
              <a:buNone/>
            </a:pPr>
            <a:r>
              <a:rPr lang="en-US" altLang="en-US" sz="2400"/>
              <a:t>Rat fed pasteurized milk had poor color and compromised integrity of internal organs.</a:t>
            </a:r>
          </a:p>
          <a:p>
            <a:pPr marL="4516438" indent="0" eaLnBrk="1" hangingPunct="1">
              <a:buFontTx/>
              <a:buNone/>
            </a:pPr>
            <a:endParaRPr lang="en-US" altLang="en-US"/>
          </a:p>
        </p:txBody>
      </p:sp>
      <p:pic>
        <p:nvPicPr>
          <p:cNvPr id="91141" name="Picture 4" descr="health_ratg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047750"/>
            <a:ext cx="3463925" cy="5581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1142" name="Text Box 5"/>
          <p:cNvSpPr txBox="1">
            <a:spLocks noChangeArrowheads="1"/>
          </p:cNvSpPr>
          <p:nvPr/>
        </p:nvSpPr>
        <p:spPr bwMode="auto">
          <a:xfrm>
            <a:off x="0" y="5334000"/>
            <a:ext cx="4267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chemeClr val="bg1"/>
                </a:solidFill>
                <a:latin typeface="Lucida Sans" panose="020B0602030504020204" pitchFamily="34" charset="0"/>
              </a:rPr>
              <a:t>Raw     Pasteurized</a:t>
            </a:r>
            <a:endParaRPr lang="en-US" altLang="en-US" sz="2800" b="1">
              <a:solidFill>
                <a:schemeClr val="bg1"/>
              </a:solidFill>
              <a:latin typeface="Lucida Sans" panose="020B0602030504020204" pitchFamily="34" charset="0"/>
            </a:endParaRPr>
          </a:p>
          <a:p>
            <a:pPr algn="ctr" eaLnBrk="1" hangingPunct="1">
              <a:spcBef>
                <a:spcPct val="50000"/>
              </a:spcBef>
              <a:buFontTx/>
              <a:buNone/>
            </a:pPr>
            <a:r>
              <a:rPr lang="en-US" altLang="en-US" sz="2800" b="1">
                <a:solidFill>
                  <a:schemeClr val="bg1"/>
                </a:solidFill>
                <a:latin typeface="Lucida Sans" panose="020B0602030504020204" pitchFamily="34" charset="0"/>
              </a:rPr>
              <a:t>Peritoneal Cavity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235AB29-0C40-47A1-960A-3B67C07C43E1}" type="slidenum">
              <a:rPr lang="en-US" altLang="en-US" sz="1400"/>
              <a:pPr eaLnBrk="1" hangingPunct="1"/>
              <a:t>87</a:t>
            </a:fld>
            <a:endParaRPr lang="en-US" altLang="en-US" sz="1400"/>
          </a:p>
        </p:txBody>
      </p:sp>
      <p:sp>
        <p:nvSpPr>
          <p:cNvPr id="92163" name="Rectangle 2"/>
          <p:cNvSpPr>
            <a:spLocks noGrp="1" noChangeArrowheads="1"/>
          </p:cNvSpPr>
          <p:nvPr>
            <p:ph type="title"/>
          </p:nvPr>
        </p:nvSpPr>
        <p:spPr/>
        <p:txBody>
          <a:bodyPr/>
          <a:lstStyle/>
          <a:p>
            <a:pPr eaLnBrk="1" hangingPunct="1"/>
            <a:r>
              <a:rPr lang="en-US" altLang="en-US"/>
              <a:t>Cat Studies of Francis Pottenger, 1935-1940</a:t>
            </a:r>
          </a:p>
        </p:txBody>
      </p:sp>
      <p:sp>
        <p:nvSpPr>
          <p:cNvPr id="92164" name="Rectangle 3"/>
          <p:cNvSpPr>
            <a:spLocks noGrp="1" noChangeArrowheads="1"/>
          </p:cNvSpPr>
          <p:nvPr>
            <p:ph type="body" idx="1"/>
          </p:nvPr>
        </p:nvSpPr>
        <p:spPr/>
        <p:txBody>
          <a:bodyPr/>
          <a:lstStyle/>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algn="r" eaLnBrk="1" hangingPunct="1">
              <a:lnSpc>
                <a:spcPct val="90000"/>
              </a:lnSpc>
              <a:spcBef>
                <a:spcPct val="50000"/>
              </a:spcBef>
              <a:buFontTx/>
              <a:buNone/>
            </a:pPr>
            <a:endParaRPr lang="en-US" altLang="en-US" sz="1600" i="1"/>
          </a:p>
          <a:p>
            <a:pPr algn="r" eaLnBrk="1" hangingPunct="1">
              <a:lnSpc>
                <a:spcPct val="90000"/>
              </a:lnSpc>
              <a:spcBef>
                <a:spcPct val="50000"/>
              </a:spcBef>
              <a:buFontTx/>
              <a:buNone/>
            </a:pPr>
            <a:endParaRPr lang="en-US" altLang="en-US" sz="1600" i="1"/>
          </a:p>
          <a:p>
            <a:pPr algn="r" eaLnBrk="1" hangingPunct="1">
              <a:lnSpc>
                <a:spcPct val="90000"/>
              </a:lnSpc>
              <a:spcBef>
                <a:spcPct val="50000"/>
              </a:spcBef>
              <a:buFontTx/>
              <a:buNone/>
            </a:pPr>
            <a:r>
              <a:rPr lang="en-US" altLang="en-US" sz="1600" i="1"/>
              <a:t>Francis Pottenger lecture for Randleigh Farms.</a:t>
            </a:r>
            <a:endParaRPr lang="en-US" altLang="en-US"/>
          </a:p>
        </p:txBody>
      </p:sp>
      <p:pic>
        <p:nvPicPr>
          <p:cNvPr id="92165" name="Picture 4" descr="health_cat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066800"/>
            <a:ext cx="3738562" cy="3259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6" name="Picture 5" descr="health_cat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038" y="1066800"/>
            <a:ext cx="3738562" cy="3259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167" name="Text Box 7"/>
          <p:cNvSpPr txBox="1">
            <a:spLocks noChangeArrowheads="1"/>
          </p:cNvSpPr>
          <p:nvPr/>
        </p:nvSpPr>
        <p:spPr bwMode="auto">
          <a:xfrm>
            <a:off x="152400" y="4343400"/>
            <a:ext cx="4191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None/>
            </a:pPr>
            <a:r>
              <a:rPr lang="en-US" altLang="en-US" sz="1800"/>
              <a:t>Fig 12. Internal organs of a female cat fed diet of one-third raw meat and two-thirds raw milk. Note excellent condition of fur and creamy yellow subcutaneous tissue with high vascularity. Moderate heart size. Good liver, firm intestines and resting uterus. </a:t>
            </a:r>
          </a:p>
        </p:txBody>
      </p:sp>
      <p:sp>
        <p:nvSpPr>
          <p:cNvPr id="92168" name="Text Box 8"/>
          <p:cNvSpPr txBox="1">
            <a:spLocks noChangeArrowheads="1"/>
          </p:cNvSpPr>
          <p:nvPr/>
        </p:nvSpPr>
        <p:spPr bwMode="auto">
          <a:xfrm>
            <a:off x="4343400" y="4343400"/>
            <a:ext cx="4800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None/>
            </a:pPr>
            <a:r>
              <a:rPr lang="en-US" altLang="en-US" sz="1800"/>
              <a:t>Fig 13. Internal organs of female cat fed diet of one-third raw meat and two-thirds pasteurized milk. Note poor tone of skin and inferior quality of fur. Fair heart. Slight fatty atrophy of the liver. Lack of intestinal tone; moderate distention of the uterus. Skin has a purplish discoloration due to congestion.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CEB605B-0EA7-4413-8C8E-9F3E37617E90}" type="slidenum">
              <a:rPr lang="en-US" altLang="en-US" sz="1400"/>
              <a:pPr eaLnBrk="1" hangingPunct="1"/>
              <a:t>88</a:t>
            </a:fld>
            <a:endParaRPr lang="en-US" altLang="en-US" sz="1400"/>
          </a:p>
        </p:txBody>
      </p:sp>
      <p:sp>
        <p:nvSpPr>
          <p:cNvPr id="93187" name="Rectangle 2"/>
          <p:cNvSpPr>
            <a:spLocks noGrp="1" noChangeArrowheads="1"/>
          </p:cNvSpPr>
          <p:nvPr>
            <p:ph type="title"/>
          </p:nvPr>
        </p:nvSpPr>
        <p:spPr/>
        <p:txBody>
          <a:bodyPr/>
          <a:lstStyle/>
          <a:p>
            <a:pPr eaLnBrk="1" hangingPunct="1"/>
            <a:r>
              <a:rPr lang="en-US" altLang="en-US"/>
              <a:t>Guinea Pig Studies of Wulzen &amp; Bahrs - 1941</a:t>
            </a:r>
          </a:p>
        </p:txBody>
      </p:sp>
      <p:sp>
        <p:nvSpPr>
          <p:cNvPr id="93188" name="Rectangle 3"/>
          <p:cNvSpPr>
            <a:spLocks noGrp="1" noChangeArrowheads="1"/>
          </p:cNvSpPr>
          <p:nvPr>
            <p:ph type="body" idx="1"/>
          </p:nvPr>
        </p:nvSpPr>
        <p:spPr/>
        <p:txBody>
          <a:bodyPr/>
          <a:lstStyle/>
          <a:p>
            <a:pPr algn="ctr" eaLnBrk="1" hangingPunct="1">
              <a:lnSpc>
                <a:spcPct val="90000"/>
              </a:lnSpc>
              <a:spcBef>
                <a:spcPct val="50000"/>
              </a:spcBef>
              <a:buFontTx/>
              <a:buNone/>
            </a:pPr>
            <a:r>
              <a:rPr lang="en-US" altLang="en-US" sz="2400">
                <a:solidFill>
                  <a:schemeClr val="tx2"/>
                </a:solidFill>
              </a:rPr>
              <a:t>By Dr. Rosalind Wulzen and Alice Bahrs, Department of Zoology, Oregon State College 1941</a:t>
            </a:r>
          </a:p>
          <a:p>
            <a:pPr algn="ctr" eaLnBrk="1" hangingPunct="1">
              <a:lnSpc>
                <a:spcPct val="90000"/>
              </a:lnSpc>
              <a:spcBef>
                <a:spcPct val="50000"/>
              </a:spcBef>
              <a:buFontTx/>
              <a:buNone/>
            </a:pPr>
            <a:endParaRPr lang="en-US" altLang="en-US" sz="2400">
              <a:solidFill>
                <a:schemeClr val="tx2"/>
              </a:solidFill>
            </a:endParaRPr>
          </a:p>
          <a:p>
            <a:pPr algn="ctr" eaLnBrk="1" hangingPunct="1">
              <a:lnSpc>
                <a:spcPct val="90000"/>
              </a:lnSpc>
              <a:spcBef>
                <a:spcPct val="50000"/>
              </a:spcBef>
              <a:buFontTx/>
              <a:buNone/>
            </a:pPr>
            <a:endParaRPr lang="en-US" altLang="en-US" sz="2400">
              <a:solidFill>
                <a:schemeClr val="tx2"/>
              </a:solidFill>
            </a:endParaRPr>
          </a:p>
          <a:p>
            <a:pPr algn="ctr" eaLnBrk="1" hangingPunct="1">
              <a:lnSpc>
                <a:spcPct val="90000"/>
              </a:lnSpc>
              <a:spcBef>
                <a:spcPct val="50000"/>
              </a:spcBef>
              <a:buFontTx/>
              <a:buNone/>
            </a:pPr>
            <a:endParaRPr lang="en-US" altLang="en-US" sz="2400">
              <a:solidFill>
                <a:schemeClr val="tx2"/>
              </a:solidFill>
            </a:endParaRPr>
          </a:p>
          <a:p>
            <a:pPr algn="ctr" eaLnBrk="1" hangingPunct="1">
              <a:lnSpc>
                <a:spcPct val="90000"/>
              </a:lnSpc>
              <a:spcBef>
                <a:spcPct val="50000"/>
              </a:spcBef>
              <a:buFontTx/>
              <a:buNone/>
            </a:pPr>
            <a:endParaRPr lang="en-US" altLang="en-US" sz="2400">
              <a:solidFill>
                <a:schemeClr val="tx2"/>
              </a:solidFill>
            </a:endParaRPr>
          </a:p>
          <a:p>
            <a:pPr algn="ctr" eaLnBrk="1" hangingPunct="1">
              <a:lnSpc>
                <a:spcPct val="90000"/>
              </a:lnSpc>
              <a:spcBef>
                <a:spcPct val="50000"/>
              </a:spcBef>
              <a:buFontTx/>
              <a:buNone/>
            </a:pPr>
            <a:endParaRPr lang="en-US" altLang="en-US" sz="2400">
              <a:solidFill>
                <a:schemeClr val="tx2"/>
              </a:solidFill>
            </a:endParaRPr>
          </a:p>
          <a:p>
            <a:pPr algn="ctr" eaLnBrk="1" hangingPunct="1">
              <a:lnSpc>
                <a:spcPct val="90000"/>
              </a:lnSpc>
              <a:spcBef>
                <a:spcPct val="50000"/>
              </a:spcBef>
              <a:buFontTx/>
              <a:buNone/>
            </a:pPr>
            <a:endParaRPr lang="en-US" altLang="en-US" sz="2400">
              <a:solidFill>
                <a:schemeClr val="tx2"/>
              </a:solidFill>
            </a:endParaRPr>
          </a:p>
          <a:p>
            <a:pPr algn="ctr" eaLnBrk="1" hangingPunct="1">
              <a:lnSpc>
                <a:spcPct val="90000"/>
              </a:lnSpc>
              <a:spcBef>
                <a:spcPct val="50000"/>
              </a:spcBef>
              <a:buFontTx/>
              <a:buNone/>
            </a:pPr>
            <a:endParaRPr lang="en-US" altLang="en-US" sz="2400">
              <a:solidFill>
                <a:schemeClr val="tx2"/>
              </a:solidFill>
            </a:endParaRPr>
          </a:p>
          <a:p>
            <a:pPr algn="ctr" eaLnBrk="1" hangingPunct="1">
              <a:lnSpc>
                <a:spcPct val="90000"/>
              </a:lnSpc>
              <a:spcBef>
                <a:spcPct val="50000"/>
              </a:spcBef>
              <a:buFontTx/>
              <a:buNone/>
            </a:pPr>
            <a:endParaRPr lang="en-US" altLang="en-US" sz="2400">
              <a:solidFill>
                <a:schemeClr val="tx2"/>
              </a:solidFill>
            </a:endParaRPr>
          </a:p>
          <a:p>
            <a:pPr algn="r" eaLnBrk="1" hangingPunct="1">
              <a:lnSpc>
                <a:spcPct val="90000"/>
              </a:lnSpc>
              <a:spcBef>
                <a:spcPct val="50000"/>
              </a:spcBef>
              <a:buFontTx/>
              <a:buNone/>
            </a:pPr>
            <a:r>
              <a:rPr lang="en-US" altLang="en-US" sz="1800" i="1"/>
              <a:t>Am J Physiology 1941, 133, 500</a:t>
            </a:r>
          </a:p>
        </p:txBody>
      </p:sp>
      <p:graphicFrame>
        <p:nvGraphicFramePr>
          <p:cNvPr id="953367" name="Group 23"/>
          <p:cNvGraphicFramePr>
            <a:graphicFrameLocks noGrp="1"/>
          </p:cNvGraphicFramePr>
          <p:nvPr/>
        </p:nvGraphicFramePr>
        <p:xfrm>
          <a:off x="609600" y="2235200"/>
          <a:ext cx="8001000" cy="3181350"/>
        </p:xfrm>
        <a:graphic>
          <a:graphicData uri="http://schemas.openxmlformats.org/drawingml/2006/table">
            <a:tbl>
              <a:tblPr/>
              <a:tblGrid>
                <a:gridCol w="2133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8227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Whole Raw Milk</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Excellent growth; no abnormalities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586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Whole Pasteurized Milk</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Poor growth; muscle stiffness; emaciation and weakness; death within one year.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Autopsy revealed atrophied muscles streaked with calcification; tricalcium deposits under skin, in joints, heart and other organs.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a:t>Study on Calves</a:t>
            </a:r>
          </a:p>
        </p:txBody>
      </p:sp>
      <p:sp>
        <p:nvSpPr>
          <p:cNvPr id="3" name="Content Placeholder 2"/>
          <p:cNvSpPr>
            <a:spLocks noGrp="1"/>
          </p:cNvSpPr>
          <p:nvPr>
            <p:ph idx="1"/>
          </p:nvPr>
        </p:nvSpPr>
        <p:spPr/>
        <p:txBody>
          <a:bodyPr/>
          <a:lstStyle/>
          <a:p>
            <a:pPr marL="0" indent="0">
              <a:spcBef>
                <a:spcPts val="0"/>
              </a:spcBef>
              <a:buFontTx/>
              <a:buNone/>
              <a:defRPr/>
            </a:pPr>
            <a:r>
              <a:rPr lang="en-US" sz="2000" dirty="0"/>
              <a:t>1941 STUDY carried out at the West of Scotland Agricultural College at </a:t>
            </a:r>
            <a:r>
              <a:rPr lang="en-US" sz="2000" dirty="0" err="1"/>
              <a:t>Auchincruive</a:t>
            </a:r>
            <a:r>
              <a:rPr lang="en-US" sz="2000" dirty="0"/>
              <a:t>. </a:t>
            </a:r>
          </a:p>
          <a:p>
            <a:pPr marL="0" indent="0">
              <a:spcBef>
                <a:spcPts val="0"/>
              </a:spcBef>
              <a:buFont typeface="Arial" pitchFamily="34" charset="0"/>
              <a:buChar char="•"/>
              <a:defRPr/>
            </a:pPr>
            <a:endParaRPr lang="en-US" sz="2000" dirty="0"/>
          </a:p>
          <a:p>
            <a:pPr marL="0" indent="0">
              <a:spcBef>
                <a:spcPts val="0"/>
              </a:spcBef>
              <a:buFontTx/>
              <a:buNone/>
              <a:defRPr/>
            </a:pPr>
            <a:r>
              <a:rPr lang="en-US" sz="2000" dirty="0"/>
              <a:t>TWO GROUPS, each of eight calves, were fed, one group on raw milk, the other on pasteurized milk for 90 days</a:t>
            </a:r>
          </a:p>
          <a:p>
            <a:pPr marL="0" indent="0">
              <a:spcBef>
                <a:spcPts val="0"/>
              </a:spcBef>
              <a:buFontTx/>
              <a:buNone/>
              <a:defRPr/>
            </a:pPr>
            <a:endParaRPr lang="en-US" sz="2000" dirty="0"/>
          </a:p>
          <a:p>
            <a:pPr marL="0" indent="0">
              <a:spcBef>
                <a:spcPts val="0"/>
              </a:spcBef>
              <a:buFontTx/>
              <a:buNone/>
              <a:defRPr/>
            </a:pPr>
            <a:r>
              <a:rPr lang="en-US" sz="2000" dirty="0"/>
              <a:t>NO DEATHS IN RAW MILK GROUP: All the animals in the raw milk group finished the trial without mortality. </a:t>
            </a:r>
          </a:p>
          <a:p>
            <a:pPr marL="0" indent="0">
              <a:spcBef>
                <a:spcPts val="0"/>
              </a:spcBef>
              <a:buFontTx/>
              <a:buNone/>
              <a:defRPr/>
            </a:pPr>
            <a:endParaRPr lang="en-US" sz="2000" dirty="0"/>
          </a:p>
          <a:p>
            <a:pPr marL="0" indent="0">
              <a:spcBef>
                <a:spcPts val="0"/>
              </a:spcBef>
              <a:buFontTx/>
              <a:buNone/>
              <a:defRPr/>
            </a:pPr>
            <a:r>
              <a:rPr lang="en-US" sz="2000" dirty="0"/>
              <a:t>THREE DEATHS IN PASTEURIZED MILK GROUP: In the pasteurized milk group, two died before they were 30 days old, and a third died on the 92nd day; that is two days after the experiment. </a:t>
            </a:r>
          </a:p>
          <a:p>
            <a:pPr marL="0" indent="0">
              <a:spcBef>
                <a:spcPts val="0"/>
              </a:spcBef>
              <a:buFontTx/>
              <a:buNone/>
              <a:defRPr/>
            </a:pPr>
            <a:endParaRPr lang="en-US" sz="2000" dirty="0"/>
          </a:p>
          <a:p>
            <a:pPr marL="0" indent="0">
              <a:spcBef>
                <a:spcPts val="0"/>
              </a:spcBef>
              <a:buFontTx/>
              <a:buNone/>
              <a:defRPr/>
            </a:pPr>
            <a:r>
              <a:rPr lang="en-US" sz="2000" dirty="0"/>
              <a:t>ILL HEALTH IN PASTEURIZED MILK GROUP: The remaining calves in the pasteurization group were in ill health at the end of the experiment, while all of the animals in the raw milk group were in excellent health.  </a:t>
            </a:r>
          </a:p>
          <a:p>
            <a:pPr marL="0" indent="0">
              <a:spcBef>
                <a:spcPts val="0"/>
              </a:spcBef>
              <a:buFontTx/>
              <a:buNone/>
              <a:defRPr/>
            </a:pPr>
            <a:endParaRPr lang="en-US" sz="2000" dirty="0"/>
          </a:p>
          <a:p>
            <a:pPr marL="0" indent="0">
              <a:spcBef>
                <a:spcPts val="0"/>
              </a:spcBef>
              <a:buFontTx/>
              <a:buNone/>
              <a:defRPr/>
            </a:pPr>
            <a:r>
              <a:rPr lang="en-US" sz="1400" dirty="0"/>
              <a:t>JM Mercer. An Experiment in Milk Pasteurization. </a:t>
            </a:r>
            <a:r>
              <a:rPr lang="en-US" sz="1400" i="1" dirty="0"/>
              <a:t>Nature's Path</a:t>
            </a:r>
            <a:r>
              <a:rPr lang="en-US" sz="1400" dirty="0"/>
              <a:t>, March 1941. In Bryant CP. </a:t>
            </a:r>
            <a:r>
              <a:rPr lang="en-US" sz="1400" i="1" dirty="0"/>
              <a:t>The Truth About Pasteurization</a:t>
            </a:r>
            <a:r>
              <a:rPr lang="en-US" sz="1400" dirty="0"/>
              <a:t>, National Nutrition League, Seattle, Washington, 1943. </a:t>
            </a:r>
          </a:p>
          <a:p>
            <a:pPr>
              <a:defRPr/>
            </a:pPr>
            <a:endParaRPr lang="en-US" sz="2000" dirty="0"/>
          </a:p>
        </p:txBody>
      </p:sp>
      <p:sp>
        <p:nvSpPr>
          <p:cNvPr id="942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EB2962C-3401-42CA-9B8F-3AF704F0859C}" type="slidenum">
              <a:rPr lang="en-US" altLang="en-US" sz="1400"/>
              <a:pPr eaLnBrk="1" hangingPunct="1"/>
              <a:t>89</a:t>
            </a:fld>
            <a:endParaRPr lang="en-US"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E336242-2739-4510-981D-BDC9A7B15A0F}" type="slidenum">
              <a:rPr lang="en-US" altLang="en-US" sz="1400"/>
              <a:pPr eaLnBrk="1" hangingPunct="1"/>
              <a:t>9</a:t>
            </a:fld>
            <a:endParaRPr lang="en-US" altLang="en-US" sz="1400"/>
          </a:p>
        </p:txBody>
      </p:sp>
      <p:sp>
        <p:nvSpPr>
          <p:cNvPr id="12291" name="Rectangle 2"/>
          <p:cNvSpPr>
            <a:spLocks noGrp="1" noChangeArrowheads="1"/>
          </p:cNvSpPr>
          <p:nvPr>
            <p:ph type="title"/>
          </p:nvPr>
        </p:nvSpPr>
        <p:spPr/>
        <p:txBody>
          <a:bodyPr/>
          <a:lstStyle/>
          <a:p>
            <a:pPr eaLnBrk="1" hangingPunct="1"/>
            <a:r>
              <a:rPr lang="en-US" altLang="en-US" sz="2400"/>
              <a:t>Built-In Protective Systems in Raw Milk:</a:t>
            </a:r>
            <a:br>
              <a:rPr lang="en-US" altLang="en-US"/>
            </a:br>
            <a:r>
              <a:rPr lang="en-US" altLang="en-US" sz="2000"/>
              <a:t>Other Bioactive Components III</a:t>
            </a:r>
          </a:p>
        </p:txBody>
      </p:sp>
      <p:sp>
        <p:nvSpPr>
          <p:cNvPr id="12292" name="Rectangle 3"/>
          <p:cNvSpPr>
            <a:spLocks noGrp="1" noChangeArrowheads="1"/>
          </p:cNvSpPr>
          <p:nvPr>
            <p:ph type="body" idx="1"/>
          </p:nvPr>
        </p:nvSpPr>
        <p:spPr>
          <a:xfrm>
            <a:off x="155575" y="1143000"/>
            <a:ext cx="8912225" cy="5254625"/>
          </a:xfrm>
        </p:spPr>
        <p:txBody>
          <a:bodyPr/>
          <a:lstStyle/>
          <a:p>
            <a:pPr marL="609600" indent="-609600" eaLnBrk="1" hangingPunct="1">
              <a:lnSpc>
                <a:spcPct val="90000"/>
              </a:lnSpc>
              <a:spcBef>
                <a:spcPct val="50000"/>
              </a:spcBef>
            </a:pPr>
            <a:r>
              <a:rPr lang="en-US" altLang="en-US" sz="2000" b="1"/>
              <a:t>Enzymes, e.g. Complement &amp; Lysozyme</a:t>
            </a:r>
            <a:r>
              <a:rPr lang="en-US" altLang="en-US" sz="2000">
                <a:cs typeface="Arial" panose="020B0604020202020204" pitchFamily="34" charset="0"/>
              </a:rPr>
              <a:t>—</a:t>
            </a:r>
            <a:r>
              <a:rPr lang="en-US" altLang="en-US" sz="2000"/>
              <a:t>Disrupt bacterial cell walls. Complement destroyed at 56C; Lysozyme at 90C</a:t>
            </a:r>
            <a:r>
              <a:rPr lang="en-US" altLang="en-US" sz="2000">
                <a:cs typeface="Arial" panose="020B0604020202020204" pitchFamily="34" charset="0"/>
              </a:rPr>
              <a:t>.</a:t>
            </a:r>
            <a:r>
              <a:rPr lang="en-US" altLang="en-US" sz="2000" baseline="30000"/>
              <a:t>1,2</a:t>
            </a:r>
          </a:p>
          <a:p>
            <a:pPr marL="609600" indent="-609600" eaLnBrk="1" hangingPunct="1">
              <a:lnSpc>
                <a:spcPct val="90000"/>
              </a:lnSpc>
              <a:spcBef>
                <a:spcPct val="50000"/>
              </a:spcBef>
            </a:pPr>
            <a:r>
              <a:rPr lang="en-US" altLang="en-US" sz="2000" b="1"/>
              <a:t>Hormones &amp; Growth Factors</a:t>
            </a:r>
            <a:r>
              <a:rPr lang="en-US" altLang="en-US" sz="2000"/>
              <a:t> – Stimulate maturation of gut cells; prevent “leaky” gut.</a:t>
            </a:r>
            <a:r>
              <a:rPr lang="en-US" altLang="en-US" sz="2000" baseline="30000"/>
              <a:t>2</a:t>
            </a:r>
            <a:endParaRPr lang="en-US" altLang="en-US" sz="2000"/>
          </a:p>
          <a:p>
            <a:pPr marL="609600" indent="-609600" eaLnBrk="1" hangingPunct="1">
              <a:lnSpc>
                <a:spcPct val="90000"/>
              </a:lnSpc>
              <a:spcBef>
                <a:spcPct val="50000"/>
              </a:spcBef>
            </a:pPr>
            <a:r>
              <a:rPr lang="en-US" altLang="en-US" sz="2000" b="1"/>
              <a:t>Mucins</a:t>
            </a:r>
            <a:r>
              <a:rPr lang="en-US" altLang="en-US" sz="2000"/>
              <a:t> – Adhere to bacteria and viruses, preventing those organisms from attaching to the mucosa and causing disease.</a:t>
            </a:r>
            <a:r>
              <a:rPr lang="en-US" altLang="en-US" sz="2000" baseline="30000"/>
              <a:t>1,2</a:t>
            </a:r>
          </a:p>
          <a:p>
            <a:pPr marL="609600" indent="-609600" eaLnBrk="1" hangingPunct="1">
              <a:lnSpc>
                <a:spcPct val="90000"/>
              </a:lnSpc>
              <a:spcBef>
                <a:spcPct val="50000"/>
              </a:spcBef>
            </a:pPr>
            <a:r>
              <a:rPr lang="en-US" altLang="en-US" sz="2000" b="1"/>
              <a:t>Fibronectin</a:t>
            </a:r>
            <a:r>
              <a:rPr lang="en-US" altLang="en-US" sz="2000"/>
              <a:t> – Increases anti-microbial activity of macrophages and helps to repair damaged tissues.</a:t>
            </a:r>
            <a:r>
              <a:rPr lang="en-US" altLang="en-US" sz="2000" baseline="30000"/>
              <a:t>1</a:t>
            </a:r>
          </a:p>
          <a:p>
            <a:pPr marL="609600" indent="-609600" eaLnBrk="1" hangingPunct="1">
              <a:lnSpc>
                <a:spcPct val="90000"/>
              </a:lnSpc>
              <a:spcBef>
                <a:spcPct val="50000"/>
              </a:spcBef>
            </a:pPr>
            <a:r>
              <a:rPr lang="en-US" altLang="en-US" sz="2000" b="1"/>
              <a:t>Glycomacropeptide </a:t>
            </a:r>
            <a:r>
              <a:rPr lang="en-US" altLang="en-US" sz="2000"/>
              <a:t>– Inhibits bacterial/viral adhesion, suppresses gastric secretion, and promotes bifido-bacterial growth; supports immune system. </a:t>
            </a:r>
            <a:r>
              <a:rPr lang="en-US" altLang="en-US" sz="2000" baseline="30000"/>
              <a:t>3</a:t>
            </a:r>
          </a:p>
          <a:p>
            <a:pPr marL="609600" indent="-609600" eaLnBrk="1" hangingPunct="1">
              <a:lnSpc>
                <a:spcPct val="90000"/>
              </a:lnSpc>
              <a:spcBef>
                <a:spcPct val="50000"/>
              </a:spcBef>
            </a:pPr>
            <a:endParaRPr lang="en-US" altLang="en-US" sz="2400" baseline="30000"/>
          </a:p>
          <a:p>
            <a:pPr marL="609600" indent="-609600" eaLnBrk="1" hangingPunct="1">
              <a:lnSpc>
                <a:spcPct val="90000"/>
              </a:lnSpc>
              <a:spcBef>
                <a:spcPct val="50000"/>
              </a:spcBef>
            </a:pPr>
            <a:endParaRPr lang="en-US" altLang="en-US" sz="1400" baseline="30000"/>
          </a:p>
          <a:p>
            <a:pPr marL="609600" indent="-609600" algn="r" eaLnBrk="1" hangingPunct="1">
              <a:lnSpc>
                <a:spcPct val="90000"/>
              </a:lnSpc>
              <a:spcBef>
                <a:spcPct val="0"/>
              </a:spcBef>
              <a:buFontTx/>
              <a:buNone/>
            </a:pPr>
            <a:r>
              <a:rPr lang="en-US" altLang="en-US" sz="1400"/>
              <a:t>1. </a:t>
            </a:r>
            <a:r>
              <a:rPr lang="en-US" altLang="en-US" sz="1400" i="1"/>
              <a:t>British J Nutrition, </a:t>
            </a:r>
            <a:r>
              <a:rPr lang="en-US" altLang="en-US" sz="1400"/>
              <a:t>2000:84(Suppl. 1):S3-S10.</a:t>
            </a:r>
          </a:p>
          <a:p>
            <a:pPr marL="609600" indent="-609600" algn="r" eaLnBrk="1" hangingPunct="1">
              <a:lnSpc>
                <a:spcPct val="90000"/>
              </a:lnSpc>
              <a:spcBef>
                <a:spcPct val="0"/>
              </a:spcBef>
              <a:buFontTx/>
              <a:buNone/>
            </a:pPr>
            <a:r>
              <a:rPr lang="en-US" altLang="en-US" sz="1400"/>
              <a:t>2.</a:t>
            </a:r>
            <a:r>
              <a:rPr lang="en-US" altLang="en-US" sz="1400" i="1"/>
              <a:t> Scientific American</a:t>
            </a:r>
            <a:r>
              <a:rPr lang="en-US" altLang="en-US" sz="1400"/>
              <a:t>, December 1995.</a:t>
            </a:r>
          </a:p>
          <a:p>
            <a:pPr marL="609600" indent="-609600" algn="r" eaLnBrk="1" hangingPunct="1">
              <a:lnSpc>
                <a:spcPct val="90000"/>
              </a:lnSpc>
              <a:spcBef>
                <a:spcPct val="0"/>
              </a:spcBef>
              <a:buFontTx/>
              <a:buNone/>
            </a:pPr>
            <a:r>
              <a:rPr lang="en-US" altLang="en-US" sz="1400"/>
              <a:t>3.</a:t>
            </a:r>
            <a:r>
              <a:rPr lang="en-US" altLang="en-US" sz="1400" i="1"/>
              <a:t> British J Nutrition, </a:t>
            </a:r>
            <a:r>
              <a:rPr lang="en-US" altLang="en-US" sz="1400"/>
              <a:t>2000:84(Suppl. 1):S3-S10, S39-S46</a:t>
            </a:r>
          </a:p>
          <a:p>
            <a:pPr marL="609600" indent="-609600" eaLnBrk="1" hangingPunct="1">
              <a:lnSpc>
                <a:spcPct val="90000"/>
              </a:lnSpc>
              <a:spcBef>
                <a:spcPct val="50000"/>
              </a:spcBef>
            </a:pPr>
            <a:endParaRPr lang="en-US" altLang="en-US"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a:t>Raw Milk and Tooth Decay - 1943</a:t>
            </a:r>
          </a:p>
        </p:txBody>
      </p:sp>
      <p:sp>
        <p:nvSpPr>
          <p:cNvPr id="3" name="Content Placeholder 2"/>
          <p:cNvSpPr>
            <a:spLocks noGrp="1"/>
          </p:cNvSpPr>
          <p:nvPr>
            <p:ph idx="1"/>
          </p:nvPr>
        </p:nvSpPr>
        <p:spPr/>
        <p:txBody>
          <a:bodyPr/>
          <a:lstStyle/>
          <a:p>
            <a:pPr marL="0" indent="0">
              <a:spcBef>
                <a:spcPts val="0"/>
              </a:spcBef>
              <a:buFontTx/>
              <a:buNone/>
              <a:defRPr/>
            </a:pPr>
            <a:r>
              <a:rPr lang="en-US" dirty="0"/>
              <a:t>Dr. Evelyn </a:t>
            </a:r>
            <a:r>
              <a:rPr lang="en-US" dirty="0" err="1"/>
              <a:t>Sprawson</a:t>
            </a:r>
            <a:r>
              <a:rPr lang="en-US" dirty="0"/>
              <a:t> of the London Hospital: </a:t>
            </a:r>
          </a:p>
          <a:p>
            <a:pPr marL="0" indent="0">
              <a:spcBef>
                <a:spcPts val="0"/>
              </a:spcBef>
              <a:buFontTx/>
              <a:buNone/>
              <a:defRPr/>
            </a:pPr>
            <a:r>
              <a:rPr lang="en-US" dirty="0"/>
              <a:t>“. . . In certain institutions, children who were brought up on raw milk. . . had perfect teeth and no decay. The result is so striking and unusual that it will undoubtedly be made the subject of further inquiry.”</a:t>
            </a:r>
          </a:p>
          <a:p>
            <a:pPr>
              <a:buFontTx/>
              <a:buNone/>
              <a:defRPr/>
            </a:pPr>
            <a:r>
              <a:rPr lang="en-US" sz="1800" i="1" dirty="0"/>
              <a:t>							</a:t>
            </a:r>
          </a:p>
          <a:p>
            <a:pPr algn="r">
              <a:buFontTx/>
              <a:buNone/>
              <a:defRPr/>
            </a:pPr>
            <a:r>
              <a:rPr lang="en-US" sz="1800" i="1" dirty="0"/>
              <a:t>							</a:t>
            </a:r>
            <a:r>
              <a:rPr lang="en-US" sz="1800" dirty="0"/>
              <a:t>James C. Thomson, Pasteurized Milk, A National Menace. </a:t>
            </a:r>
          </a:p>
          <a:p>
            <a:pPr algn="r">
              <a:buFontTx/>
              <a:buNone/>
              <a:defRPr/>
            </a:pPr>
            <a:r>
              <a:rPr lang="en-US" sz="1800" i="1" dirty="0"/>
              <a:t>The Kingston Chronicle</a:t>
            </a:r>
            <a:r>
              <a:rPr lang="en-US" sz="1800" dirty="0"/>
              <a:t>. Edinburgh, Scotland, 1943,5.</a:t>
            </a:r>
          </a:p>
          <a:p>
            <a:pPr>
              <a:defRPr/>
            </a:pPr>
            <a:endParaRPr lang="en-US" dirty="0"/>
          </a:p>
        </p:txBody>
      </p:sp>
      <p:sp>
        <p:nvSpPr>
          <p:cNvPr id="952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DB3D377-B799-4C0E-97D1-C14A104C980A}" type="slidenum">
              <a:rPr lang="en-US" altLang="en-US" sz="1400"/>
              <a:pPr eaLnBrk="1" hangingPunct="1"/>
              <a:t>90</a:t>
            </a:fld>
            <a:endParaRPr lang="en-US" altLang="en-US" sz="1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5"/>
          <p:cNvSpPr>
            <a:spLocks noGrp="1" noChangeArrowheads="1"/>
          </p:cNvSpPr>
          <p:nvPr>
            <p:ph type="title" idx="4294967295"/>
          </p:nvPr>
        </p:nvSpPr>
        <p:spPr>
          <a:xfrm>
            <a:off x="0" y="0"/>
            <a:ext cx="9144000" cy="838200"/>
          </a:xfrm>
        </p:spPr>
        <p:txBody>
          <a:bodyPr/>
          <a:lstStyle/>
          <a:p>
            <a:pPr eaLnBrk="1" hangingPunct="1">
              <a:defRPr/>
            </a:pPr>
            <a:r>
              <a:rPr lang="en-US" sz="2400" spc="60" dirty="0">
                <a:latin typeface="+mn-lt"/>
              </a:rPr>
              <a:t>Modern Milk Processing</a:t>
            </a:r>
          </a:p>
        </p:txBody>
      </p:sp>
      <p:sp>
        <p:nvSpPr>
          <p:cNvPr id="96259" name="Slide Number Placeholder 1"/>
          <p:cNvSpPr>
            <a:spLocks noGrp="1"/>
          </p:cNvSpPr>
          <p:nvPr>
            <p:ph type="sldNum" sz="quarter" idx="10"/>
          </p:nvPr>
        </p:nvSpPr>
        <p:spPr>
          <a:xfrm>
            <a:off x="7013575"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4E9A80C-00AD-438A-8E4C-79D98232317C}" type="slidenum">
              <a:rPr lang="en-US" altLang="en-US" sz="1200"/>
              <a:pPr eaLnBrk="1" hangingPunct="1"/>
              <a:t>91</a:t>
            </a:fld>
            <a:endParaRPr lang="en-US" altLang="en-US" sz="1200"/>
          </a:p>
        </p:txBody>
      </p:sp>
      <p:pic>
        <p:nvPicPr>
          <p:cNvPr id="96260" name="Picture 2" descr="Milk Process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122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3" descr="Milk Process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86200"/>
            <a:ext cx="4138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4" descr="Milk Process 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86200"/>
            <a:ext cx="40973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4" descr="safety_tankertruck"/>
          <p:cNvPicPr>
            <a:picLocks noChangeAspect="1" noChangeArrowheads="1"/>
          </p:cNvPicPr>
          <p:nvPr/>
        </p:nvPicPr>
        <p:blipFill>
          <a:blip r:embed="rId6">
            <a:extLst>
              <a:ext uri="{28A0092B-C50C-407E-A947-70E740481C1C}">
                <a14:useLocalDpi xmlns:a14="http://schemas.microsoft.com/office/drawing/2010/main" val="0"/>
              </a:ext>
            </a:extLst>
          </a:blip>
          <a:srcRect l="562" t="826" r="1492" b="1202"/>
          <a:stretch>
            <a:fillRect/>
          </a:stretch>
        </p:blipFill>
        <p:spPr bwMode="auto">
          <a:xfrm>
            <a:off x="228600" y="990600"/>
            <a:ext cx="42100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18F53D1E-A7DC-4685-9E47-2F042F1477BB}" type="slidenum">
              <a:rPr lang="en-US" altLang="en-US" sz="1400"/>
              <a:pPr eaLnBrk="1" hangingPunct="1"/>
              <a:t>92</a:t>
            </a:fld>
            <a:endParaRPr lang="en-US" altLang="en-US" sz="1400"/>
          </a:p>
        </p:txBody>
      </p:sp>
      <p:sp>
        <p:nvSpPr>
          <p:cNvPr id="97283" name="Rectangle 2"/>
          <p:cNvSpPr>
            <a:spLocks noGrp="1" noChangeArrowheads="1"/>
          </p:cNvSpPr>
          <p:nvPr>
            <p:ph type="title"/>
          </p:nvPr>
        </p:nvSpPr>
        <p:spPr/>
        <p:txBody>
          <a:bodyPr/>
          <a:lstStyle/>
          <a:p>
            <a:pPr eaLnBrk="1" hangingPunct="1"/>
            <a:r>
              <a:rPr lang="en-US" altLang="en-US" sz="2400"/>
              <a:t>Pasteurized Milk=Increasing Health Problems in Children</a:t>
            </a:r>
          </a:p>
        </p:txBody>
      </p:sp>
      <p:sp>
        <p:nvSpPr>
          <p:cNvPr id="56324" name="Rectangle 3"/>
          <p:cNvSpPr>
            <a:spLocks noGrp="1" noChangeArrowheads="1"/>
          </p:cNvSpPr>
          <p:nvPr>
            <p:ph type="body" idx="1"/>
          </p:nvPr>
        </p:nvSpPr>
        <p:spPr/>
        <p:txBody>
          <a:bodyPr/>
          <a:lstStyle/>
          <a:p>
            <a:pPr marL="182880" indent="-457200" eaLnBrk="1" hangingPunct="1">
              <a:spcBef>
                <a:spcPct val="0"/>
              </a:spcBef>
              <a:defRPr/>
            </a:pPr>
            <a:r>
              <a:rPr lang="en-US" sz="2800" dirty="0"/>
              <a:t>Allergies				</a:t>
            </a:r>
          </a:p>
          <a:p>
            <a:pPr marL="182880" indent="-457200" eaLnBrk="1" hangingPunct="1">
              <a:spcBef>
                <a:spcPct val="0"/>
              </a:spcBef>
              <a:defRPr/>
            </a:pPr>
            <a:r>
              <a:rPr lang="en-US" sz="2800" dirty="0"/>
              <a:t>Asthma</a:t>
            </a:r>
          </a:p>
          <a:p>
            <a:pPr marL="182880" indent="-457200" eaLnBrk="1" hangingPunct="1">
              <a:spcBef>
                <a:spcPct val="0"/>
              </a:spcBef>
              <a:defRPr/>
            </a:pPr>
            <a:r>
              <a:rPr lang="en-US" sz="2800" dirty="0"/>
              <a:t>Frequent Ear Infections</a:t>
            </a:r>
          </a:p>
          <a:p>
            <a:pPr marL="182880" indent="-457200" eaLnBrk="1" hangingPunct="1">
              <a:spcBef>
                <a:spcPct val="0"/>
              </a:spcBef>
              <a:defRPr/>
            </a:pPr>
            <a:r>
              <a:rPr lang="en-US" sz="2800" dirty="0"/>
              <a:t>Gastro-Intestinal Problems</a:t>
            </a:r>
          </a:p>
          <a:p>
            <a:pPr marL="182880" indent="-457200" eaLnBrk="1" hangingPunct="1">
              <a:spcBef>
                <a:spcPct val="0"/>
              </a:spcBef>
              <a:defRPr/>
            </a:pPr>
            <a:r>
              <a:rPr lang="en-US" sz="2800" dirty="0"/>
              <a:t>Diabetes</a:t>
            </a:r>
          </a:p>
          <a:p>
            <a:pPr marL="182880" indent="-457200" eaLnBrk="1" hangingPunct="1">
              <a:spcBef>
                <a:spcPct val="0"/>
              </a:spcBef>
              <a:defRPr/>
            </a:pPr>
            <a:r>
              <a:rPr lang="en-US" sz="2800" dirty="0"/>
              <a:t>Auto-Immune Disease</a:t>
            </a:r>
          </a:p>
          <a:p>
            <a:pPr marL="182880" indent="-457200" eaLnBrk="1" hangingPunct="1">
              <a:spcBef>
                <a:spcPct val="0"/>
              </a:spcBef>
              <a:defRPr/>
            </a:pPr>
            <a:r>
              <a:rPr lang="en-US" sz="2800" dirty="0"/>
              <a:t>Attention Deficit Disorder</a:t>
            </a:r>
          </a:p>
          <a:p>
            <a:pPr marL="182880" indent="-457200" eaLnBrk="1" hangingPunct="1">
              <a:spcBef>
                <a:spcPct val="0"/>
              </a:spcBef>
              <a:defRPr/>
            </a:pPr>
            <a:r>
              <a:rPr lang="en-US" sz="2800" dirty="0"/>
              <a:t>Constipation</a:t>
            </a:r>
          </a:p>
          <a:p>
            <a:pPr marL="0" indent="0" eaLnBrk="1" hangingPunct="1">
              <a:spcBef>
                <a:spcPct val="50000"/>
              </a:spcBef>
              <a:buFontTx/>
              <a:buNone/>
              <a:defRPr/>
            </a:pPr>
            <a:r>
              <a:rPr lang="en-US" sz="2800" dirty="0"/>
              <a:t>During a period of rapid population growth, the market for fluid pasteurized milk has declined at 1% per year for the past 20 years. Fewer and fewer consumers can tolerate pasteurized (and </a:t>
            </a:r>
            <a:r>
              <a:rPr lang="en-US" sz="2800" dirty="0" err="1"/>
              <a:t>ultrapasteurized</a:t>
            </a:r>
            <a:r>
              <a:rPr lang="en-US" sz="2800" dirty="0"/>
              <a:t>) milk.</a:t>
            </a:r>
          </a:p>
          <a:p>
            <a:pPr marL="0" indent="0" eaLnBrk="1" hangingPunct="1">
              <a:spcBef>
                <a:spcPct val="50000"/>
              </a:spcBef>
              <a:buFontTx/>
              <a:buNone/>
              <a:defRPr/>
            </a:pPr>
            <a:r>
              <a:rPr lang="en-US" sz="1400" dirty="0"/>
              <a:t>					Frank </a:t>
            </a:r>
            <a:r>
              <a:rPr lang="en-US" sz="1400" dirty="0" err="1"/>
              <a:t>Oski</a:t>
            </a:r>
            <a:r>
              <a:rPr lang="en-US" sz="1400" dirty="0"/>
              <a:t>, MD, </a:t>
            </a:r>
            <a:r>
              <a:rPr lang="en-US" sz="1400" i="1" dirty="0"/>
              <a:t>Don’t Drink Your Milk</a:t>
            </a:r>
            <a:r>
              <a:rPr lang="en-US" sz="1400" dirty="0"/>
              <a:t>, 1983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5C7AF7C8-7AEE-4CFE-A770-E5989C936D82}" type="slidenum">
              <a:rPr lang="en-US" altLang="en-US" sz="1400"/>
              <a:pPr eaLnBrk="1" hangingPunct="1"/>
              <a:t>93</a:t>
            </a:fld>
            <a:endParaRPr lang="en-US" altLang="en-US" sz="1400"/>
          </a:p>
        </p:txBody>
      </p:sp>
      <p:sp>
        <p:nvSpPr>
          <p:cNvPr id="98307" name="Rectangle 2"/>
          <p:cNvSpPr>
            <a:spLocks noGrp="1" noChangeArrowheads="1"/>
          </p:cNvSpPr>
          <p:nvPr>
            <p:ph type="title"/>
          </p:nvPr>
        </p:nvSpPr>
        <p:spPr/>
        <p:txBody>
          <a:bodyPr/>
          <a:lstStyle/>
          <a:p>
            <a:pPr eaLnBrk="1" hangingPunct="1"/>
            <a:r>
              <a:rPr lang="en-US" altLang="en-US" sz="2800"/>
              <a:t>Other Problems with Industrial Milk</a:t>
            </a:r>
          </a:p>
        </p:txBody>
      </p:sp>
      <p:sp>
        <p:nvSpPr>
          <p:cNvPr id="56324" name="Rectangle 3"/>
          <p:cNvSpPr>
            <a:spLocks noGrp="1" noChangeArrowheads="1"/>
          </p:cNvSpPr>
          <p:nvPr>
            <p:ph type="body" idx="1"/>
          </p:nvPr>
        </p:nvSpPr>
        <p:spPr/>
        <p:txBody>
          <a:bodyPr/>
          <a:lstStyle/>
          <a:p>
            <a:pPr eaLnBrk="1" fontAlgn="auto" hangingPunct="1">
              <a:spcAft>
                <a:spcPts val="0"/>
              </a:spcAft>
              <a:buFont typeface="Arial" pitchFamily="34" charset="0"/>
              <a:buChar char="•"/>
              <a:defRPr/>
            </a:pPr>
            <a:r>
              <a:rPr lang="en-US" sz="2400" kern="1200" dirty="0"/>
              <a:t>Allowed levels of antibiotics.  Only a few of at least 26 types are tested for.</a:t>
            </a:r>
            <a:r>
              <a:rPr lang="en-US" sz="2400" kern="1200" baseline="30000" dirty="0"/>
              <a:t>1</a:t>
            </a:r>
            <a:endParaRPr lang="en-US" sz="2400" kern="1200" dirty="0"/>
          </a:p>
          <a:p>
            <a:pPr eaLnBrk="1" fontAlgn="auto" hangingPunct="1">
              <a:spcAft>
                <a:spcPts val="0"/>
              </a:spcAft>
              <a:buFont typeface="Arial" pitchFamily="34" charset="0"/>
              <a:buChar char="•"/>
              <a:defRPr/>
            </a:pPr>
            <a:r>
              <a:rPr lang="en-US" sz="2400" kern="1200" dirty="0"/>
              <a:t>No labeling required for rBST.</a:t>
            </a:r>
            <a:r>
              <a:rPr lang="en-US" sz="2400" kern="1200" baseline="30000" dirty="0"/>
              <a:t>2</a:t>
            </a:r>
            <a:endParaRPr lang="en-US" sz="2400" kern="1200" dirty="0"/>
          </a:p>
          <a:p>
            <a:pPr eaLnBrk="1" fontAlgn="auto" hangingPunct="1">
              <a:spcAft>
                <a:spcPts val="0"/>
              </a:spcAft>
              <a:buFont typeface="Arial" pitchFamily="34" charset="0"/>
              <a:buChar char="•"/>
              <a:defRPr/>
            </a:pPr>
            <a:r>
              <a:rPr lang="en-US" sz="2400" kern="1200" dirty="0"/>
              <a:t>Homogenization increases risk of </a:t>
            </a:r>
            <a:r>
              <a:rPr lang="en-US" sz="2400" kern="1200" dirty="0" err="1"/>
              <a:t>rancidified</a:t>
            </a:r>
            <a:r>
              <a:rPr lang="en-US" sz="2400" kern="1200" dirty="0"/>
              <a:t> fats.</a:t>
            </a:r>
            <a:r>
              <a:rPr lang="en-US" sz="2400" kern="1200" baseline="30000" dirty="0"/>
              <a:t>3</a:t>
            </a:r>
            <a:endParaRPr lang="en-US" sz="2400" kern="1200" dirty="0"/>
          </a:p>
          <a:p>
            <a:pPr eaLnBrk="1" fontAlgn="auto" hangingPunct="1">
              <a:spcAft>
                <a:spcPts val="0"/>
              </a:spcAft>
              <a:buFont typeface="Arial" pitchFamily="34" charset="0"/>
              <a:buChar char="•"/>
              <a:defRPr/>
            </a:pPr>
            <a:r>
              <a:rPr lang="en-US" sz="2400" kern="1200" dirty="0"/>
              <a:t>Added Milk Solids and Milk Protein Concentrates.</a:t>
            </a:r>
            <a:r>
              <a:rPr lang="en-US" sz="2400" kern="1200" baseline="30000" dirty="0"/>
              <a:t>4</a:t>
            </a:r>
            <a:endParaRPr lang="en-US" sz="2400" kern="1200" dirty="0"/>
          </a:p>
          <a:p>
            <a:pPr eaLnBrk="1" fontAlgn="auto" hangingPunct="1">
              <a:spcAft>
                <a:spcPts val="0"/>
              </a:spcAft>
              <a:buFont typeface="Arial" pitchFamily="34" charset="0"/>
              <a:buChar char="•"/>
              <a:defRPr/>
            </a:pPr>
            <a:r>
              <a:rPr lang="en-US" sz="2400" kern="1200" dirty="0"/>
              <a:t>Does not sour properly but decomposes (</a:t>
            </a:r>
            <a:r>
              <a:rPr lang="en-US" sz="2400" kern="1200" dirty="0" err="1"/>
              <a:t>putrifies</a:t>
            </a:r>
            <a:r>
              <a:rPr lang="en-US" sz="2400" kern="1200" dirty="0"/>
              <a:t>) making it useless for many purposes.</a:t>
            </a:r>
            <a:r>
              <a:rPr lang="en-US" sz="2400" kern="1200" baseline="30000" dirty="0"/>
              <a:t>5</a:t>
            </a:r>
          </a:p>
          <a:p>
            <a:pPr eaLnBrk="1" fontAlgn="auto" hangingPunct="1">
              <a:spcAft>
                <a:spcPts val="0"/>
              </a:spcAft>
              <a:buFont typeface="Arial" pitchFamily="34" charset="0"/>
              <a:buChar char="•"/>
              <a:defRPr/>
            </a:pPr>
            <a:r>
              <a:rPr lang="en-US" sz="2400" kern="1200" dirty="0" err="1"/>
              <a:t>Ultrapasteurized</a:t>
            </a:r>
            <a:r>
              <a:rPr lang="en-US" sz="2400" kern="1200" dirty="0"/>
              <a:t> milk cannot be used to make cheese, which means it is indigestible.</a:t>
            </a:r>
          </a:p>
          <a:p>
            <a:pPr eaLnBrk="1" fontAlgn="auto" hangingPunct="1">
              <a:spcAft>
                <a:spcPts val="0"/>
              </a:spcAft>
              <a:buFont typeface="Arial" pitchFamily="34" charset="0"/>
              <a:buChar char="•"/>
              <a:defRPr/>
            </a:pPr>
            <a:r>
              <a:rPr lang="en-US" sz="2400" kern="1200" dirty="0"/>
              <a:t>Grain fed cattle: implications.</a:t>
            </a:r>
            <a:r>
              <a:rPr lang="en-US" sz="2400" kern="1200" baseline="30000" dirty="0"/>
              <a:t>6</a:t>
            </a:r>
            <a:endParaRPr lang="en-US" sz="2400" kern="1200" dirty="0"/>
          </a:p>
          <a:p>
            <a:pPr eaLnBrk="1" fontAlgn="auto" hangingPunct="1">
              <a:spcAft>
                <a:spcPts val="0"/>
              </a:spcAft>
              <a:buFont typeface="Arial" pitchFamily="34" charset="0"/>
              <a:buChar char="•"/>
              <a:defRPr/>
            </a:pPr>
            <a:r>
              <a:rPr lang="en-US" sz="2400" kern="1200" dirty="0"/>
              <a:t>Unsanitary conditions at pasteurized milk producers</a:t>
            </a:r>
          </a:p>
          <a:p>
            <a:pPr eaLnBrk="1" fontAlgn="auto" hangingPunct="1">
              <a:spcAft>
                <a:spcPts val="0"/>
              </a:spcAft>
              <a:buFont typeface="Arial" pitchFamily="34" charset="0"/>
              <a:buChar char="•"/>
              <a:defRPr/>
            </a:pPr>
            <a:r>
              <a:rPr lang="en-US" sz="2400" kern="1200" dirty="0"/>
              <a:t>Is NOT the same as raw milk nutritionally! (enzymes, proteins, microorganisms)</a:t>
            </a:r>
            <a:r>
              <a:rPr lang="en-US" sz="2400" kern="1200" baseline="30000" dirty="0"/>
              <a:t>7</a:t>
            </a:r>
            <a:endParaRPr lang="en-US" sz="2400" kern="1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a:t>Infants on Pasteurized Human Milk - 1986</a:t>
            </a:r>
          </a:p>
        </p:txBody>
      </p:sp>
      <p:sp>
        <p:nvSpPr>
          <p:cNvPr id="99331" name="Content Placeholder 2"/>
          <p:cNvSpPr>
            <a:spLocks noGrp="1"/>
          </p:cNvSpPr>
          <p:nvPr>
            <p:ph idx="1"/>
          </p:nvPr>
        </p:nvSpPr>
        <p:spPr/>
        <p:txBody>
          <a:bodyPr/>
          <a:lstStyle/>
          <a:p>
            <a:r>
              <a:rPr lang="en-US" altLang="en-US" sz="3000"/>
              <a:t>Did not gain weight as quickly compared to those fed raw human milk. </a:t>
            </a:r>
            <a:r>
              <a:rPr lang="en-US" altLang="en-US" sz="1000" i="1"/>
              <a:t>J Pediatr Gastroenterol Nutr. </a:t>
            </a:r>
            <a:r>
              <a:rPr lang="en-US" altLang="en-US" sz="1000"/>
              <a:t>1986 Mar-Apr;5(2):248-53.</a:t>
            </a:r>
          </a:p>
          <a:p>
            <a:r>
              <a:rPr lang="en-US" altLang="en-US" sz="3000"/>
              <a:t>More rapid weight gain in premature babies given raw human milk compared to pasteurized human milk. Problems attributed to destruction of lipase. </a:t>
            </a:r>
            <a:r>
              <a:rPr lang="en-US" altLang="en-US" sz="1000" i="1"/>
              <a:t>J Pediatr Gastroenterol Nutr. </a:t>
            </a:r>
            <a:r>
              <a:rPr lang="en-US" altLang="en-US" sz="1000"/>
              <a:t>1986 Mar-Apr;5(2):242-7.</a:t>
            </a:r>
          </a:p>
          <a:p>
            <a:r>
              <a:rPr lang="en-US" altLang="en-US" sz="3000"/>
              <a:t>CDC website notes that breast milk is best protection to infants “against salmonellosis and many other health problems.” Yet the agency warns against raw milk as a cause of salmonellosis. </a:t>
            </a:r>
            <a:r>
              <a:rPr lang="en-US" altLang="en-US" sz="1000"/>
              <a:t>Cdc.gov/ncidod/dbmd/diseaseinfo/salmonellosis_g.htm.</a:t>
            </a:r>
          </a:p>
          <a:p>
            <a:endParaRPr lang="en-US" altLang="en-US"/>
          </a:p>
        </p:txBody>
      </p:sp>
      <p:sp>
        <p:nvSpPr>
          <p:cNvPr id="993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4582433F-5DC9-4FD4-B19A-B46ADF235BF6}" type="slidenum">
              <a:rPr lang="en-US" altLang="en-US" sz="1400"/>
              <a:pPr eaLnBrk="1" hangingPunct="1"/>
              <a:t>94</a:t>
            </a:fld>
            <a:endParaRPr lang="en-US" altLang="en-US" sz="14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C78D0901-4751-4329-9B52-139718EB2AE7}" type="slidenum">
              <a:rPr lang="en-US" altLang="en-US" sz="1400"/>
              <a:pPr eaLnBrk="1" hangingPunct="1"/>
              <a:t>95</a:t>
            </a:fld>
            <a:endParaRPr lang="en-US" altLang="en-US" sz="1400"/>
          </a:p>
        </p:txBody>
      </p:sp>
      <p:sp>
        <p:nvSpPr>
          <p:cNvPr id="100355" name="Rectangle 2"/>
          <p:cNvSpPr>
            <a:spLocks noGrp="1" noChangeArrowheads="1"/>
          </p:cNvSpPr>
          <p:nvPr>
            <p:ph type="title"/>
          </p:nvPr>
        </p:nvSpPr>
        <p:spPr/>
        <p:txBody>
          <a:bodyPr/>
          <a:lstStyle/>
          <a:p>
            <a:pPr eaLnBrk="1" hangingPunct="1"/>
            <a:r>
              <a:rPr lang="en-US" altLang="en-US"/>
              <a:t>The Milk Cure</a:t>
            </a:r>
          </a:p>
        </p:txBody>
      </p:sp>
      <p:sp>
        <p:nvSpPr>
          <p:cNvPr id="100356" name="Rectangle 3"/>
          <p:cNvSpPr>
            <a:spLocks noGrp="1" noChangeArrowheads="1"/>
          </p:cNvSpPr>
          <p:nvPr>
            <p:ph type="body" idx="1"/>
          </p:nvPr>
        </p:nvSpPr>
        <p:spPr/>
        <p:txBody>
          <a:bodyPr/>
          <a:lstStyle/>
          <a:p>
            <a:pPr eaLnBrk="1" hangingPunct="1">
              <a:lnSpc>
                <a:spcPct val="90000"/>
              </a:lnSpc>
              <a:spcBef>
                <a:spcPct val="50000"/>
              </a:spcBef>
            </a:pPr>
            <a:r>
              <a:rPr lang="en-US" altLang="en-US" sz="2800"/>
              <a:t>ANCIENT: Since ancient times, an exclusive raw milk diet has been used to cure many diseases.</a:t>
            </a:r>
          </a:p>
          <a:p>
            <a:pPr eaLnBrk="1" hangingPunct="1">
              <a:lnSpc>
                <a:spcPct val="90000"/>
              </a:lnSpc>
              <a:spcBef>
                <a:spcPct val="50000"/>
              </a:spcBef>
            </a:pPr>
            <a:r>
              <a:rPr lang="en-US" altLang="en-US" sz="2800"/>
              <a:t>MAYO CLINIC: In the early 1900s, the “Milk Cure” was used at the Mayo clinic to successfully treat cancer, weight loss, kidney disease, allergies, skin problems, urinary tract problems, prostate problems, chronic fatigue and many other chronic conditions.</a:t>
            </a:r>
          </a:p>
          <a:p>
            <a:pPr eaLnBrk="1" hangingPunct="1">
              <a:lnSpc>
                <a:spcPct val="90000"/>
              </a:lnSpc>
              <a:spcBef>
                <a:spcPct val="50000"/>
              </a:spcBef>
            </a:pPr>
            <a:r>
              <a:rPr lang="en-US" altLang="en-US" sz="2800"/>
              <a:t>ONLY WITH RAW MILK: The Milk Cure only works with raw milk; pasteurized milk does not have these curative powers.</a:t>
            </a:r>
          </a:p>
          <a:p>
            <a:pPr eaLnBrk="1" hangingPunct="1">
              <a:lnSpc>
                <a:spcPct val="90000"/>
              </a:lnSpc>
              <a:spcBef>
                <a:spcPct val="50000"/>
              </a:spcBef>
              <a:buFontTx/>
              <a:buNone/>
            </a:pPr>
            <a:endParaRPr lang="en-US" altLang="en-US" sz="2800"/>
          </a:p>
          <a:p>
            <a:pPr algn="r" eaLnBrk="1" hangingPunct="1">
              <a:lnSpc>
                <a:spcPct val="90000"/>
              </a:lnSpc>
              <a:spcBef>
                <a:spcPct val="50000"/>
              </a:spcBef>
              <a:buFontTx/>
              <a:buNone/>
            </a:pPr>
            <a:r>
              <a:rPr lang="en-US" altLang="en-US" sz="1800"/>
              <a:t>Crewe, JR. “The Milk Cure,” http://www.realmilk.com/milkcure.html</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E7A59EE8-96AE-49DA-A78F-9104E06D07A3}" type="slidenum">
              <a:rPr lang="en-US" altLang="en-US" sz="1400"/>
              <a:pPr eaLnBrk="1" hangingPunct="1"/>
              <a:t>96</a:t>
            </a:fld>
            <a:endParaRPr lang="en-US" altLang="en-US" sz="1400"/>
          </a:p>
        </p:txBody>
      </p:sp>
      <p:sp>
        <p:nvSpPr>
          <p:cNvPr id="101379" name="Rectangle 2"/>
          <p:cNvSpPr>
            <a:spLocks noGrp="1" noChangeArrowheads="1"/>
          </p:cNvSpPr>
          <p:nvPr>
            <p:ph type="title"/>
          </p:nvPr>
        </p:nvSpPr>
        <p:spPr/>
        <p:txBody>
          <a:bodyPr/>
          <a:lstStyle/>
          <a:p>
            <a:pPr eaLnBrk="1" hangingPunct="1"/>
            <a:r>
              <a:rPr lang="en-US" altLang="en-US" sz="2800"/>
              <a:t>Asthma Crisis</a:t>
            </a:r>
          </a:p>
        </p:txBody>
      </p:sp>
      <p:sp>
        <p:nvSpPr>
          <p:cNvPr id="57348" name="Rectangle 3"/>
          <p:cNvSpPr>
            <a:spLocks noGrp="1" noChangeArrowheads="1"/>
          </p:cNvSpPr>
          <p:nvPr>
            <p:ph type="body" idx="1"/>
          </p:nvPr>
        </p:nvSpPr>
        <p:spPr/>
        <p:txBody>
          <a:bodyPr/>
          <a:lstStyle/>
          <a:p>
            <a:pPr marL="457200" indent="-457200" eaLnBrk="1" hangingPunct="1">
              <a:spcBef>
                <a:spcPct val="0"/>
              </a:spcBef>
              <a:defRPr/>
            </a:pPr>
            <a:r>
              <a:rPr lang="en-US" dirty="0"/>
              <a:t>According to the CDC, asthma is the second most prevalent chronic condition among children. It results in approximately </a:t>
            </a:r>
            <a:r>
              <a:rPr lang="en-US" b="1" dirty="0"/>
              <a:t>14 million days of missed school</a:t>
            </a:r>
            <a:r>
              <a:rPr lang="en-US" dirty="0"/>
              <a:t> each year. Asthma in children increased from 3.6% in 1980 to 7.5% in 1995, or approximately 5 million children. </a:t>
            </a:r>
          </a:p>
          <a:p>
            <a:pPr marL="457200" indent="-457200" eaLnBrk="1" hangingPunct="1">
              <a:spcBef>
                <a:spcPct val="50000"/>
              </a:spcBef>
              <a:defRPr/>
            </a:pPr>
            <a:r>
              <a:rPr lang="en-US" dirty="0"/>
              <a:t>What if we could prevent most of these cases through something as simple as offering raw milk in childhood?</a:t>
            </a:r>
          </a:p>
          <a:p>
            <a:pPr marL="0" indent="0" algn="r" eaLnBrk="1" hangingPunct="1">
              <a:spcBef>
                <a:spcPct val="50000"/>
              </a:spcBef>
              <a:buFontTx/>
              <a:buNone/>
              <a:defRPr/>
            </a:pPr>
            <a:r>
              <a:rPr lang="en-US" sz="1800" dirty="0"/>
              <a:t>CDC National Health Interview Survey Data</a:t>
            </a:r>
          </a:p>
          <a:p>
            <a:pPr marL="0" indent="0" eaLnBrk="1" hangingPunct="1">
              <a:spcBef>
                <a:spcPct val="0"/>
              </a:spcBef>
              <a:buFont typeface="Wingdings" pitchFamily="2" charset="2"/>
              <a:buNone/>
              <a:defRPr/>
            </a:pP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7091D85F-F862-4DD9-9A72-95CAAD2CDC4B}" type="slidenum">
              <a:rPr lang="en-US" altLang="en-US" sz="1400"/>
              <a:pPr eaLnBrk="1" hangingPunct="1"/>
              <a:t>97</a:t>
            </a:fld>
            <a:endParaRPr lang="en-US" altLang="en-US" sz="1400"/>
          </a:p>
        </p:txBody>
      </p:sp>
      <p:sp>
        <p:nvSpPr>
          <p:cNvPr id="102403" name="Rectangle 2"/>
          <p:cNvSpPr>
            <a:spLocks noGrp="1" noChangeArrowheads="1"/>
          </p:cNvSpPr>
          <p:nvPr>
            <p:ph type="title"/>
          </p:nvPr>
        </p:nvSpPr>
        <p:spPr/>
        <p:txBody>
          <a:bodyPr/>
          <a:lstStyle/>
          <a:p>
            <a:pPr eaLnBrk="1" hangingPunct="1"/>
            <a:r>
              <a:rPr lang="en-US" altLang="en-US"/>
              <a:t>Asthma &amp; Raw Milk - 2001</a:t>
            </a:r>
          </a:p>
        </p:txBody>
      </p:sp>
      <p:sp>
        <p:nvSpPr>
          <p:cNvPr id="102404" name="Rectangle 3"/>
          <p:cNvSpPr>
            <a:spLocks noGrp="1" noChangeArrowheads="1"/>
          </p:cNvSpPr>
          <p:nvPr>
            <p:ph type="body" idx="1"/>
          </p:nvPr>
        </p:nvSpPr>
        <p:spPr/>
        <p:txBody>
          <a:bodyPr/>
          <a:lstStyle/>
          <a:p>
            <a:pPr eaLnBrk="1" hangingPunct="1"/>
            <a:r>
              <a:rPr lang="en-US" altLang="en-US" sz="2800" b="1"/>
              <a:t>Exposure to farming in early life and development of asthma and allergy: a cross-sectional survey.</a:t>
            </a:r>
          </a:p>
          <a:p>
            <a:pPr eaLnBrk="1" hangingPunct="1"/>
            <a:endParaRPr lang="en-US" altLang="en-US" sz="2800"/>
          </a:p>
          <a:p>
            <a:pPr eaLnBrk="1" hangingPunct="1"/>
            <a:r>
              <a:rPr lang="en-US" altLang="en-US" sz="2800"/>
              <a:t>Summary: Long-term and early-life exposure to stables and [raw] farm milk induces a strong protective effect against development of asthma, hay fever, and atopic sensitization [rashes].</a:t>
            </a:r>
            <a:br>
              <a:rPr lang="en-US" altLang="en-US" sz="2800"/>
            </a:br>
            <a:endParaRPr lang="en-US" altLang="en-US" sz="2800"/>
          </a:p>
          <a:p>
            <a:pPr algn="r" eaLnBrk="1" hangingPunct="1">
              <a:buFontTx/>
              <a:buNone/>
            </a:pPr>
            <a:r>
              <a:rPr lang="en-US" altLang="en-US" sz="1800" i="1"/>
              <a:t>Lancet</a:t>
            </a:r>
            <a:r>
              <a:rPr lang="en-US" altLang="en-US" sz="1800"/>
              <a:t>. 2001 Oct 6;358(9288):1129-33</a:t>
            </a:r>
            <a:r>
              <a:rPr lang="en-US" altLang="en-US" sz="2800"/>
              <a:t> </a:t>
            </a:r>
            <a:br>
              <a:rPr lang="en-US" altLang="en-US" sz="2800"/>
            </a:br>
            <a:endParaRPr lang="en-US" altLang="en-US" sz="28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2B7329BF-6BA2-4231-BCCE-850EEAA6DBFC}" type="slidenum">
              <a:rPr lang="en-US" altLang="en-US" sz="1400"/>
              <a:pPr eaLnBrk="1" hangingPunct="1"/>
              <a:t>98</a:t>
            </a:fld>
            <a:endParaRPr lang="en-US" altLang="en-US" sz="1400"/>
          </a:p>
        </p:txBody>
      </p:sp>
      <p:sp>
        <p:nvSpPr>
          <p:cNvPr id="103427" name="Rectangle 2"/>
          <p:cNvSpPr>
            <a:spLocks noGrp="1" noChangeArrowheads="1"/>
          </p:cNvSpPr>
          <p:nvPr>
            <p:ph type="title"/>
          </p:nvPr>
        </p:nvSpPr>
        <p:spPr/>
        <p:txBody>
          <a:bodyPr/>
          <a:lstStyle/>
          <a:p>
            <a:pPr eaLnBrk="1" hangingPunct="1"/>
            <a:r>
              <a:rPr lang="en-US" altLang="en-US"/>
              <a:t>Asthma &amp; Raw Milk - 2006</a:t>
            </a:r>
          </a:p>
        </p:txBody>
      </p:sp>
      <p:sp>
        <p:nvSpPr>
          <p:cNvPr id="103428" name="Rectangle 3"/>
          <p:cNvSpPr>
            <a:spLocks noGrp="1" noChangeArrowheads="1"/>
          </p:cNvSpPr>
          <p:nvPr>
            <p:ph type="body" idx="1"/>
          </p:nvPr>
        </p:nvSpPr>
        <p:spPr/>
        <p:txBody>
          <a:bodyPr/>
          <a:lstStyle/>
          <a:p>
            <a:pPr marL="0" indent="0" eaLnBrk="1" hangingPunct="1">
              <a:spcBef>
                <a:spcPct val="50000"/>
              </a:spcBef>
              <a:buFontTx/>
              <a:buNone/>
            </a:pPr>
            <a:r>
              <a:rPr lang="en-US" altLang="en-US" sz="3600"/>
              <a:t>Researchers in London concluded that children who even </a:t>
            </a:r>
            <a:r>
              <a:rPr lang="en-US" altLang="en-US" sz="3600" i="1"/>
              <a:t>infrequently </a:t>
            </a:r>
            <a:r>
              <a:rPr lang="en-US" altLang="en-US" sz="3600"/>
              <a:t>drank raw milk had significantly less current eczema symptoms and a greater reduction in atopy (allergic hypersensitivity).</a:t>
            </a:r>
          </a:p>
          <a:p>
            <a:pPr marL="0" indent="0" eaLnBrk="1" hangingPunct="1">
              <a:spcBef>
                <a:spcPct val="50000"/>
              </a:spcBef>
              <a:buFontTx/>
              <a:buNone/>
            </a:pPr>
            <a:endParaRPr lang="en-US" altLang="en-US" sz="2400"/>
          </a:p>
          <a:p>
            <a:pPr marL="1028700" lvl="1" indent="-457200" algn="r" eaLnBrk="1" hangingPunct="1">
              <a:spcBef>
                <a:spcPct val="50000"/>
              </a:spcBef>
              <a:buFontTx/>
              <a:buNone/>
            </a:pPr>
            <a:r>
              <a:rPr lang="en-US" altLang="en-US" sz="1800" i="1"/>
              <a:t>J Allergy Clin Immunol. 2006 Jun;117(6):1374-81.</a:t>
            </a:r>
            <a:r>
              <a:rPr lang="en-US" altLang="en-US" sz="1800" i="1">
                <a:hlinkClick r:id="rId3"/>
              </a:rPr>
              <a:t> </a:t>
            </a:r>
            <a:endParaRPr lang="en-US"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fld id="{A09921A3-3E9D-48ED-B56B-68E40B8E2C64}" type="slidenum">
              <a:rPr lang="en-US" altLang="en-US" sz="1400"/>
              <a:pPr eaLnBrk="1" hangingPunct="1"/>
              <a:t>99</a:t>
            </a:fld>
            <a:endParaRPr lang="en-US" altLang="en-US" sz="1400"/>
          </a:p>
        </p:txBody>
      </p:sp>
      <p:sp>
        <p:nvSpPr>
          <p:cNvPr id="104451" name="Rectangle 1026"/>
          <p:cNvSpPr>
            <a:spLocks noGrp="1" noChangeArrowheads="1"/>
          </p:cNvSpPr>
          <p:nvPr>
            <p:ph type="title"/>
          </p:nvPr>
        </p:nvSpPr>
        <p:spPr/>
        <p:txBody>
          <a:bodyPr/>
          <a:lstStyle/>
          <a:p>
            <a:pPr eaLnBrk="1" hangingPunct="1"/>
            <a:r>
              <a:rPr lang="en-US" altLang="en-US"/>
              <a:t>Asthma &amp; Raw Milk – 2007</a:t>
            </a:r>
          </a:p>
        </p:txBody>
      </p:sp>
      <p:sp>
        <p:nvSpPr>
          <p:cNvPr id="60420" name="Rectangle 1027"/>
          <p:cNvSpPr>
            <a:spLocks noGrp="1" noChangeArrowheads="1"/>
          </p:cNvSpPr>
          <p:nvPr>
            <p:ph type="body" idx="1"/>
          </p:nvPr>
        </p:nvSpPr>
        <p:spPr/>
        <p:txBody>
          <a:bodyPr/>
          <a:lstStyle/>
          <a:p>
            <a:pPr marL="457200" indent="-457200" eaLnBrk="1" hangingPunct="1">
              <a:defRPr/>
            </a:pPr>
            <a:r>
              <a:rPr lang="en-US" sz="3600" dirty="0"/>
              <a:t>In a study of 14,893 children aged 5-13, consumption of raw milk was the strongest factor in reducing the risk of asthma and allergy, whether the children lived on a farm or not. </a:t>
            </a:r>
          </a:p>
          <a:p>
            <a:pPr marL="457200" indent="-457200" eaLnBrk="1" hangingPunct="1">
              <a:defRPr/>
            </a:pPr>
            <a:r>
              <a:rPr lang="en-US" sz="3600" dirty="0"/>
              <a:t>The benefits were greatest when consumption of farm milk began during the first year of life. </a:t>
            </a:r>
          </a:p>
          <a:p>
            <a:pPr marL="0" indent="0" algn="r" eaLnBrk="1" hangingPunct="1">
              <a:buFontTx/>
              <a:buNone/>
              <a:defRPr/>
            </a:pPr>
            <a:r>
              <a:rPr lang="en-US" sz="1800" i="1" dirty="0"/>
              <a:t>Clinical &amp; Experimental Allergy</a:t>
            </a:r>
            <a:r>
              <a:rPr lang="en-US" sz="1800" dirty="0"/>
              <a:t>. 2007 May; 35(5) 627-630.  </a:t>
            </a:r>
            <a:r>
              <a:rPr lang="en-US" dirty="0"/>
              <a:t> </a:t>
            </a:r>
            <a:br>
              <a:rPr lang="en-US" dirty="0"/>
            </a:b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vantGard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23039</TotalTime>
  <Words>17026</Words>
  <Application>Microsoft Office PowerPoint</Application>
  <PresentationFormat>On-screen Show (4:3)</PresentationFormat>
  <Paragraphs>2103</Paragraphs>
  <Slides>148</Slides>
  <Notes>104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148</vt:i4>
      </vt:variant>
    </vt:vector>
  </HeadingPairs>
  <TitlesOfParts>
    <vt:vector size="158" baseType="lpstr">
      <vt:lpstr>Arial</vt:lpstr>
      <vt:lpstr>AvantGarde</vt:lpstr>
      <vt:lpstr>Times New Roman</vt:lpstr>
      <vt:lpstr>Verdana</vt:lpstr>
      <vt:lpstr>Century Gothic</vt:lpstr>
      <vt:lpstr>Wingdings</vt:lpstr>
      <vt:lpstr>Lucida Sans</vt:lpstr>
      <vt:lpstr>Arial Unicode MS</vt:lpstr>
      <vt:lpstr>Lucida Sans Unicode</vt:lpstr>
      <vt:lpstr>Default Design</vt:lpstr>
      <vt:lpstr> A Campaign for </vt:lpstr>
      <vt:lpstr>Presentation Topics</vt:lpstr>
      <vt:lpstr>Part 1: Is Raw Milk Safe?</vt:lpstr>
      <vt:lpstr>Raw Milk Is Uniquely Safe</vt:lpstr>
      <vt:lpstr>Built-In Protective Systems in Raw Milk:  Lactoperoxidase</vt:lpstr>
      <vt:lpstr>Built-In Protective Systems in Raw Milk:  Lactoferrin</vt:lpstr>
      <vt:lpstr>Built-In Protective Systems in Raw Milk:  Other Bioactive Components I – Components of Blood</vt:lpstr>
      <vt:lpstr>Built-In Protective Systems in Raw Milk: Other Bioactive Components II – Fats and Carbohydrates</vt:lpstr>
      <vt:lpstr>Built-In Protective Systems in Raw Milk: Other Bioactive Components III</vt:lpstr>
      <vt:lpstr>Built-In Protective Systems in Raw Milk: Other Bioactive Components IV</vt:lpstr>
      <vt:lpstr>Fivefold Protective System in Raw Milk</vt:lpstr>
      <vt:lpstr>Destruction of Built-In Safety Systems by Pasteurization </vt:lpstr>
      <vt:lpstr>Destruction of Built-In Safety Systems by Pasteurization II</vt:lpstr>
      <vt:lpstr>What is Pasteurization?</vt:lpstr>
      <vt:lpstr>Coliforms – not the same as pathogens</vt:lpstr>
      <vt:lpstr>Coliforms in raw milk inhibit pathogen growth</vt:lpstr>
      <vt:lpstr>New Medical Paradigm- Coliforms Essential</vt:lpstr>
      <vt:lpstr>Medical Uses of Coliform Bacteria</vt:lpstr>
      <vt:lpstr>Food-Borne Illnesses Associated with Milk </vt:lpstr>
      <vt:lpstr>Food-Borne Illnesses 1990 - 2004 </vt:lpstr>
      <vt:lpstr>Food-Borne Illness 1999-2006</vt:lpstr>
      <vt:lpstr>Campylobacter—Most Common Cause of Food-Borne Illness</vt:lpstr>
      <vt:lpstr>Listeria monocytogenes – Deadly food pathogen</vt:lpstr>
      <vt:lpstr>Listeria monocytogenes –  Not a Problem in Raw Milk</vt:lpstr>
      <vt:lpstr>Raw Milk Challenge Tests I  </vt:lpstr>
      <vt:lpstr>Raw Milk Challenge Tests II</vt:lpstr>
      <vt:lpstr>Raw Milk Challenge Tests III</vt:lpstr>
      <vt:lpstr>Raw Milk Challenge Tests IV</vt:lpstr>
      <vt:lpstr>Raw Milk Challenge Tests V</vt:lpstr>
      <vt:lpstr>Raw Milk from Conventional Dairies –  Not Recommended</vt:lpstr>
      <vt:lpstr>The Money that Pays for Our Food Is a Source of Pathogens</vt:lpstr>
      <vt:lpstr>Soy Products Contain Pathogens</vt:lpstr>
      <vt:lpstr>Pathogens in Pasteurized Orange Juice</vt:lpstr>
      <vt:lpstr>Breast Milk Contains Pathogens</vt:lpstr>
      <vt:lpstr>Pasteurization Reduces Protective Effects of Breast Milk</vt:lpstr>
      <vt:lpstr>Pasteurizing Breast Milk Puts Infants at Risk!</vt:lpstr>
      <vt:lpstr>Some Outbreaks Due to Pasteurized Milk</vt:lpstr>
      <vt:lpstr>Milk Safety in California</vt:lpstr>
      <vt:lpstr>Bias in Reporting Safety of Raw Milk I</vt:lpstr>
      <vt:lpstr>Bias in Reporting Safety of Raw Milk II</vt:lpstr>
      <vt:lpstr>Bias in Reporting Safety of Raw Milk III</vt:lpstr>
      <vt:lpstr>Bias in Reporting Safety of Raw Milk IV</vt:lpstr>
      <vt:lpstr>Bias in Reporting Safety of Raw Milk V</vt:lpstr>
      <vt:lpstr>Bias in Reporting Safety of Raw Milk VI</vt:lpstr>
      <vt:lpstr>Slides Removed by FDA</vt:lpstr>
      <vt:lpstr>Techniques for Blaming Raw Milk</vt:lpstr>
      <vt:lpstr>Mis-Information &amp; Dis-Information about Raw Milk</vt:lpstr>
      <vt:lpstr>Double Standard for Pasteurized Milk</vt:lpstr>
      <vt:lpstr>Risky Behaviors? More Double Standards</vt:lpstr>
      <vt:lpstr>FDA Powerpoint Warning Against Raw Milk</vt:lpstr>
      <vt:lpstr>William Marler Anti-Raw Milk Paper</vt:lpstr>
      <vt:lpstr>CDC Raw Milk “Outbreaks,” 1998-2005</vt:lpstr>
      <vt:lpstr>Comparative Safety of Raw Milk I Based on statistics compiled by Dr. Ted Beals</vt:lpstr>
      <vt:lpstr>Comparative Safety of Raw Milk II  </vt:lpstr>
      <vt:lpstr>Raw Milk Production Today</vt:lpstr>
      <vt:lpstr>Swill Milk</vt:lpstr>
      <vt:lpstr>The Campaign Against Raw Milk </vt:lpstr>
      <vt:lpstr>1910 New York Milk Committee Conference</vt:lpstr>
      <vt:lpstr>The Campaign Against Raw Milk II Coronet Magazine, May 1945</vt:lpstr>
      <vt:lpstr>The Campaign Against Raw Milk III</vt:lpstr>
      <vt:lpstr>Solution to the “Milk Problem”</vt:lpstr>
      <vt:lpstr>Decline of Infectious Disease Not Related to Mandatory Pasteurization</vt:lpstr>
      <vt:lpstr>Raw Milk or Bad Water?</vt:lpstr>
      <vt:lpstr>Raw Milk or Bad Water??</vt:lpstr>
      <vt:lpstr>Heat-Resistant Pathogens in Pasteurized Milk</vt:lpstr>
      <vt:lpstr>Modern Milk Production</vt:lpstr>
      <vt:lpstr>Feedlot vs. Pastured Cattle</vt:lpstr>
      <vt:lpstr>Summary of Raw Milk Safety</vt:lpstr>
      <vt:lpstr>Ensuring Raw Milk Safety</vt:lpstr>
      <vt:lpstr>Protective Components in Milk Fat</vt:lpstr>
      <vt:lpstr>Raw Milk Production Handbook</vt:lpstr>
      <vt:lpstr>Raw Milk Safe Handling Consumers Guide</vt:lpstr>
      <vt:lpstr>Part 2: Is Raw Milk More Nutritious?</vt:lpstr>
      <vt:lpstr>Proteins in Milk</vt:lpstr>
      <vt:lpstr>Raw Milk and Children - 1926</vt:lpstr>
      <vt:lpstr>Raw Milk and Calcium Assimilation - 1928</vt:lpstr>
      <vt:lpstr>Raw Milk and Children - 1929</vt:lpstr>
      <vt:lpstr>Raw Milk and Children – 1931 Bias in Reporting Health Benefits</vt:lpstr>
      <vt:lpstr>Studies of Mattick and Golding - 1931</vt:lpstr>
      <vt:lpstr>Rat Studies of Scott &amp; Erf - 1931</vt:lpstr>
      <vt:lpstr>Anemia and Behavior</vt:lpstr>
      <vt:lpstr>Studies of Mattick and Golding - 1935</vt:lpstr>
      <vt:lpstr>British Orphanage Study - 1937</vt:lpstr>
      <vt:lpstr>Randleigh Farm Rat Studies – 1935-1940</vt:lpstr>
      <vt:lpstr>Bone Development</vt:lpstr>
      <vt:lpstr>Internal Development</vt:lpstr>
      <vt:lpstr>Cat Studies of Francis Pottenger, 1935-1940</vt:lpstr>
      <vt:lpstr>Guinea Pig Studies of Wulzen &amp; Bahrs - 1941</vt:lpstr>
      <vt:lpstr>Study on Calves</vt:lpstr>
      <vt:lpstr>Raw Milk and Tooth Decay - 1943</vt:lpstr>
      <vt:lpstr>Modern Milk Processing</vt:lpstr>
      <vt:lpstr>Pasteurized Milk=Increasing Health Problems in Children</vt:lpstr>
      <vt:lpstr>Other Problems with Industrial Milk</vt:lpstr>
      <vt:lpstr>Infants on Pasteurized Human Milk - 1986</vt:lpstr>
      <vt:lpstr>The Milk Cure</vt:lpstr>
      <vt:lpstr>Asthma Crisis</vt:lpstr>
      <vt:lpstr>Asthma &amp; Raw Milk - 2001</vt:lpstr>
      <vt:lpstr>Asthma &amp; Raw Milk - 2006</vt:lpstr>
      <vt:lpstr>Asthma &amp; Raw Milk – 2007</vt:lpstr>
      <vt:lpstr>Asthma &amp; Raw Milk – 2011</vt:lpstr>
      <vt:lpstr>Asthma &amp; Foodborne Illness – Relative Risk</vt:lpstr>
      <vt:lpstr>Raw Milk and Glutathione</vt:lpstr>
      <vt:lpstr>Fluorophotometric Demonstration of Orgone Energy in Various Fluids by Wilhelm Reich</vt:lpstr>
      <vt:lpstr>Raw Milk Digests Itself!</vt:lpstr>
      <vt:lpstr>Lactose Intolerance</vt:lpstr>
      <vt:lpstr>Raw Milk and Casein Intolerance</vt:lpstr>
      <vt:lpstr>Lowered Nutrient Availability in Pasteurized Milk</vt:lpstr>
      <vt:lpstr>Summary</vt:lpstr>
      <vt:lpstr>Part 3: Is Milk from Pastured Cows More Nutritious?</vt:lpstr>
      <vt:lpstr>Confinement Dairy System</vt:lpstr>
      <vt:lpstr>Confinement Dairy System</vt:lpstr>
      <vt:lpstr>Feed Given to Confinement Cows</vt:lpstr>
      <vt:lpstr>Ethanol Production and Giant Dairies From the Ohio Farmer, July 12, 2007</vt:lpstr>
      <vt:lpstr>Adulterated Food Definition</vt:lpstr>
      <vt:lpstr>Pasture-Fed versus Stall-Fed</vt:lpstr>
      <vt:lpstr>Cows on Pasture</vt:lpstr>
      <vt:lpstr>Confinement vs. Grass-Fed Butter</vt:lpstr>
      <vt:lpstr>Nutrient Levels in Traditional Diets</vt:lpstr>
      <vt:lpstr>Traditional and Modern Face</vt:lpstr>
      <vt:lpstr>North America</vt:lpstr>
      <vt:lpstr>Bill Cody’s Wild West Show, 1910</vt:lpstr>
      <vt:lpstr>Sources of Vitamins A, D and K2 in the Traditional American Diet</vt:lpstr>
      <vt:lpstr>Real (Raw) Cheese from Grass-Fed Cows</vt:lpstr>
      <vt:lpstr>Part 4: Is Raw Milk Better for Farmers?</vt:lpstr>
      <vt:lpstr>Pasteurization Laws have destroyed rural life</vt:lpstr>
      <vt:lpstr>Milk Prices – 2007</vt:lpstr>
      <vt:lpstr>Milk Prices – 2009</vt:lpstr>
      <vt:lpstr>Conventional Dairy Farm Economics</vt:lpstr>
      <vt:lpstr>Economics of Pasture-Based Mixed Farm with Direct Sales</vt:lpstr>
      <vt:lpstr>Conventional Dairy vs Raw Dairy: Conservative Estimate</vt:lpstr>
      <vt:lpstr>The Multiplier Effect</vt:lpstr>
      <vt:lpstr>Pasture-Based Mixed Farm</vt:lpstr>
      <vt:lpstr>Impediments to Ideal Model</vt:lpstr>
      <vt:lpstr>Animals as Units of Production</vt:lpstr>
      <vt:lpstr>Industrial Crimes, Especially For Agriculture</vt:lpstr>
      <vt:lpstr>NAIS — The Agenda</vt:lpstr>
      <vt:lpstr>The Milk Industry</vt:lpstr>
      <vt:lpstr>Example of Dairy Industry Clout</vt:lpstr>
      <vt:lpstr>The Good News!</vt:lpstr>
      <vt:lpstr>Raw Milk in Europe</vt:lpstr>
      <vt:lpstr>Farm-To-Consumer Legal Defense Fund (FTCLDF)</vt:lpstr>
      <vt:lpstr>PowerPoint Presentation</vt:lpstr>
      <vt:lpstr>Resources</vt:lpstr>
      <vt:lpstr>Resources</vt:lpstr>
      <vt:lpstr>Resources</vt:lpstr>
      <vt:lpstr>Resources</vt:lpstr>
      <vt:lpstr>Resources</vt:lpstr>
      <vt:lpstr>Summary</vt:lpstr>
    </vt:vector>
  </TitlesOfParts>
  <Company>jbf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fallon</dc:creator>
  <cp:lastModifiedBy>Jill_Nienhiser</cp:lastModifiedBy>
  <cp:revision>842</cp:revision>
  <dcterms:created xsi:type="dcterms:W3CDTF">2002-07-12T16:24:07Z</dcterms:created>
  <dcterms:modified xsi:type="dcterms:W3CDTF">2017-03-02T21:48:26Z</dcterms:modified>
</cp:coreProperties>
</file>